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  <p:sldMasterId id="2147483650" r:id="rId2"/>
  </p:sldMasterIdLst>
  <p:notesMasterIdLst>
    <p:notesMasterId r:id="rId20"/>
  </p:notesMasterIdLst>
  <p:handoutMasterIdLst>
    <p:handoutMasterId r:id="rId21"/>
  </p:handoutMasterIdLst>
  <p:sldIdLst>
    <p:sldId id="304" r:id="rId3"/>
    <p:sldId id="396" r:id="rId4"/>
    <p:sldId id="501" r:id="rId5"/>
    <p:sldId id="507" r:id="rId6"/>
    <p:sldId id="504" r:id="rId7"/>
    <p:sldId id="505" r:id="rId8"/>
    <p:sldId id="506" r:id="rId9"/>
    <p:sldId id="516" r:id="rId10"/>
    <p:sldId id="503" r:id="rId11"/>
    <p:sldId id="512" r:id="rId12"/>
    <p:sldId id="511" r:id="rId13"/>
    <p:sldId id="434" r:id="rId14"/>
    <p:sldId id="514" r:id="rId15"/>
    <p:sldId id="509" r:id="rId16"/>
    <p:sldId id="508" r:id="rId17"/>
    <p:sldId id="510" r:id="rId18"/>
    <p:sldId id="515" r:id="rId19"/>
  </p:sldIdLst>
  <p:sldSz cx="9144000" cy="6858000" type="screen4x3"/>
  <p:notesSz cx="6834188" cy="99790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00000"/>
    <a:srgbClr val="FF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65" autoAdjust="0"/>
    <p:restoredTop sz="95072" autoAdjust="0"/>
  </p:normalViewPr>
  <p:slideViewPr>
    <p:cSldViewPr>
      <p:cViewPr>
        <p:scale>
          <a:sx n="75" d="100"/>
          <a:sy n="75" d="100"/>
        </p:scale>
        <p:origin x="-1864" y="-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1481" cy="49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1126" y="0"/>
            <a:ext cx="2961481" cy="49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78342"/>
            <a:ext cx="2961481" cy="49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1126" y="9478342"/>
            <a:ext cx="2961481" cy="49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40985C12-D054-4159-B931-D1E011D1F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810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1481" cy="49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1126" y="0"/>
            <a:ext cx="2961481" cy="49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7713"/>
            <a:ext cx="4986338" cy="3741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3419" y="4740037"/>
            <a:ext cx="5467350" cy="4490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78342"/>
            <a:ext cx="2961481" cy="49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1126" y="9478342"/>
            <a:ext cx="2961481" cy="49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816BED33-398B-4B36-8D43-6CDF7742DA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4121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E5CFF6-32CA-45E4-AA8A-6571532B3556}" type="slidenum">
              <a:rPr lang="nb-NO"/>
              <a:pPr/>
              <a:t>1</a:t>
            </a:fld>
            <a:endParaRPr lang="nb-NO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608629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74511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6BED33-398B-4B36-8D43-6CDF7742DAD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059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6BED33-398B-4B36-8D43-6CDF7742DAD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6747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6BED33-398B-4B36-8D43-6CDF7742DAD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7672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6BED33-398B-4B36-8D43-6CDF7742DAD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059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6BED33-398B-4B36-8D43-6CDF7742DAD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6746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E5CFF6-32CA-45E4-AA8A-6571532B3556}" type="slidenum">
              <a:rPr lang="nb-NO"/>
              <a:pPr/>
              <a:t>17</a:t>
            </a:fld>
            <a:endParaRPr lang="nb-NO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60862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6BED33-398B-4B36-8D43-6CDF7742DAD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83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6BED33-398B-4B36-8D43-6CDF7742DAD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1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658E5-E941-4E3D-B63B-9BCAC4222681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0235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6BED33-398B-4B36-8D43-6CDF7742DAD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341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6BED33-398B-4B36-8D43-6CDF7742DAD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5054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6BED33-398B-4B36-8D43-6CDF7742DAD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152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6BED33-398B-4B36-8D43-6CDF7742DAD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1526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6BED33-398B-4B36-8D43-6CDF7742DAD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107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wmo_ppt_2012.psd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68313" y="1341438"/>
            <a:ext cx="1079500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0" hangingPunct="0">
              <a:spcBef>
                <a:spcPct val="50000"/>
              </a:spcBef>
              <a:defRPr/>
            </a:pPr>
            <a:r>
              <a:rPr lang="en-US" sz="1800">
                <a:solidFill>
                  <a:schemeClr val="bg1"/>
                </a:solidFill>
                <a:latin typeface="Arial Black" charset="0"/>
                <a:cs typeface="+mn-cs"/>
              </a:rPr>
              <a:t>WMO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188" y="3211513"/>
            <a:ext cx="7921625" cy="1730375"/>
          </a:xfrm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8917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11188" y="5106988"/>
            <a:ext cx="7921625" cy="914400"/>
          </a:xfrm>
        </p:spPr>
        <p:txBody>
          <a:bodyPr/>
          <a:lstStyle>
            <a:lvl1pPr marL="0" indent="0" algn="ctr">
              <a:buFont typeface="Wingdings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2843213" y="6467475"/>
            <a:ext cx="2520950" cy="3317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 footer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5795963" y="6467475"/>
            <a:ext cx="1152525" cy="3317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6EBDB-0F29-4739-BBAD-B7103D681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/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 footer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36117-D30A-4857-A775-CD77050138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 footer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336CE-A8D8-4BA9-9102-5AFB6A7B3D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75488" y="188913"/>
            <a:ext cx="1889125" cy="59070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3350" y="188913"/>
            <a:ext cx="5519738" cy="59070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 footer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AED379-1C32-4B71-A2C9-47E92AD86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713788" cy="792162"/>
          </a:xfrm>
        </p:spPr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0825" y="1052513"/>
            <a:ext cx="4279900" cy="4897437"/>
          </a:xfrm>
        </p:spPr>
        <p:txBody>
          <a:bodyPr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052513"/>
            <a:ext cx="4281488" cy="4897437"/>
          </a:xfrm>
        </p:spPr>
        <p:txBody>
          <a:bodyPr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 footer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EE089-24A2-4564-BB40-D321FA3BC7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713788" cy="7921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052513"/>
            <a:ext cx="4279900" cy="4897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3125" y="1052513"/>
            <a:ext cx="4281488" cy="2371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3125" y="3576638"/>
            <a:ext cx="4281488" cy="2373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042988" y="6453188"/>
            <a:ext cx="4465637" cy="3127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5867400" y="6478588"/>
            <a:ext cx="1152525" cy="3127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4BAC9-C006-4373-82FF-0305427267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 footer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B4BD3-C303-4002-BE39-226FBC357F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 footer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C801B-4C55-4CDB-8FC0-C0BCB31FF4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 footer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BF548-93A1-4ED0-ABD8-E8F1F57C02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981075"/>
            <a:ext cx="4316412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81075"/>
            <a:ext cx="4316413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 footer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3EC23-C886-4E4B-BD6F-B108554DCB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 footer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0EE29-954C-442C-B71D-DA4CC42670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wmo_ppt_2012.psd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68313" y="1341438"/>
            <a:ext cx="1079500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0" hangingPunct="0">
              <a:spcBef>
                <a:spcPct val="50000"/>
              </a:spcBef>
              <a:defRPr/>
            </a:pPr>
            <a:r>
              <a:rPr lang="en-US" sz="1800">
                <a:solidFill>
                  <a:schemeClr val="bg1"/>
                </a:solidFill>
                <a:latin typeface="Arial Black" charset="0"/>
                <a:cs typeface="+mn-cs"/>
              </a:rPr>
              <a:t>WMO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908175" y="260350"/>
            <a:ext cx="6985000" cy="1470025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908175" y="3405188"/>
            <a:ext cx="6985000" cy="1752600"/>
          </a:xfrm>
        </p:spPr>
        <p:txBody>
          <a:bodyPr/>
          <a:lstStyle>
            <a:lvl1pPr marL="0" indent="0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2843213" y="6467475"/>
            <a:ext cx="2520950" cy="3317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 footer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5795963" y="6467475"/>
            <a:ext cx="1152525" cy="3317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4A3A9-9335-4C67-8AA1-1104F8808E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 footer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850C7-8488-4330-BB1B-A51FF319B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 footer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4BFA7-79B1-4268-91D1-4EFE448975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 footer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F5B3A-1D27-4D8D-8167-44DC938971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 footer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B228A-99CA-4800-9BA8-F6A8074107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 footer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5490A-05D8-4F94-8724-8C4997EB07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9100" y="188913"/>
            <a:ext cx="2195513" cy="62642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188913"/>
            <a:ext cx="6437312" cy="6264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 footer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11881-73A3-4C3A-BC2B-7D9F210006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 footer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DF78A-FAC9-429F-A648-01CE6EE889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 footer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2BF0B-FDAA-45FA-B838-FFFE65F0E6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3350" y="1412875"/>
            <a:ext cx="3703638" cy="4683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9388" y="1412875"/>
            <a:ext cx="3705225" cy="4683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 footer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CD255-9563-4D4A-AA2D-15BFB3D0A4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355160" cy="108012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 footer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C60A3-C95A-4C34-B137-2B9B0A067A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 footer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B8585-EE1A-4048-B5E0-86CCBDC0C3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 footer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8545E-7C98-4CFF-9366-E25A44976F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344816" cy="1008112"/>
          </a:xfrm>
        </p:spPr>
        <p:txBody>
          <a:bodyPr/>
          <a:lstStyle>
            <a:lvl1pPr algn="l">
              <a:defRPr sz="3200"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 footer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7BDA9-2CC0-440D-8D8E-9FD9ACFD10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wmo_ppt_2012.jpg"/>
          <p:cNvPicPr>
            <a:picLocks noChangeAspect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88913"/>
            <a:ext cx="8713788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052513"/>
            <a:ext cx="8713788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0"/>
            <a:r>
              <a:rPr lang="en-US" smtClean="0"/>
              <a:t>First level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42988" y="6453188"/>
            <a:ext cx="4465637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test footer</a:t>
            </a:r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478588"/>
            <a:ext cx="11525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18E289A9-EEAF-4358-83B3-456AD90AC5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24" r:id="rId3"/>
    <p:sldLayoutId id="2147483723" r:id="rId4"/>
    <p:sldLayoutId id="2147483722" r:id="rId5"/>
    <p:sldLayoutId id="2147483721" r:id="rId6"/>
    <p:sldLayoutId id="2147483720" r:id="rId7"/>
    <p:sldLayoutId id="2147483719" r:id="rId8"/>
    <p:sldLayoutId id="2147483718" r:id="rId9"/>
    <p:sldLayoutId id="2147483717" r:id="rId10"/>
    <p:sldLayoutId id="2147483716" r:id="rId11"/>
    <p:sldLayoutId id="2147483715" r:id="rId12"/>
    <p:sldLayoutId id="2147483714" r:id="rId13"/>
    <p:sldLayoutId id="2147483736" r:id="rId1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9pPr>
    </p:titleStyle>
    <p:bodyStyle>
      <a:lvl1pPr marL="533400" indent="-5334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  <a:ea typeface="ＭＳ Ｐゴシック" charset="0"/>
          <a:cs typeface="+mn-cs"/>
        </a:defRPr>
      </a:lvl1pPr>
      <a:lvl2pPr marL="990600" indent="-5334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400">
          <a:solidFill>
            <a:srgbClr val="3366FF"/>
          </a:solidFill>
          <a:latin typeface="Arial" charset="0"/>
          <a:ea typeface="ＭＳ Ｐゴシック" charset="0"/>
        </a:defRPr>
      </a:lvl2pPr>
      <a:lvl3pPr marL="1371600" indent="-4572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>
          <a:solidFill>
            <a:schemeClr val="tx1"/>
          </a:solidFill>
          <a:latin typeface="Arial" charset="0"/>
          <a:ea typeface="ＭＳ Ｐゴシック" charset="0"/>
        </a:defRPr>
      </a:lvl3pPr>
      <a:lvl4pPr marL="1752600" indent="-3810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  <a:ea typeface="ＭＳ Ｐゴシック" charset="0"/>
        </a:defRPr>
      </a:lvl4pPr>
      <a:lvl5pPr marL="2209800" indent="-3810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  <a:ea typeface="ＭＳ Ｐゴシック" charset="0"/>
        </a:defRPr>
      </a:lvl5pPr>
      <a:lvl6pPr marL="2667000" indent="-3810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124200" indent="-3810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581400" indent="-3810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4038600" indent="-3810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wmo_ppt_2012_last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4365625"/>
            <a:ext cx="878522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This space can be used for contact information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84438" y="6462713"/>
            <a:ext cx="24479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test footer</a:t>
            </a:r>
          </a:p>
        </p:txBody>
      </p:sp>
      <p:sp>
        <p:nvSpPr>
          <p:cNvPr id="922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48263" y="6462713"/>
            <a:ext cx="190500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FA90D975-29C0-4F22-8142-0882FFFEAC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366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3573463"/>
            <a:ext cx="8713788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Thank you for your attention</a:t>
            </a:r>
          </a:p>
        </p:txBody>
      </p:sp>
      <p:sp>
        <p:nvSpPr>
          <p:cNvPr id="6" name="Title 9"/>
          <p:cNvSpPr txBox="1">
            <a:spLocks/>
          </p:cNvSpPr>
          <p:nvPr userDrawn="1"/>
        </p:nvSpPr>
        <p:spPr>
          <a:xfrm>
            <a:off x="117475" y="6380163"/>
            <a:ext cx="1141413" cy="47783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defTabSz="457200" fontAlgn="auto">
              <a:spcAft>
                <a:spcPts val="0"/>
              </a:spcAft>
              <a:defRPr/>
            </a:pPr>
            <a:r>
              <a:rPr lang="en-US" sz="1200" dirty="0" err="1">
                <a:latin typeface="Arial"/>
                <a:ea typeface="+mj-ea"/>
                <a:cs typeface="Arial"/>
              </a:rPr>
              <a:t>www.wmo.int</a:t>
            </a:r>
            <a:endParaRPr lang="en-US" sz="1200" dirty="0">
              <a:latin typeface="Arial"/>
              <a:ea typeface="+mj-ea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4" r:id="rId2"/>
    <p:sldLayoutId id="2147483733" r:id="rId3"/>
    <p:sldLayoutId id="2147483732" r:id="rId4"/>
    <p:sldLayoutId id="2147483731" r:id="rId5"/>
    <p:sldLayoutId id="2147483730" r:id="rId6"/>
    <p:sldLayoutId id="2147483729" r:id="rId7"/>
    <p:sldLayoutId id="2147483728" r:id="rId8"/>
    <p:sldLayoutId id="2147483727" r:id="rId9"/>
    <p:sldLayoutId id="2147483726" r:id="rId10"/>
    <p:sldLayoutId id="2147483725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800">
          <a:solidFill>
            <a:schemeClr val="bg1"/>
          </a:solidFill>
          <a:latin typeface="Arial" charset="0"/>
          <a:ea typeface="ＭＳ Ｐゴシック" charset="0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400">
          <a:solidFill>
            <a:schemeClr val="bg1"/>
          </a:solidFill>
          <a:latin typeface="Arial" charset="0"/>
          <a:ea typeface="ＭＳ Ｐゴシック" charset="0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bg1"/>
          </a:solidFill>
          <a:latin typeface="Arial" charset="0"/>
          <a:ea typeface="ＭＳ Ｐゴシック" charset="0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bg1"/>
          </a:solidFill>
          <a:latin typeface="Arial" charset="0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8.jpeg"/><Relationship Id="rId12" Type="http://schemas.openxmlformats.org/officeDocument/2006/relationships/image" Target="../media/image29.png"/><Relationship Id="rId13" Type="http://schemas.openxmlformats.org/officeDocument/2006/relationships/image" Target="../media/image30.png"/><Relationship Id="rId14" Type="http://schemas.openxmlformats.org/officeDocument/2006/relationships/image" Target="../media/image31.jpeg"/><Relationship Id="rId15" Type="http://schemas.openxmlformats.org/officeDocument/2006/relationships/image" Target="../media/image32.png"/><Relationship Id="rId16" Type="http://schemas.openxmlformats.org/officeDocument/2006/relationships/image" Target="../media/image33.png"/><Relationship Id="rId17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png"/><Relationship Id="rId4" Type="http://schemas.openxmlformats.org/officeDocument/2006/relationships/image" Target="../media/image22.jpeg"/><Relationship Id="rId5" Type="http://schemas.microsoft.com/office/2007/relationships/hdphoto" Target="../media/hdphoto1.wdp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9" Type="http://schemas.openxmlformats.org/officeDocument/2006/relationships/image" Target="../media/image26.png"/><Relationship Id="rId10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2.jpeg"/><Relationship Id="rId12" Type="http://schemas.openxmlformats.org/officeDocument/2006/relationships/image" Target="../media/image43.jpeg"/><Relationship Id="rId13" Type="http://schemas.openxmlformats.org/officeDocument/2006/relationships/image" Target="../media/image44.jpeg"/><Relationship Id="rId14" Type="http://schemas.openxmlformats.org/officeDocument/2006/relationships/image" Target="../media/image45.jpeg"/><Relationship Id="rId15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jpeg"/><Relationship Id="rId4" Type="http://schemas.openxmlformats.org/officeDocument/2006/relationships/image" Target="../media/image35.jpeg"/><Relationship Id="rId5" Type="http://schemas.openxmlformats.org/officeDocument/2006/relationships/image" Target="../media/image36.jpeg"/><Relationship Id="rId6" Type="http://schemas.openxmlformats.org/officeDocument/2006/relationships/image" Target="../media/image37.jpeg"/><Relationship Id="rId7" Type="http://schemas.openxmlformats.org/officeDocument/2006/relationships/image" Target="../media/image38.jpeg"/><Relationship Id="rId8" Type="http://schemas.openxmlformats.org/officeDocument/2006/relationships/image" Target="../media/image39.jpeg"/><Relationship Id="rId9" Type="http://schemas.openxmlformats.org/officeDocument/2006/relationships/image" Target="../media/image40.jpeg"/><Relationship Id="rId10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jpeg"/><Relationship Id="rId1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7" Type="http://schemas.openxmlformats.org/officeDocument/2006/relationships/image" Target="../media/image11.jpeg"/><Relationship Id="rId8" Type="http://schemas.openxmlformats.org/officeDocument/2006/relationships/image" Target="../media/image12.png"/><Relationship Id="rId9" Type="http://schemas.openxmlformats.org/officeDocument/2006/relationships/image" Target="../media/image13.jpeg"/><Relationship Id="rId10" Type="http://schemas.openxmlformats.org/officeDocument/2006/relationships/hyperlink" Target="http://www.wmo.int/pages/prog/arep/gaw/urban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16.pn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17.pn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19.jpeg"/><Relationship Id="rId5" Type="http://schemas.openxmlformats.org/officeDocument/2006/relationships/image" Target="../media/image20.png"/><Relationship Id="rId6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2204864"/>
            <a:ext cx="7920880" cy="252095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>Global Atmosphere Watch (GAW)</a:t>
            </a:r>
            <a:br>
              <a:rPr lang="en-US" b="1" dirty="0" smtClean="0"/>
            </a:br>
            <a:r>
              <a:rPr lang="en-US" sz="3600" dirty="0" smtClean="0"/>
              <a:t>– </a:t>
            </a:r>
            <a:r>
              <a:rPr lang="en-US" sz="3600" dirty="0" err="1" smtClean="0"/>
              <a:t>oppertunities</a:t>
            </a:r>
            <a:r>
              <a:rPr lang="en-US" sz="3600" dirty="0" smtClean="0"/>
              <a:t> for WGNE</a:t>
            </a:r>
          </a:p>
        </p:txBody>
      </p:sp>
      <p:pic>
        <p:nvPicPr>
          <p:cNvPr id="6" name="Picture 5" descr="gaw_logo_acronym_vertical_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260648"/>
            <a:ext cx="1152128" cy="140722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51520" y="5055567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 smtClean="0">
                <a:solidFill>
                  <a:prstClr val="black"/>
                </a:solidFill>
              </a:rPr>
              <a:t>31</a:t>
            </a:r>
            <a:r>
              <a:rPr lang="nb-NO" b="1" baseline="30000" dirty="0" smtClean="0">
                <a:solidFill>
                  <a:prstClr val="black"/>
                </a:solidFill>
              </a:rPr>
              <a:t>st</a:t>
            </a:r>
            <a:r>
              <a:rPr lang="nb-NO" b="1" dirty="0" smtClean="0">
                <a:solidFill>
                  <a:prstClr val="black"/>
                </a:solidFill>
              </a:rPr>
              <a:t> WGNE meeting, </a:t>
            </a:r>
            <a:r>
              <a:rPr lang="nb-NO" i="1" dirty="0" smtClean="0">
                <a:solidFill>
                  <a:prstClr val="black"/>
                </a:solidFill>
              </a:rPr>
              <a:t> </a:t>
            </a:r>
            <a:r>
              <a:rPr lang="nb-NO" dirty="0" smtClean="0">
                <a:solidFill>
                  <a:prstClr val="black"/>
                </a:solidFill>
              </a:rPr>
              <a:t>26-29 April 2016, CSIR, Pretoria,</a:t>
            </a:r>
          </a:p>
          <a:p>
            <a:pPr algn="ctr"/>
            <a:r>
              <a:rPr lang="nb-NO" dirty="0" smtClean="0">
                <a:solidFill>
                  <a:prstClr val="black"/>
                </a:solidFill>
              </a:rPr>
              <a:t> South Africa</a:t>
            </a:r>
          </a:p>
        </p:txBody>
      </p:sp>
    </p:spTree>
    <p:extLst>
      <p:ext uri="{BB962C8B-B14F-4D97-AF65-F5344CB8AC3E}">
        <p14:creationId xmlns:p14="http://schemas.microsoft.com/office/powerpoint/2010/main" val="368416394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964" y="1322804"/>
            <a:ext cx="2008812" cy="12795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55000" contrast="-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99" y="989991"/>
            <a:ext cx="6197600" cy="5670804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255542" y="5565790"/>
            <a:ext cx="25975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000" i="1" dirty="0" err="1" smtClean="0">
                <a:solidFill>
                  <a:srgbClr val="000000"/>
                </a:solidFill>
                <a:latin typeface="Calibri" pitchFamily="34" charset="0"/>
                <a:ea typeface="ＭＳ Ｐゴシック" pitchFamily="36" charset="-128"/>
                <a:cs typeface="Calibri" pitchFamily="34" charset="0"/>
              </a:rPr>
              <a:t>Ground-based</a:t>
            </a:r>
            <a:r>
              <a:rPr lang="de-DE" sz="2000" i="1" dirty="0" smtClean="0">
                <a:solidFill>
                  <a:srgbClr val="000000"/>
                </a:solidFill>
                <a:latin typeface="Calibri" pitchFamily="34" charset="0"/>
                <a:ea typeface="ＭＳ Ｐゴシック" pitchFamily="36" charset="-128"/>
                <a:cs typeface="Calibri" pitchFamily="34" charset="0"/>
              </a:rPr>
              <a:t> </a:t>
            </a:r>
            <a:r>
              <a:rPr lang="de-DE" sz="2000" i="1" dirty="0" err="1" smtClean="0">
                <a:solidFill>
                  <a:srgbClr val="000000"/>
                </a:solidFill>
                <a:latin typeface="Calibri" pitchFamily="34" charset="0"/>
                <a:ea typeface="ＭＳ Ｐゴシック" pitchFamily="36" charset="-128"/>
                <a:cs typeface="Calibri" pitchFamily="34" charset="0"/>
              </a:rPr>
              <a:t>stations</a:t>
            </a:r>
            <a:endParaRPr lang="de-DE" sz="2000" i="1" dirty="0">
              <a:solidFill>
                <a:srgbClr val="000000"/>
              </a:solidFill>
              <a:latin typeface="Calibri" pitchFamily="34" charset="0"/>
              <a:ea typeface="ＭＳ Ｐゴシック" pitchFamily="36" charset="-128"/>
              <a:cs typeface="Calibri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821332" y="2510330"/>
            <a:ext cx="1191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000" i="1" dirty="0" err="1" smtClean="0">
                <a:solidFill>
                  <a:srgbClr val="000000"/>
                </a:solidFill>
                <a:latin typeface="Calibri" pitchFamily="34" charset="0"/>
                <a:ea typeface="ＭＳ Ｐゴシック" pitchFamily="36" charset="-128"/>
                <a:cs typeface="Calibri" pitchFamily="34" charset="0"/>
              </a:rPr>
              <a:t>Airplanes</a:t>
            </a:r>
            <a:endParaRPr lang="de-DE" sz="2000" i="1" dirty="0">
              <a:solidFill>
                <a:srgbClr val="000000"/>
              </a:solidFill>
              <a:latin typeface="Calibri" pitchFamily="34" charset="0"/>
              <a:ea typeface="ＭＳ Ｐゴシック" pitchFamily="36" charset="-128"/>
              <a:cs typeface="Calibri" pitchFamily="34" charset="0"/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744" y="1241209"/>
            <a:ext cx="3131175" cy="1343068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7196582" y="2527820"/>
            <a:ext cx="11506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000" i="1" dirty="0" err="1" smtClean="0">
                <a:solidFill>
                  <a:srgbClr val="000000"/>
                </a:solidFill>
                <a:latin typeface="Calibri" pitchFamily="34" charset="0"/>
                <a:ea typeface="ＭＳ Ｐゴシック" pitchFamily="36" charset="-128"/>
                <a:cs typeface="Calibri" pitchFamily="34" charset="0"/>
              </a:rPr>
              <a:t>Satellites</a:t>
            </a:r>
            <a:endParaRPr lang="de-DE" sz="2000" i="1" dirty="0">
              <a:solidFill>
                <a:srgbClr val="000000"/>
              </a:solidFill>
              <a:latin typeface="Calibri" pitchFamily="34" charset="0"/>
              <a:ea typeface="ＭＳ Ｐゴシック" pitchFamily="36" charset="-128"/>
              <a:cs typeface="Calibri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975" y="4354010"/>
            <a:ext cx="2072803" cy="15225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feld 17"/>
          <p:cNvSpPr txBox="1"/>
          <p:nvPr/>
        </p:nvSpPr>
        <p:spPr>
          <a:xfrm>
            <a:off x="5482650" y="5964520"/>
            <a:ext cx="746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000" i="1" dirty="0" err="1" smtClean="0">
                <a:solidFill>
                  <a:srgbClr val="000000"/>
                </a:solidFill>
                <a:latin typeface="Calibri" pitchFamily="34" charset="0"/>
                <a:ea typeface="ＭＳ Ｐゴシック" pitchFamily="36" charset="-128"/>
                <a:cs typeface="Calibri" pitchFamily="34" charset="0"/>
              </a:rPr>
              <a:t>Ships</a:t>
            </a:r>
            <a:endParaRPr lang="de-DE" sz="2000" i="1" dirty="0">
              <a:solidFill>
                <a:srgbClr val="000000"/>
              </a:solidFill>
              <a:latin typeface="Calibri" pitchFamily="34" charset="0"/>
              <a:ea typeface="ＭＳ Ｐゴシック" pitchFamily="36" charset="-128"/>
              <a:cs typeface="Calibri" pitchFamily="34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5430262" y="3504670"/>
            <a:ext cx="8249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000" i="1" dirty="0" smtClean="0">
                <a:solidFill>
                  <a:srgbClr val="000000"/>
                </a:solidFill>
                <a:latin typeface="Calibri" pitchFamily="34" charset="0"/>
                <a:ea typeface="ＭＳ Ｐゴシック" pitchFamily="36" charset="-128"/>
                <a:cs typeface="Calibri" pitchFamily="34" charset="0"/>
              </a:rPr>
              <a:t>Trains</a:t>
            </a:r>
            <a:endParaRPr lang="de-DE" sz="2000" i="1" dirty="0">
              <a:solidFill>
                <a:srgbClr val="000000"/>
              </a:solidFill>
              <a:latin typeface="Calibri" pitchFamily="34" charset="0"/>
              <a:ea typeface="ＭＳ Ｐゴシック" pitchFamily="36" charset="-128"/>
              <a:cs typeface="Calibri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180" y="2624501"/>
            <a:ext cx="1438100" cy="1080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203" y="3888254"/>
            <a:ext cx="2378039" cy="17824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84" y="1609239"/>
            <a:ext cx="1140820" cy="20303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feld 25"/>
          <p:cNvSpPr txBox="1"/>
          <p:nvPr/>
        </p:nvSpPr>
        <p:spPr>
          <a:xfrm>
            <a:off x="30798" y="3085356"/>
            <a:ext cx="1096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000" i="1" dirty="0" err="1" smtClean="0">
                <a:solidFill>
                  <a:srgbClr val="000000"/>
                </a:solidFill>
                <a:latin typeface="Calibri" pitchFamily="34" charset="0"/>
                <a:ea typeface="ＭＳ Ｐゴシック" pitchFamily="36" charset="-128"/>
                <a:cs typeface="Calibri" pitchFamily="34" charset="0"/>
              </a:rPr>
              <a:t>Balloons</a:t>
            </a:r>
            <a:endParaRPr lang="de-DE" sz="2000" i="1" dirty="0">
              <a:solidFill>
                <a:srgbClr val="000000"/>
              </a:solidFill>
              <a:latin typeface="Calibri" pitchFamily="34" charset="0"/>
              <a:ea typeface="ＭＳ Ｐゴシック" pitchFamily="36" charset="-128"/>
              <a:cs typeface="Calibri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742" y="3485466"/>
            <a:ext cx="1698182" cy="696287"/>
          </a:xfrm>
          <a:prstGeom prst="rect">
            <a:avLst/>
          </a:prstGeom>
        </p:spPr>
      </p:pic>
      <p:pic>
        <p:nvPicPr>
          <p:cNvPr id="19" name="Picture 1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742" y="4311173"/>
            <a:ext cx="1588425" cy="500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742" y="4868605"/>
            <a:ext cx="1600355" cy="553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encrypted-tbn0.gstatic.com/images?q=tbn:ANd9GcSzCBOv0mcS5k-Z8fKnzFmeTYVKK5x1F3sENu_rgxRb0hDj4RS_a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910" y="6101165"/>
            <a:ext cx="1542257" cy="57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data:image/jpeg;base64,/9j/4AAQSkZJRgABAQAAAQABAAD/2wCEAAkGBhQSEBUQEBISERUWFxQUEBgSFRcXGRcUFBgWFBYTFRoXGzIeFxsjHhQXHy8gIycpLCwsFh4xNTAqNSYrLSkBCQoKDgwOGg8PGiogHyQsNTUtKiwsLCwsKSksKjUsKS4sKSopLCwsLCkpKTAsLCwsMS0sLC0sLCwpLCksLCktLP/AABEIAKIBOAMBIgACEQEDEQH/xAAbAAEAAgMBAQAAAAAAAAAAAAAABgcDBAUBAv/EAEwQAAEDAgIFBwULCQcFAAAAAAEAAgMEEQUhBhIxQVEHEyJhcYGRMkJyobEUIzQ1UmKCg7LC0RZTVGNzkpPB8BUXM0N0hJQkotLh8f/EABoBAQADAQEBAAAAAAAAAAAAAAACAwQBBQb/xAA2EQACAQIEAwQKAAYDAAAAAAAAAQIDEQQSITFBUXETMmHwBRQiMzSRobGywSMkQlKB0RVy8f/aAAwDAQACEQMRAD8AvFERAEREAREQBERAEREAREQBERARPSadwxGhAc4AufcAkA+SMxvUsUP0p+MqD0n+1qmCtn3Y9P2Y8O/4lXqvxQREVRsCIiAIiIAtGsxINOq3M7+A/wDa2qiXVY53AE+AuorHLfM7d6nGNzPWqZbJHZZWOO9bcNVxXHikW5E9daIwmzrIsVM+4WVVmlO4REQ6EREAREQBERAEREAREQBERAEREAREQBERAEREAREQBERAQ/Sn4yoPSf7WqYKH6U/GVB6T/a1TBWz7sen7MeH97V6r8UERFUbAiLUqsQDTqjM7+rtXUrnG0tWbaLQjrydtluRy3RqxxST2PKiLWY5vEEeIsoa0lpLTkQbHtCmy5mJ4KJDrtOq/fwPb+KnCSWjKMRSc7OO6OPFItyKRYW4NKD5IPY4fzXSo8KIzkI7B/MqUmimnCfI3KNvRvxzWdEVJuSsgiIh0IiIAiIgCIiAIiIAiIgCIiAIiIAiIgCIiAIiIAiIgCIiAh+lPxlQek/2tUwUP0p+MqD0n+1qmCtn3Y9P2Y8P72r1X4oIiKo2HzI+wJ4AnwUUjqLm52nM9pUsIUPqqUxSFh2eaeI3K2mY8TdWfA6UMi36WTMLiwyrr4awk33D2pJHKUrs6aIiqNoREQBERAEREAREQBERAEREAREQBERAEREAREQBERAEREAREQBERAEREBD9KfjKg9J/tapgofpT8ZUHpP9rVMFbPux6fsx4f3tXqvxQRfE0oa0uOwC5XLbijnHgNwVaVzTKajozrrHPTteLPaHDrWOnqL5FbCbEtJI0mYPEDcN8SfxW41oAsBYdS9RG2ziio7IIiLhIIiIAiIgCIiAIiIAiIgCIiAIiIAiIgCIiAIiIAiIgCIiAIiIAiIgCIiAh+lPxlQek/2tUwUP0p+MqD0n+1qmCtn3Y9P2Y8P72r1X4o1MViLoXhuZtcddiDb1KOU06ly0psIjc7WLbHfqm11GMklZllWk5NSRrYe67h4ldZYoIGsFmiyyqLdy2Ecq1CJdFwmEREAREQBERAEREAREQBERAEREAREQBERAEREAREQBERAEREARF45wAuchvQHqKH49yq0NNdol90PHmwWfnwL76g8b9Sg1XywV1U8xYfTah3arTPJ27NVveCtMMLUnray8SDmkXQSuBien1BT5S1cVxtaw847wZcjvVYN5P8Yr86yYxtOdp5SfCKO7R2GykGF8hNO2xqKiWU8Iw2Nv8AN3rCs7GjDvzv0/2czSeyNPH+UenmqIqqnbJI2muXhw1Na9iA2+e7eAtSfl1nebU9JEOGs98h8GBq7uIaH0lLW0cMELQyRx50PJfr2Itra5N9pVh09IyMWjY1g4MaGj1KUqlGKXs35XZjoKTqVdeK/FFNflxjs+cVM9oPyKR1vGS691NJJfz7e+nj9lirqRQ9aS7sI/I2ZObZSo0Y0hcc55m/7po+y5Bojj/6TL/yz+KupE9cl/bH5Ds1zZSn5M6QtOU8zv8AdNP2nL22kkX593/Hk9tyrqRPW3xjH5Ds/FlKfl1jsOctM9w+fSOt4x2WWn5dp2G1RRxnjqvfGfB4KuZYaijZILSMY8cHtDh607ek+9TX+NBllwZXtBy50jspoqiE8bNeP+039SlGGafUFRlFVxX3Neebd4PsT3LFiHJvh83lUkTTxiBiPb72QotifITTuuaeeWI8JA2Rv8nesp/LS5x+o9teJZodfMdy9VIu5PMYoc6OYvaM7QSlvjHJZp7M190vK5iFI4R4hTB/HXYYJD2G2q7uanqjl7uSl9x2lt1YutFC8C5W6Gos10hpnnzZwGi/U8dHxIUyjkDgHNIIOYINwRxBG1Zp05QdpKxNNPY+kRFA6EREAREQBERAEREAREQBERAEReOcALnIDM34ID1YqqrZGwySPbG1ubnPIaAOsnIKv9LeWSCnvHSAVUoyLr+9NPW4eX2Ny61EKTRfFMaeJqp7oob3aZQWtA/UxDb6Rtf5RWuGGds1R5V54FbnwWpKNJeW2CK7KJnuh2zXfdsYPV5z/UOtRdmD4xjHSmc6KE5jnLxRW+bGOk/tIParJ0Z5NKOis5sfPSj/ADJrOIPFg8lncL9alal29OlpSjrzZzK5d5leYByK0kNnVJdVP4O6Ef7jTc95PYp3RUEcLAyGNkTRsaxoaPALYRZp1Z1O87liilsERFWdIfpT8ZUHpP8Aa1TBQ/Sn4yoPSf7WqYK2fdj0/Zjw/vavVfigiIqjYEREAREQBERAEREAWGqo2StLJWMkadrXtDge0HJZkQEBx7kZo57ug1qR/wCr6TL9bHbPokKFyaLYvhJL6V7pYhmeYu9tuL4XZjtANuKvJFqhipxVpe0uTIOCe2hVmjfLhG60dfEYXbDJEC5l/nM8pvdrdysrD8SinjEsEjJWHY5jg4dmW/qXE0l5P6SuuZYg2Q/5sVmv7zsf9IFVniGgGJYU81GHyvlYPKMI6dhukiNw8dmt2BWZKNbuvK+T2I3lHfUvBFV+inLXHIRFiDRA/ZzrAebJ+e3bH6x2KzIJ2vaHsc17XC7XNIII4gjIhZqlKdN2kiaknsZERFUSCIiAIiIAiIgCIq6095WGUutT0erNP5LnbWRHZY28t/zdg38FZTpyqPLFHG0tyUaU6ZU9BHrzv6RHvcbc3v7BuHzjYKpqvGcSx2QwwNMVOD0mtJEbRu559rvPzbdjd639FeS+euk924q+QNd0tRxIlk4a35pnUM7bNVW/QUEcMbYoWNjY0Wa1gsB/XFa81PD6R9qXPgiuznvoiIaIclNNR2klAqZhnrPHRaf1bNg7Tc9im6Isc6kpu8ncsSS2Mc9Q1jS97msaNpcQAO0lfUcocA5pDgRcEG4IO8EbVXnKhjF3MpWnJvvknacmDuFz3hbfJhjGtG+lcc2dOP0HHpDuOf0la6D7POeesfF4nsPr48idIiLOeiEWvX1zIY3Syu1WtF3H+Q4k7LKsMV0rqq6TmacPaw5NZH5Thxe4f/B61bTpOfQx4rGQw9k9W9ktyR6WVTBiNES9oDXO1yXAaubfK4d6l1PWMkF43sePmODvYVWtNyY1DheSSKMndcuPfYW9ZWriGg9XTe+x9O2etATrDrtkfC60OnTklFS2PNhicTSlKo6Ts3ffVaWLaRQDQ7T1z3tp6o6xcQ2OTfrHINfbbfZfx4qfrNUpuDsz1sPiYYiGeH/hq1WKRRECWWOMkXAe9rSRxsSsP5RU36TB/FZ+Kj+kugJqpzO2bU1g0EObrZtFsiCMupRbSPQZ1JDzxmbJ0mtsGEbb53v1K2FOnKyzamLEYrFUnJqmsq434Fk/lFTfpMH8Vn4rNS4pFKSIpY5CMyGPa4242BVX6OaDOq4eeEzY+k5tiwnZbO9+tSrRnQE0s4ndNr2DgA1ur5QtmST4JOnTjdZtRh8Viqri3TWV8b8CYLTqMYgjdqSTRMcNoc9oOfUStsqncQoDPikkOtql88jbkXtmd3coUaam3d2sXY3FSw6jlV23YtP8oab9Jg/is/FbkFQ141mOa8HYWkEeIVenkpf+kM/hn/yXFkjqcKqBna+YsSWSNG0H+ri6tVGEtIS1Mzx1el7VenaPNO9i4EJWthte2eFkzPJe0OHVfaD1g3HcseNUJmp5YWu1S9haD1njbdu71ltrZnquV45o66aeJmpa6OS5ikZJbI6jg6x4GxyWdQvQbRKallfJMWgFuo1rXXvmDrHwy7TsU0UqkVGVou5Vh6k6lNSqRyvkFq1OKwxm0k0TDwe9rT4EqF6f6WSMf7kp3FpsOdc3yruzDGndkQSRnmBxXMoeTOokbryPZETnY3c76Vsge8q6NFZc03Yx1cdN1HToQzNbvgiQ6SaBUWJNMjS1ku6aAtJJ/WAZP78+BCrd0WJ4BJcHnKcnrdC6/EbYnnu7XLs4po5VYe4TNflewkiJyO4OB49dwVYWi+K+7aTWmY0npRyggFrrAXNjuIOztWjO6cd80Rh8V2s3TnFwmvqamh3KFT4g3VYeamAu+J56WW0sPnt6xmN4ClCqTTLkidG73XhRc1zTr80HEOBGetA69wfmk9h3LY0G5W7uFJifvcgOo2Vw1QXDLVmB8h3XkONt9U6EZrPR1XLij0FJrSRaaLwFerGWBERAF45wAucgNt16Sqxx/FajGJnUGHHUpGnVq6jPVed8bPlDqHlbyG7badPO+S4s43Y09MOUGatm/s7CA5+tdskrNrhsIY7zGDfJv3WGZ72gvJXFRas9Rqz1G0G3QjP6sHafnHPgApFovolBQRc1TtzNuce7N7zxceHADILtK2ddKOSnovqyKjrdhERZSYWKqqWxsdI82a1pc49TRcrKoXymYxqQNp2npSm7/wBm039Zt4FTpwzyUSjE1lRpSqPh9+BFsBpDiGIF8gu0uMso3aoOTOzyW9i+c8OxLfqsf+9C/wBvRPi1SXk+fTwU5fJPC2SU3IdIwEMbcNBBOW894Wpyj8xK1k8M0L3t6DwyRjiWHMGwN8jf95b896mS2mx866CjhlWTWe+bx88SxGPBAINwcwRvB3r1Rfk9xjnqQMcbvh6B9Haw+GX0VKF5845ZOLPpKNVVaamuJW3Kbi5dKylacmgPeBve7yR3D7S72C4a2ihbGAOeeA6Z28E+aOobPE71Esczxmz9nPwg+j73b1KX4pIefffiPCwWyatCMVyueJReavVqy3TsvBeUbkct8zmt2Cay48Mi3YpFmaPThMyHRimdOKrmhzgOtcEgaw84tGRPWuusFI67e9Z1Btvc0whGOsVa4UU5S/gP1jPvKVqKcpfwH6xn3lOj30UY74efQ85NPgX1j/uqWKJ8mnwL6x/3VLEre8YwPw8OgKqil+Oz/qZPa5WuVTGKskOJSiDW5zn5Ob1DY31jsO5XYZXzLwMPpWWXs3vaRcygPKnXMLYoQQZA4vPFrSLC/C5+yo1iVXiEFhPLUx619W8js7bbWd1hdLRXQl1Vq1M7xzRJJs7We8g2IJ83ZnfP2qcKSpPPJ6FFfGTxaeHpwab3vwRM9BYS2ghDt4c4djnOc31EFdPGagx000jDZzYpHNPW1pIPiFtMYAAAAABYAbABsAWjpF8DqP2M32HLJfNO/NnsZOyoZVwj9kRLk1xaWV8zJZHyABrhrkuIJJBsTsup6q35K/8AGn9Bn2irIVuJSVR2M3oyTlhotu+/3Ko00p30+I+6C27XOZLGTsOpq3aewt8CFNsH04ppwAXiF+9shAz6nbD7epdfEcNjnjMczA9p3HceIO0HrCg+KclpzNNL9GX2BzR7QpqdOpFRno0Z5UcRhqkp0EpRk7tcfPmxPpoWyNLXta9rhmHAEEdYORSnpmxtDI2tY0bA0AAdgCqOKurcNkDXazB8h/SjcN+rnb90gqztH8cZVwiZmW57Tta4bR17bg8Cq6lJwV73RpwuMhXk4tZZrgzpKI6b8nEGINLxaGoA6MjR5VtjZR5w69o9SlyKuE5QeaLsb2k9GU5oxphU4ROMPxRruZ/ypM3ajdgcw+fF1bW+pXBDKHNDmkOa4AtLTcEHMEEbQufpBo5BWwmGpYHt2tOxzHfKYfNP9G4UBweqnwOYUtW4y0EjrQT2yhcc7P8Akg7xs84ecFpllrq8dJcufTx8CCvHfYtFF41wIuDcHMWRYywjmNU0lcTTRudFS7KqRuT5dxghO5u5z/oi/St28Pw6OCNsMDGxsaLNa0WA/E9e0rYa22Qy4L1Tcm1bgcsERFA6EREB4SqgxF78RxEtjOTjqRk7BGy/S9Rd2uU+07xUwUbtW+tIeaaRu1gS4/uh3qXE5L8Hs19U4Zu97j9EZuPebD6JWuj7EHU+R42N/mK8MMtt5dPP3NL+6uX8/H+65P7q5fz8f7rlZSKPrNTmXf8AFYb+36sqbRGsdR4hzMmQc4wycL36LvG2fBxVsqtuU7B9WVlU0ZP6D7fLaOie9v2FNNF8UNRSRynyiLP9Jp1XHvIv3rtf24qoir0e3RqTwz4aroQflKwx0dS2pbcB4AJG6Rmz1AW9Eruw1IrIW1UWbwA2oYNocN4H9ZW4KSYrhbKiJ0Mou13DaCNjm8CFV9ZhdXhkvORl2rsEjRdjm8Hjd2HuKnTaqRUb6r6lOIhLDVZVLXhLe26fMlUMi6FIC42aL/1vUXg5SgR7/SMe7e5jrX7i0+1YcQ5SZXN1KeJkF8r+U7uyAB7inY1HwCxuHir5r+Fnf/RPv7YgjkbTOlYJTazd9zsB3AncD1LpKttENDZZJm1dVrMAcJGh99d7gdYON8wL555n1qyVnqxjF2TuelhKtSrBynHKuHQKKcpfwH6xn3lK1FOUv4D9Yz7yUe+juO+Hn0POTT4F9Y/7qliifJp8C+sf91SxK3vGMD8PDoCqopfjs/6mT2uVrlVRS/HZ/wBTJ7XK3D7S6GP0l3qX/ZFg6TYEKqndFkHDpRHg8bO47D2qDaAY4aec0k12te7VAd5kw6Nu+2r2gKz1XXKTo9quFZGMjZs1tztjX9+w9duKUJKSdOXH7ncfTlTaxNPeO/ivPnQsVc/SL4HUfsZvsOWjoZjhqqUOf5bDzch4kAEO7wR33W9pD8DqP2M32HKnK4zs+ZudSNWi5x2a/RB+Sv8Axp/QZ9oqyFW/JX/iz+gz7RVkKzE+8Zk9FfDR/wA/c04MXhfK6FkrHSN8poOYtkfDfwW4qp0j0fnoag1MGtqaxex7c9S97tf42uciPBdCi5VHBtpYA88WO1b9xB9qk8O2k4akIekowk4YhZWvlYlWmkDHUM3OAdFus2+548kjrvl3qNclLj/1A833o9/T/kPUuJjOk1RiDmwMZZpN2xx3JJ4uO+3cArB0R0e9yU4Y6xkcdaUjjsDR1AZePFSkuzpZZbsppTWKxiq017MVvz83O2iIsZ7gWCuoWTRuilY2RjxZ7XC4IWdE2BGcEpJKBwpXudJSk2pJHG7oidlNKd7fkO+ic9W/qkb2AgggEHIg5gjgUU5SzO7OJWPpERQOhERAEREBzNI4GvppA9rXAAEBwBzB2571t4fC1sTGsaGgNbYNAAGV8gERT/pKUl2rfh+zYREUC452kEDX00ge1rha9nAEXGw5rPhkLWwxtY0NAa2waABmLnIdqIp/0lNl2t/D9m0vHC+R70RQLiFaUYTC2TowxDZezGjd2LraLYbE1mu2KNrvlBjQfEC6ItMm+zR5dOEfWXoSBERZj1AtHHIWvp5Gva1w1SbOAIuMwbFEUo7ohU7j6HzgMLW00YY1rRq3s0AC5zJyXQREluzlPSC6BcKOij/tFz+bZrc3fW1Re5sL3te9skRdhx6EKyTy35ndWCuiDontcA4FrrhwuDlvBRFFblstmaGi9O1lKwMa1t9YnVAFzci5tvyHguq5txY5g7boi7PvMhRX8OPRHD0UpGMZJqMYy8jgdVoFwNgy4XPiu6iLs+8yOHVqaseEKF6U4VCJBaGIX22Y0X7ckRSov2inGxTpakjwKijjhaY42MuOlqNDb9thmukiKEtzTSSUElyCIiiWBERAERE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b="1">
              <a:solidFill>
                <a:srgbClr val="000000"/>
              </a:solidFill>
              <a:latin typeface="Arial" charset="0"/>
              <a:ea typeface="ＭＳ Ｐゴシック" pitchFamily="36" charset="-128"/>
            </a:endParaRPr>
          </a:p>
        </p:txBody>
      </p:sp>
      <p:sp>
        <p:nvSpPr>
          <p:cNvPr id="3" name="AutoShape 6" descr="data:image/jpeg;base64,/9j/4AAQSkZJRgABAQAAAQABAAD/2wCEAAkGBhQSEBUQEBISERUWFxQUEBgSFRcXGRcUFBgWFBYTFRoXGzIeFxsjHhQXHy8gIycpLCwsFh4xNTAqNSYrLSkBCQoKDgwOGg8PGiogHyQsNTUtKiwsLCwsKSksKjUsKS4sKSopLCwsLCkpKTAsLCwsMS0sLC0sLCwpLCksLCktLP/AABEIAKIBOAMBIgACEQEDEQH/xAAbAAEAAgMBAQAAAAAAAAAAAAAABgcDBAUBAv/EAEwQAAEDAgIFBwULCQcFAAAAAAEAAgMEEQUhBhIxQVEHEyJhcYGRMkJyobEUIzQ1UmKCg7LC0RZTVGNzkpPB8BUXM0N0hJQkotLh8f/EABoBAQADAQEBAAAAAAAAAAAAAAACAwQBBQb/xAA2EQACAQIEAwQKAAYDAAAAAAAAAQIDEQQSITFBUXETMmHwBRQiMzSRobGywSMkQlKB0RVy8f/aAAwDAQACEQMRAD8AvFERAEREAREQBERAEREAREQBERARPSadwxGhAc4AufcAkA+SMxvUsUP0p+MqD0n+1qmCtn3Y9P2Y8O/4lXqvxQREVRsCIiAIiIAtGsxINOq3M7+A/wDa2qiXVY53AE+AuorHLfM7d6nGNzPWqZbJHZZWOO9bcNVxXHikW5E9daIwmzrIsVM+4WVVmlO4REQ6EREAREQBERAEREAREQBERAEREAREQBERAEREAREQBERAQ/Sn4yoPSf7WqYKH6U/GVB6T/a1TBWz7sen7MeH97V6r8UERFUbAiLUqsQDTqjM7+rtXUrnG0tWbaLQjrydtluRy3RqxxST2PKiLWY5vEEeIsoa0lpLTkQbHtCmy5mJ4KJDrtOq/fwPb+KnCSWjKMRSc7OO6OPFItyKRYW4NKD5IPY4fzXSo8KIzkI7B/MqUmimnCfI3KNvRvxzWdEVJuSsgiIh0IiIAiIgCIiAIiIAiIgCIiAIiIAiIgCIiAIiIAiIgCIiAh+lPxlQek/2tUwUP0p+MqD0n+1qmCtn3Y9P2Y8P72r1X4oIiKo2HzI+wJ4AnwUUjqLm52nM9pUsIUPqqUxSFh2eaeI3K2mY8TdWfA6UMi36WTMLiwyrr4awk33D2pJHKUrs6aIiqNoREQBERAEREAREQBERAEREAREQBERAEREAREQBERAEREAREQBERAEREBD9KfjKg9J/tapgofpT8ZUHpP9rVMFbPux6fsx4f3tXqvxQRfE0oa0uOwC5XLbijnHgNwVaVzTKajozrrHPTteLPaHDrWOnqL5FbCbEtJI0mYPEDcN8SfxW41oAsBYdS9RG2ziio7IIiLhIIiIAiIgCIiAIiIAiIgCIiAIiIAiIgCIiAIiIAiIgCIiAIiIAiIgCIiAh+lPxlQek/2tUwUP0p+MqD0n+1qmCtn3Y9P2Y8P72r1X4o1MViLoXhuZtcddiDb1KOU06ly0psIjc7WLbHfqm11GMklZllWk5NSRrYe67h4ldZYoIGsFmiyyqLdy2Ecq1CJdFwmEREAREQBERAEREAREQBERAEREAREQBERAEREAREQBERAEREARF45wAuchvQHqKH49yq0NNdol90PHmwWfnwL76g8b9Sg1XywV1U8xYfTah3arTPJ27NVveCtMMLUnray8SDmkXQSuBien1BT5S1cVxtaw847wZcjvVYN5P8Yr86yYxtOdp5SfCKO7R2GykGF8hNO2xqKiWU8Iw2Nv8AN3rCs7GjDvzv0/2czSeyNPH+UenmqIqqnbJI2muXhw1Na9iA2+e7eAtSfl1nebU9JEOGs98h8GBq7uIaH0lLW0cMELQyRx50PJfr2Itra5N9pVh09IyMWjY1g4MaGj1KUqlGKXs35XZjoKTqVdeK/FFNflxjs+cVM9oPyKR1vGS691NJJfz7e+nj9lirqRQ9aS7sI/I2ZObZSo0Y0hcc55m/7po+y5Bojj/6TL/yz+KupE9cl/bH5Ds1zZSn5M6QtOU8zv8AdNP2nL22kkX593/Hk9tyrqRPW3xjH5Ds/FlKfl1jsOctM9w+fSOt4x2WWn5dp2G1RRxnjqvfGfB4KuZYaijZILSMY8cHtDh607ek+9TX+NBllwZXtBy50jspoqiE8bNeP+039SlGGafUFRlFVxX3Neebd4PsT3LFiHJvh83lUkTTxiBiPb72QotifITTuuaeeWI8JA2Rv8nesp/LS5x+o9teJZodfMdy9VIu5PMYoc6OYvaM7QSlvjHJZp7M190vK5iFI4R4hTB/HXYYJD2G2q7uanqjl7uSl9x2lt1YutFC8C5W6Gos10hpnnzZwGi/U8dHxIUyjkDgHNIIOYINwRxBG1Zp05QdpKxNNPY+kRFA6EREAREQBERAEREAREQBERAEReOcALnIDM34ID1YqqrZGwySPbG1ubnPIaAOsnIKv9LeWSCnvHSAVUoyLr+9NPW4eX2Ny61EKTRfFMaeJqp7oob3aZQWtA/UxDb6Rtf5RWuGGds1R5V54FbnwWpKNJeW2CK7KJnuh2zXfdsYPV5z/UOtRdmD4xjHSmc6KE5jnLxRW+bGOk/tIParJ0Z5NKOis5sfPSj/ADJrOIPFg8lncL9alal29OlpSjrzZzK5d5leYByK0kNnVJdVP4O6Ef7jTc95PYp3RUEcLAyGNkTRsaxoaPALYRZp1Z1O87liilsERFWdIfpT8ZUHpP8Aa1TBQ/Sn4yoPSf7WqYK2fdj0/Zjw/vavVfigiIqjYEREAREQBERAEREAWGqo2StLJWMkadrXtDge0HJZkQEBx7kZo57ug1qR/wCr6TL9bHbPokKFyaLYvhJL6V7pYhmeYu9tuL4XZjtANuKvJFqhipxVpe0uTIOCe2hVmjfLhG60dfEYXbDJEC5l/nM8pvdrdysrD8SinjEsEjJWHY5jg4dmW/qXE0l5P6SuuZYg2Q/5sVmv7zsf9IFVniGgGJYU81GHyvlYPKMI6dhukiNw8dmt2BWZKNbuvK+T2I3lHfUvBFV+inLXHIRFiDRA/ZzrAebJ+e3bH6x2KzIJ2vaHsc17XC7XNIII4gjIhZqlKdN2kiaknsZERFUSCIiAIiIAiIgCIq6095WGUutT0erNP5LnbWRHZY28t/zdg38FZTpyqPLFHG0tyUaU6ZU9BHrzv6RHvcbc3v7BuHzjYKpqvGcSx2QwwNMVOD0mtJEbRu559rvPzbdjd639FeS+euk924q+QNd0tRxIlk4a35pnUM7bNVW/QUEcMbYoWNjY0Wa1gsB/XFa81PD6R9qXPgiuznvoiIaIclNNR2klAqZhnrPHRaf1bNg7Tc9im6Isc6kpu8ncsSS2Mc9Q1jS97msaNpcQAO0lfUcocA5pDgRcEG4IO8EbVXnKhjF3MpWnJvvknacmDuFz3hbfJhjGtG+lcc2dOP0HHpDuOf0la6D7POeesfF4nsPr48idIiLOeiEWvX1zIY3Syu1WtF3H+Q4k7LKsMV0rqq6TmacPaw5NZH5Thxe4f/B61bTpOfQx4rGQw9k9W9ktyR6WVTBiNES9oDXO1yXAaubfK4d6l1PWMkF43sePmODvYVWtNyY1DheSSKMndcuPfYW9ZWriGg9XTe+x9O2etATrDrtkfC60OnTklFS2PNhicTSlKo6Ts3ffVaWLaRQDQ7T1z3tp6o6xcQ2OTfrHINfbbfZfx4qfrNUpuDsz1sPiYYiGeH/hq1WKRRECWWOMkXAe9rSRxsSsP5RU36TB/FZ+Kj+kugJqpzO2bU1g0EObrZtFsiCMupRbSPQZ1JDzxmbJ0mtsGEbb53v1K2FOnKyzamLEYrFUnJqmsq434Fk/lFTfpMH8Vn4rNS4pFKSIpY5CMyGPa4242BVX6OaDOq4eeEzY+k5tiwnZbO9+tSrRnQE0s4ndNr2DgA1ur5QtmST4JOnTjdZtRh8Viqri3TWV8b8CYLTqMYgjdqSTRMcNoc9oOfUStsqncQoDPikkOtql88jbkXtmd3coUaam3d2sXY3FSw6jlV23YtP8oab9Jg/is/FbkFQ141mOa8HYWkEeIVenkpf+kM/hn/yXFkjqcKqBna+YsSWSNG0H+ri6tVGEtIS1Mzx1el7VenaPNO9i4EJWthte2eFkzPJe0OHVfaD1g3HcseNUJmp5YWu1S9haD1njbdu71ltrZnquV45o66aeJmpa6OS5ikZJbI6jg6x4GxyWdQvQbRKallfJMWgFuo1rXXvmDrHwy7TsU0UqkVGVou5Vh6k6lNSqRyvkFq1OKwxm0k0TDwe9rT4EqF6f6WSMf7kp3FpsOdc3yruzDGndkQSRnmBxXMoeTOokbryPZETnY3c76Vsge8q6NFZc03Yx1cdN1HToQzNbvgiQ6SaBUWJNMjS1ku6aAtJJ/WAZP78+BCrd0WJ4BJcHnKcnrdC6/EbYnnu7XLs4po5VYe4TNflewkiJyO4OB49dwVYWi+K+7aTWmY0npRyggFrrAXNjuIOztWjO6cd80Rh8V2s3TnFwmvqamh3KFT4g3VYeamAu+J56WW0sPnt6xmN4ClCqTTLkidG73XhRc1zTr80HEOBGetA69wfmk9h3LY0G5W7uFJifvcgOo2Vw1QXDLVmB8h3XkONt9U6EZrPR1XLij0FJrSRaaLwFerGWBERAF45wAucgNt16Sqxx/FajGJnUGHHUpGnVq6jPVed8bPlDqHlbyG7badPO+S4s43Y09MOUGatm/s7CA5+tdskrNrhsIY7zGDfJv3WGZ72gvJXFRas9Rqz1G0G3QjP6sHafnHPgApFovolBQRc1TtzNuce7N7zxceHADILtK2ddKOSnovqyKjrdhERZSYWKqqWxsdI82a1pc49TRcrKoXymYxqQNp2npSm7/wBm039Zt4FTpwzyUSjE1lRpSqPh9+BFsBpDiGIF8gu0uMso3aoOTOzyW9i+c8OxLfqsf+9C/wBvRPi1SXk+fTwU5fJPC2SU3IdIwEMbcNBBOW894Wpyj8xK1k8M0L3t6DwyRjiWHMGwN8jf95b896mS2mx866CjhlWTWe+bx88SxGPBAINwcwRvB3r1Rfk9xjnqQMcbvh6B9Haw+GX0VKF5845ZOLPpKNVVaamuJW3Kbi5dKylacmgPeBve7yR3D7S72C4a2ihbGAOeeA6Z28E+aOobPE71Esczxmz9nPwg+j73b1KX4pIefffiPCwWyatCMVyueJReavVqy3TsvBeUbkct8zmt2Cay48Mi3YpFmaPThMyHRimdOKrmhzgOtcEgaw84tGRPWuusFI67e9Z1Btvc0whGOsVa4UU5S/gP1jPvKVqKcpfwH6xn3lOj30UY74efQ85NPgX1j/uqWKJ8mnwL6x/3VLEre8YwPw8OgKqil+Oz/qZPa5WuVTGKskOJSiDW5zn5Ob1DY31jsO5XYZXzLwMPpWWXs3vaRcygPKnXMLYoQQZA4vPFrSLC/C5+yo1iVXiEFhPLUx619W8js7bbWd1hdLRXQl1Vq1M7xzRJJs7We8g2IJ83ZnfP2qcKSpPPJ6FFfGTxaeHpwab3vwRM9BYS2ghDt4c4djnOc31EFdPGagx000jDZzYpHNPW1pIPiFtMYAAAAABYAbABsAWjpF8DqP2M32HLJfNO/NnsZOyoZVwj9kRLk1xaWV8zJZHyABrhrkuIJJBsTsup6q35K/8AGn9Bn2irIVuJSVR2M3oyTlhotu+/3Ko00p30+I+6C27XOZLGTsOpq3aewt8CFNsH04ppwAXiF+9shAz6nbD7epdfEcNjnjMczA9p3HceIO0HrCg+KclpzNNL9GX2BzR7QpqdOpFRno0Z5UcRhqkp0EpRk7tcfPmxPpoWyNLXta9rhmHAEEdYORSnpmxtDI2tY0bA0AAdgCqOKurcNkDXazB8h/SjcN+rnb90gqztH8cZVwiZmW57Tta4bR17bg8Cq6lJwV73RpwuMhXk4tZZrgzpKI6b8nEGINLxaGoA6MjR5VtjZR5w69o9SlyKuE5QeaLsb2k9GU5oxphU4ROMPxRruZ/ypM3ajdgcw+fF1bW+pXBDKHNDmkOa4AtLTcEHMEEbQufpBo5BWwmGpYHt2tOxzHfKYfNP9G4UBweqnwOYUtW4y0EjrQT2yhcc7P8Akg7xs84ecFpllrq8dJcufTx8CCvHfYtFF41wIuDcHMWRYywjmNU0lcTTRudFS7KqRuT5dxghO5u5z/oi/St28Pw6OCNsMDGxsaLNa0WA/E9e0rYa22Qy4L1Tcm1bgcsERFA6EREB4SqgxF78RxEtjOTjqRk7BGy/S9Rd2uU+07xUwUbtW+tIeaaRu1gS4/uh3qXE5L8Hs19U4Zu97j9EZuPebD6JWuj7EHU+R42N/mK8MMtt5dPP3NL+6uX8/H+65P7q5fz8f7rlZSKPrNTmXf8AFYb+36sqbRGsdR4hzMmQc4wycL36LvG2fBxVsqtuU7B9WVlU0ZP6D7fLaOie9v2FNNF8UNRSRynyiLP9Jp1XHvIv3rtf24qoir0e3RqTwz4aroQflKwx0dS2pbcB4AJG6Rmz1AW9Eruw1IrIW1UWbwA2oYNocN4H9ZW4KSYrhbKiJ0Mou13DaCNjm8CFV9ZhdXhkvORl2rsEjRdjm8Hjd2HuKnTaqRUb6r6lOIhLDVZVLXhLe26fMlUMi6FIC42aL/1vUXg5SgR7/SMe7e5jrX7i0+1YcQ5SZXN1KeJkF8r+U7uyAB7inY1HwCxuHir5r+Fnf/RPv7YgjkbTOlYJTazd9zsB3AncD1LpKttENDZZJm1dVrMAcJGh99d7gdYON8wL555n1qyVnqxjF2TuelhKtSrBynHKuHQKKcpfwH6xn3lK1FOUv4D9Yz7yUe+juO+Hn0POTT4F9Y/7qliifJp8C+sf91SxK3vGMD8PDoCqopfjs/6mT2uVrlVRS/HZ/wBTJ7XK3D7S6GP0l3qX/ZFg6TYEKqndFkHDpRHg8bO47D2qDaAY4aec0k12te7VAd5kw6Nu+2r2gKz1XXKTo9quFZGMjZs1tztjX9+w9duKUJKSdOXH7ncfTlTaxNPeO/ivPnQsVc/SL4HUfsZvsOWjoZjhqqUOf5bDzch4kAEO7wR33W9pD8DqP2M32HKnK4zs+ZudSNWi5x2a/RB+Sv8Axp/QZ9oqyFW/JX/iz+gz7RVkKzE+8Zk9FfDR/wA/c04MXhfK6FkrHSN8poOYtkfDfwW4qp0j0fnoag1MGtqaxex7c9S97tf42uciPBdCi5VHBtpYA88WO1b9xB9qk8O2k4akIekowk4YhZWvlYlWmkDHUM3OAdFus2+548kjrvl3qNclLj/1A833o9/T/kPUuJjOk1RiDmwMZZpN2xx3JJ4uO+3cArB0R0e9yU4Y6xkcdaUjjsDR1AZePFSkuzpZZbsppTWKxiq017MVvz83O2iIsZ7gWCuoWTRuilY2RjxZ7XC4IWdE2BGcEpJKBwpXudJSk2pJHG7oidlNKd7fkO+ic9W/qkb2AgggEHIg5gjgUU5SzO7OJWPpERQOhERAEREBzNI4GvppA9rXAAEBwBzB2571t4fC1sTGsaGgNbYNAAGV8gERT/pKUl2rfh+zYREUC452kEDX00ge1rha9nAEXGw5rPhkLWwxtY0NAa2waABmLnIdqIp/0lNl2t/D9m0vHC+R70RQLiFaUYTC2TowxDZezGjd2LraLYbE1mu2KNrvlBjQfEC6ItMm+zR5dOEfWXoSBERZj1AtHHIWvp5Gva1w1SbOAIuMwbFEUo7ohU7j6HzgMLW00YY1rRq3s0AC5zJyXQREluzlPSC6BcKOij/tFz+bZrc3fW1Re5sL3te9skRdhx6EKyTy35ndWCuiDontcA4FrrhwuDlvBRFFblstmaGi9O1lKwMa1t9YnVAFzci5tvyHguq5txY5g7boi7PvMhRX8OPRHD0UpGMZJqMYy8jgdVoFwNgy4XPiu6iLs+8yOHVqaseEKF6U4VCJBaGIX22Y0X7ckRSov2inGxTpakjwKijjhaY42MuOlqNDb9thmukiKEtzTSSUElyCIiiWBERAEREB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b="1">
              <a:solidFill>
                <a:srgbClr val="000000"/>
              </a:solidFill>
              <a:latin typeface="Arial" charset="0"/>
              <a:ea typeface="ＭＳ Ｐゴシック" pitchFamily="36" charset="-128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324" y="5398465"/>
            <a:ext cx="1485900" cy="560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7"/>
          <p:cNvPicPr>
            <a:picLocks noChangeAspect="1" noChangeArrowheads="1"/>
          </p:cNvPicPr>
          <p:nvPr/>
        </p:nvPicPr>
        <p:blipFill rotWithShape="1"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09"/>
          <a:stretch/>
        </p:blipFill>
        <p:spPr bwMode="auto">
          <a:xfrm>
            <a:off x="6445956" y="5089245"/>
            <a:ext cx="882424" cy="1075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62765" y="606806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 smtClean="0">
                <a:solidFill>
                  <a:srgbClr val="000000"/>
                </a:solidFill>
                <a:latin typeface="Arial" charset="0"/>
                <a:ea typeface="ＭＳ Ｐゴシック" pitchFamily="36" charset="-128"/>
              </a:rPr>
              <a:t>…</a:t>
            </a:r>
            <a:endParaRPr lang="en-GB" sz="2400" b="1" dirty="0">
              <a:solidFill>
                <a:srgbClr val="000000"/>
              </a:solidFill>
              <a:latin typeface="Arial" charset="0"/>
              <a:ea typeface="ＭＳ Ｐゴシック" pitchFamily="36" charset="-128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07504" y="116632"/>
            <a:ext cx="7688849" cy="1143000"/>
          </a:xfrm>
        </p:spPr>
        <p:txBody>
          <a:bodyPr>
            <a:noAutofit/>
          </a:bodyPr>
          <a:lstStyle/>
          <a:p>
            <a:r>
              <a:rPr lang="de-DE" sz="3200" b="1" dirty="0" smtClean="0">
                <a:latin typeface="Arial Black" pitchFamily="34" charset="0"/>
              </a:rPr>
              <a:t>Good News: </a:t>
            </a:r>
            <a:r>
              <a:rPr lang="de-DE" sz="2800" b="1" dirty="0" smtClean="0"/>
              <a:t>The global observing system for atmospheric composition</a:t>
            </a:r>
            <a:br>
              <a:rPr lang="de-DE" sz="2800" b="1" dirty="0" smtClean="0"/>
            </a:br>
            <a:r>
              <a:rPr lang="de-DE" sz="2800" b="1" dirty="0" smtClean="0"/>
              <a:t>is growing</a:t>
            </a:r>
            <a:endParaRPr lang="de-DE" sz="2800" b="1" dirty="0"/>
          </a:p>
        </p:txBody>
      </p:sp>
      <p:pic>
        <p:nvPicPr>
          <p:cNvPr id="25" name="Picture 24" descr="gaw_logo_acronym_horizontal_001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712520" y="127724"/>
            <a:ext cx="2323976" cy="106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627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aw_logo_acronym_horizontal_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12520" y="127724"/>
            <a:ext cx="2323976" cy="106902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41025" y="116632"/>
            <a:ext cx="6471495" cy="1368152"/>
          </a:xfrm>
        </p:spPr>
        <p:txBody>
          <a:bodyPr>
            <a:noAutofit/>
          </a:bodyPr>
          <a:lstStyle/>
          <a:p>
            <a:r>
              <a:rPr lang="en-US" sz="2200" b="1" dirty="0" smtClean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Improving Air Quality Predictions/Services and the role of Atmospheric Composition in Weather and Climate applications </a:t>
            </a:r>
            <a:r>
              <a:rPr lang="en-US" sz="2200" b="1" dirty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o</a:t>
            </a:r>
            <a:r>
              <a:rPr lang="en-US" sz="2200" b="1" dirty="0" smtClean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ffer </a:t>
            </a:r>
            <a:r>
              <a:rPr lang="en-US" sz="2200" b="1" dirty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g</a:t>
            </a:r>
            <a:r>
              <a:rPr lang="en-US" sz="2200" b="1" dirty="0" smtClean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reat </a:t>
            </a:r>
            <a:r>
              <a:rPr lang="en-US" sz="2200" b="1" dirty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o</a:t>
            </a:r>
            <a:r>
              <a:rPr lang="en-US" sz="2200" b="1" dirty="0" smtClean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pportunities</a:t>
            </a:r>
            <a:r>
              <a:rPr lang="en-US" sz="2200" b="1" i="1" dirty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/>
            </a:r>
            <a:br>
              <a:rPr lang="en-US" sz="2200" b="1" i="1" dirty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</a:br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0720" y="1340768"/>
            <a:ext cx="6057398" cy="485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7611616" y="3246075"/>
            <a:ext cx="1208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+mj-lt"/>
              </a:rPr>
              <a:t>Improved Predictions</a:t>
            </a:r>
          </a:p>
          <a:p>
            <a:r>
              <a:rPr lang="en-US" sz="1600" b="1" i="1" dirty="0" smtClean="0">
                <a:solidFill>
                  <a:srgbClr val="C00000"/>
                </a:solidFill>
                <a:latin typeface="+mj-lt"/>
              </a:rPr>
              <a:t>Requires</a:t>
            </a:r>
            <a:endParaRPr lang="en-US" sz="1600" b="1" i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45288" y="1445875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+mj-lt"/>
              </a:rPr>
              <a:t>Evolving</a:t>
            </a:r>
          </a:p>
          <a:p>
            <a:r>
              <a:rPr lang="en-US" sz="1600" b="1" dirty="0" err="1" smtClean="0">
                <a:solidFill>
                  <a:srgbClr val="C00000"/>
                </a:solidFill>
                <a:latin typeface="+mj-lt"/>
              </a:rPr>
              <a:t>Obs</a:t>
            </a:r>
            <a:r>
              <a:rPr lang="en-US" sz="1600" b="1" dirty="0" smtClean="0">
                <a:solidFill>
                  <a:srgbClr val="C00000"/>
                </a:solidFill>
                <a:latin typeface="+mj-lt"/>
              </a:rPr>
              <a:t> Systems</a:t>
            </a:r>
            <a:endParaRPr lang="en-US" sz="16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12" y="1700808"/>
            <a:ext cx="121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+mj-lt"/>
              </a:rPr>
              <a:t>Improved Forward Models &amp; </a:t>
            </a:r>
            <a:r>
              <a:rPr lang="en-US" sz="1600" b="1" dirty="0" err="1" smtClean="0">
                <a:solidFill>
                  <a:srgbClr val="C00000"/>
                </a:solidFill>
                <a:latin typeface="+mj-lt"/>
              </a:rPr>
              <a:t>Assm</a:t>
            </a:r>
            <a:r>
              <a:rPr lang="en-US" sz="1600" b="1" dirty="0" smtClean="0">
                <a:solidFill>
                  <a:srgbClr val="C00000"/>
                </a:solidFill>
                <a:latin typeface="+mj-lt"/>
              </a:rPr>
              <a:t>. Sys.</a:t>
            </a:r>
            <a:endParaRPr lang="en-US" sz="16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76536" y="545179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+mj-lt"/>
              </a:rPr>
              <a:t>Improved</a:t>
            </a:r>
          </a:p>
          <a:p>
            <a:r>
              <a:rPr lang="en-US" sz="1600" b="1" dirty="0" smtClean="0">
                <a:solidFill>
                  <a:srgbClr val="C00000"/>
                </a:solidFill>
                <a:latin typeface="+mj-lt"/>
              </a:rPr>
              <a:t>Emissions</a:t>
            </a:r>
            <a:endParaRPr lang="en-US" sz="16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8728" y="3753534"/>
            <a:ext cx="158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+mj-lt"/>
              </a:rPr>
              <a:t>Continuous Research</a:t>
            </a:r>
            <a:endParaRPr lang="en-US" sz="16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28118" y="5157192"/>
            <a:ext cx="14363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+mj-lt"/>
              </a:rPr>
              <a:t>Enhanced</a:t>
            </a:r>
          </a:p>
          <a:p>
            <a:r>
              <a:rPr lang="en-US" sz="1600" b="1" dirty="0" smtClean="0">
                <a:solidFill>
                  <a:srgbClr val="C00000"/>
                </a:solidFill>
                <a:latin typeface="+mj-lt"/>
              </a:rPr>
              <a:t>Data </a:t>
            </a:r>
            <a:r>
              <a:rPr lang="en-US" sz="1600" b="1" dirty="0" err="1" smtClean="0">
                <a:solidFill>
                  <a:srgbClr val="C00000"/>
                </a:solidFill>
                <a:latin typeface="+mj-lt"/>
              </a:rPr>
              <a:t>Manag</a:t>
            </a:r>
            <a:r>
              <a:rPr lang="en-US" sz="1600" b="1" dirty="0" smtClean="0">
                <a:solidFill>
                  <a:srgbClr val="C00000"/>
                </a:solidFill>
                <a:latin typeface="+mj-lt"/>
              </a:rPr>
              <a:t>. </a:t>
            </a:r>
            <a:r>
              <a:rPr lang="en-US" sz="1600" b="1" dirty="0">
                <a:solidFill>
                  <a:srgbClr val="C00000"/>
                </a:solidFill>
                <a:latin typeface="+mj-lt"/>
              </a:rPr>
              <a:t>&amp;</a:t>
            </a:r>
            <a:r>
              <a:rPr lang="en-US" sz="1600" b="1" dirty="0" smtClean="0">
                <a:solidFill>
                  <a:srgbClr val="C00000"/>
                </a:solidFill>
                <a:latin typeface="+mj-lt"/>
              </a:rPr>
              <a:t> Discovery </a:t>
            </a:r>
          </a:p>
          <a:p>
            <a:r>
              <a:rPr lang="en-US" sz="1600" b="1" dirty="0" smtClean="0">
                <a:solidFill>
                  <a:srgbClr val="C00000"/>
                </a:solidFill>
                <a:latin typeface="+mj-lt"/>
              </a:rPr>
              <a:t>Systems</a:t>
            </a:r>
            <a:endParaRPr lang="en-US" sz="16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1554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E8545E-7C98-4CFF-9366-E25A44976F3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23528" y="334397"/>
            <a:ext cx="61206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Arial Black" pitchFamily="34" charset="0"/>
              </a:rPr>
              <a:t>GAW – what’s </a:t>
            </a:r>
            <a:r>
              <a:rPr lang="en-US" sz="4000" b="1" dirty="0">
                <a:latin typeface="Arial Black" pitchFamily="34" charset="0"/>
              </a:rPr>
              <a:t>n</a:t>
            </a:r>
            <a:r>
              <a:rPr lang="en-US" sz="4000" b="1" dirty="0" smtClean="0">
                <a:latin typeface="Arial Black" pitchFamily="34" charset="0"/>
              </a:rPr>
              <a:t>ext? </a:t>
            </a:r>
            <a:endParaRPr lang="en-US" sz="4000" b="1" dirty="0">
              <a:latin typeface="Arial Black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512" y="1196752"/>
            <a:ext cx="8856984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Continue to improve observational systems and data using</a:t>
            </a:r>
            <a:r>
              <a:rPr lang="en-US" b="1" i="1" dirty="0" smtClean="0">
                <a:solidFill>
                  <a:srgbClr val="FF0000"/>
                </a:solidFill>
              </a:rPr>
              <a:t> RRR and WIGOS/WIS </a:t>
            </a:r>
            <a:r>
              <a:rPr lang="en-US" b="1" dirty="0" smtClean="0"/>
              <a:t>(</a:t>
            </a:r>
            <a:r>
              <a:rPr lang="en-US" dirty="0" smtClean="0"/>
              <a:t>WMO Integrated Global Observing System and WMO Information System) </a:t>
            </a:r>
            <a:r>
              <a:rPr lang="en-US" b="1" i="1" dirty="0" smtClean="0">
                <a:solidFill>
                  <a:srgbClr val="FF0000"/>
                </a:solidFill>
              </a:rPr>
              <a:t>to evolve the observing system for atmospheric composition to support the growing services to:</a:t>
            </a:r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dirty="0">
                <a:sym typeface="Wingdings"/>
              </a:rPr>
              <a:t></a:t>
            </a:r>
            <a:r>
              <a:rPr lang="en-US" dirty="0" smtClean="0"/>
              <a:t> allow near real-time provision of GAW data, </a:t>
            </a:r>
          </a:p>
          <a:p>
            <a:pPr>
              <a:spcAft>
                <a:spcPts val="600"/>
              </a:spcAft>
            </a:pPr>
            <a:r>
              <a:rPr lang="en-US" dirty="0">
                <a:sym typeface="Wingdings"/>
              </a:rPr>
              <a:t></a:t>
            </a:r>
            <a:r>
              <a:rPr lang="en-US" dirty="0" smtClean="0"/>
              <a:t> support integration of surface, vertical profile and column datasets from different platforms to provide a unified understanding of aerosol and gas distributions, </a:t>
            </a:r>
          </a:p>
          <a:p>
            <a:pPr>
              <a:spcAft>
                <a:spcPts val="600"/>
              </a:spcAft>
            </a:pPr>
            <a:r>
              <a:rPr lang="en-US" dirty="0">
                <a:sym typeface="Wingdings"/>
              </a:rPr>
              <a:t></a:t>
            </a:r>
            <a:r>
              <a:rPr lang="en-US" dirty="0" smtClean="0"/>
              <a:t> minimize gaps in the measurement networks in data-poor regions,</a:t>
            </a:r>
          </a:p>
          <a:p>
            <a:pPr>
              <a:spcAft>
                <a:spcPts val="600"/>
              </a:spcAft>
            </a:pPr>
            <a:r>
              <a:rPr lang="en-US" dirty="0">
                <a:sym typeface="Wingdings"/>
              </a:rPr>
              <a:t></a:t>
            </a:r>
            <a:r>
              <a:rPr lang="en-US" dirty="0" smtClean="0"/>
              <a:t> support the expanding service needs related to cities, high impact weather, and climate </a:t>
            </a:r>
            <a:endParaRPr lang="en-US" dirty="0"/>
          </a:p>
        </p:txBody>
      </p:sp>
      <p:pic>
        <p:nvPicPr>
          <p:cNvPr id="6" name="Picture 5" descr="gaw_logo_acronym_horizontal_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12520" y="127724"/>
            <a:ext cx="2323976" cy="106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64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E8545E-7C98-4CFF-9366-E25A44976F3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23528" y="334397"/>
            <a:ext cx="61206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Arial Black" pitchFamily="34" charset="0"/>
              </a:rPr>
              <a:t>GAW – what’s </a:t>
            </a:r>
            <a:r>
              <a:rPr lang="en-US" sz="4000" b="1" dirty="0">
                <a:latin typeface="Arial Black" pitchFamily="34" charset="0"/>
              </a:rPr>
              <a:t>n</a:t>
            </a:r>
            <a:r>
              <a:rPr lang="en-US" sz="4000" b="1" dirty="0" smtClean="0">
                <a:latin typeface="Arial Black" pitchFamily="34" charset="0"/>
              </a:rPr>
              <a:t>ext?</a:t>
            </a:r>
            <a:endParaRPr lang="en-US" sz="4000" b="1" dirty="0">
              <a:latin typeface="Arial Black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512" y="2176695"/>
            <a:ext cx="8856984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/>
              <a:t>Expand </a:t>
            </a:r>
            <a:r>
              <a:rPr lang="en-US" b="1" dirty="0"/>
              <a:t>GAW’s role in enhancing predictive capabilities (</a:t>
            </a:r>
            <a:r>
              <a:rPr lang="en-US" b="1" dirty="0" err="1"/>
              <a:t>wrt</a:t>
            </a:r>
            <a:r>
              <a:rPr lang="en-US" b="1" dirty="0"/>
              <a:t> atmospheric composition and its uses</a:t>
            </a:r>
            <a:r>
              <a:rPr lang="en-US" b="1" dirty="0" smtClean="0"/>
              <a:t>)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ym typeface="Wingdings"/>
              </a:rPr>
              <a:t></a:t>
            </a:r>
            <a:r>
              <a:rPr lang="en-US" dirty="0"/>
              <a:t> t</a:t>
            </a:r>
            <a:r>
              <a:rPr lang="en-US" dirty="0" smtClean="0"/>
              <a:t>hrough further </a:t>
            </a:r>
            <a:r>
              <a:rPr lang="en-US" dirty="0"/>
              <a:t>developing urban air quality forecasting capabilities through (GURME) , </a:t>
            </a:r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dirty="0">
                <a:sym typeface="Wingdings"/>
              </a:rPr>
              <a:t></a:t>
            </a:r>
            <a:r>
              <a:rPr lang="en-US" dirty="0" smtClean="0"/>
              <a:t> establishing </a:t>
            </a:r>
            <a:r>
              <a:rPr lang="en-US" dirty="0"/>
              <a:t>a new SAG (</a:t>
            </a:r>
            <a:r>
              <a:rPr lang="en-US" dirty="0" smtClean="0"/>
              <a:t>“Apps” – usefulness exchanging chemical observational data in NRT))</a:t>
            </a:r>
          </a:p>
          <a:p>
            <a:pPr>
              <a:spcAft>
                <a:spcPts val="600"/>
              </a:spcAft>
            </a:pPr>
            <a:r>
              <a:rPr lang="en-US" dirty="0">
                <a:sym typeface="Wingdings"/>
              </a:rPr>
              <a:t></a:t>
            </a:r>
            <a:r>
              <a:rPr lang="en-US" dirty="0" smtClean="0"/>
              <a:t> expanding </a:t>
            </a:r>
            <a:r>
              <a:rPr lang="en-US" dirty="0"/>
              <a:t>collaborations with WWRP/WCRP/WGNE and others</a:t>
            </a:r>
          </a:p>
        </p:txBody>
      </p:sp>
      <p:pic>
        <p:nvPicPr>
          <p:cNvPr id="6" name="Picture 5" descr="gaw_logo_acronym_horizontal_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12520" y="127724"/>
            <a:ext cx="2323976" cy="106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696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512" y="188640"/>
            <a:ext cx="6768751" cy="792162"/>
          </a:xfrm>
        </p:spPr>
        <p:txBody>
          <a:bodyPr/>
          <a:lstStyle/>
          <a:p>
            <a:r>
              <a:rPr lang="en-US" sz="2800" dirty="0" smtClean="0">
                <a:latin typeface="Arial Black" pitchFamily="34" charset="0"/>
              </a:rPr>
              <a:t>Ideas for Increased Collaboration</a:t>
            </a:r>
            <a:endParaRPr lang="en-US" sz="2800" dirty="0">
              <a:latin typeface="Arial Black" pitchFamily="34" charset="0"/>
            </a:endParaRPr>
          </a:p>
        </p:txBody>
      </p:sp>
      <p:pic>
        <p:nvPicPr>
          <p:cNvPr id="4" name="Picture 3" descr="gaw_logo_acronym_horizontal_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12520" y="127724"/>
            <a:ext cx="2323976" cy="10690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4016" y="1476067"/>
            <a:ext cx="88924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spcAft>
                <a:spcPts val="1200"/>
              </a:spcAft>
              <a:buFont typeface="Wingdings" pitchFamily="2" charset="2"/>
              <a:buChar char="Ø"/>
            </a:pPr>
            <a:r>
              <a:rPr lang="en-US" dirty="0"/>
              <a:t>model expertise exchange and joint model development;</a:t>
            </a:r>
          </a:p>
          <a:p>
            <a:pPr marL="342900" lvl="1" indent="-342900">
              <a:spcAft>
                <a:spcPts val="1200"/>
              </a:spcAft>
              <a:buFont typeface="Wingdings" pitchFamily="2" charset="2"/>
              <a:buChar char="Ø"/>
            </a:pPr>
            <a:r>
              <a:rPr lang="en-US" dirty="0"/>
              <a:t>model-observation integration among the SAGs;</a:t>
            </a:r>
          </a:p>
          <a:p>
            <a:pPr marL="342900" lvl="1" indent="-342900">
              <a:spcAft>
                <a:spcPts val="1200"/>
              </a:spcAft>
              <a:buFont typeface="Wingdings" pitchFamily="2" charset="2"/>
              <a:buChar char="Ø"/>
            </a:pPr>
            <a:r>
              <a:rPr lang="en-US" dirty="0"/>
              <a:t>integrating observation with model development, including, but not only, model evaluation, data assimilation and source attribution;</a:t>
            </a:r>
          </a:p>
          <a:p>
            <a:pPr marL="342900" lvl="1" indent="-342900">
              <a:spcAft>
                <a:spcPts val="1200"/>
              </a:spcAft>
              <a:buFont typeface="Wingdings" pitchFamily="2" charset="2"/>
              <a:buChar char="Ø"/>
            </a:pPr>
            <a:r>
              <a:rPr lang="en-US" dirty="0"/>
              <a:t>stimulating the atmospheric chemistry community worldwide to engage on model development going further than models use only;</a:t>
            </a:r>
          </a:p>
          <a:p>
            <a:pPr marL="342900" lvl="1" indent="-342900">
              <a:spcAft>
                <a:spcPts val="1200"/>
              </a:spcAft>
              <a:buFont typeface="Wingdings" pitchFamily="2" charset="2"/>
              <a:buChar char="Ø"/>
            </a:pPr>
            <a:r>
              <a:rPr lang="en-US" dirty="0"/>
              <a:t>identifying local/regional needs in terms of operational products and services</a:t>
            </a:r>
            <a:r>
              <a:rPr lang="en-US" dirty="0" smtClean="0"/>
              <a:t>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631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512" y="188640"/>
            <a:ext cx="6768751" cy="792162"/>
          </a:xfrm>
        </p:spPr>
        <p:txBody>
          <a:bodyPr/>
          <a:lstStyle/>
          <a:p>
            <a:r>
              <a:rPr lang="en-US" sz="2800" dirty="0" smtClean="0">
                <a:latin typeface="Arial Black" pitchFamily="34" charset="0"/>
              </a:rPr>
              <a:t>Ideas for Increased Collaboration</a:t>
            </a:r>
            <a:endParaRPr lang="en-US" sz="2800" dirty="0">
              <a:latin typeface="Arial Black" pitchFamily="34" charset="0"/>
            </a:endParaRPr>
          </a:p>
        </p:txBody>
      </p:sp>
      <p:pic>
        <p:nvPicPr>
          <p:cNvPr id="4" name="Picture 3" descr="gaw_logo_acronym_horizontal_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12520" y="127724"/>
            <a:ext cx="2323976" cy="10690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4016" y="1792555"/>
            <a:ext cx="889248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spcAft>
                <a:spcPts val="1200"/>
              </a:spcAft>
              <a:buFont typeface="Wingdings" pitchFamily="2" charset="2"/>
              <a:buChar char="Ø"/>
            </a:pPr>
            <a:r>
              <a:rPr lang="en-US" dirty="0" smtClean="0"/>
              <a:t>guiding </a:t>
            </a:r>
            <a:r>
              <a:rPr lang="en-US" dirty="0"/>
              <a:t>design and implementation of local/regional atmospheric chemistry operational forecasting systems;</a:t>
            </a:r>
          </a:p>
          <a:p>
            <a:pPr marL="342900" lvl="1" indent="-342900">
              <a:spcAft>
                <a:spcPts val="1200"/>
              </a:spcAft>
              <a:buFont typeface="Wingdings" pitchFamily="2" charset="2"/>
              <a:buChar char="Ø"/>
            </a:pPr>
            <a:r>
              <a:rPr lang="en-US" dirty="0"/>
              <a:t>performing global/regional model reanalysis in order to build up a multi-model database resources for model applications;</a:t>
            </a:r>
          </a:p>
          <a:p>
            <a:pPr marL="342900" lvl="1" indent="-342900">
              <a:spcAft>
                <a:spcPts val="1200"/>
              </a:spcAft>
              <a:buFont typeface="Wingdings" pitchFamily="2" charset="2"/>
              <a:buChar char="Ø"/>
            </a:pPr>
            <a:r>
              <a:rPr lang="en-US" dirty="0"/>
              <a:t>carrying on global/regional assessments via observation-modeling integration;</a:t>
            </a:r>
          </a:p>
          <a:p>
            <a:pPr marL="342900" lvl="1" indent="-342900">
              <a:spcAft>
                <a:spcPts val="1200"/>
              </a:spcAft>
              <a:buFont typeface="Wingdings" pitchFamily="2" charset="2"/>
              <a:buChar char="Ø"/>
            </a:pPr>
            <a:r>
              <a:rPr lang="en-US" dirty="0"/>
              <a:t>developing common reference on skill standards for chemical composition models and products for evaluation purposes.</a:t>
            </a:r>
          </a:p>
        </p:txBody>
      </p:sp>
    </p:spTree>
    <p:extLst>
      <p:ext uri="{BB962C8B-B14F-4D97-AF65-F5344CB8AC3E}">
        <p14:creationId xmlns:p14="http://schemas.microsoft.com/office/powerpoint/2010/main" val="517684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aw_logo_acronym_horizontal_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12520" y="127724"/>
            <a:ext cx="2323976" cy="10690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7624" y="2204864"/>
            <a:ext cx="66247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ZA" dirty="0" smtClean="0">
                <a:latin typeface="Arial Black" pitchFamily="34" charset="0"/>
              </a:rPr>
              <a:t>Creating </a:t>
            </a:r>
            <a:r>
              <a:rPr lang="en-ZA" dirty="0">
                <a:latin typeface="Arial Black" pitchFamily="34" charset="0"/>
              </a:rPr>
              <a:t>a better world requires </a:t>
            </a:r>
            <a:r>
              <a:rPr lang="en-ZA" dirty="0" smtClean="0">
                <a:latin typeface="Arial Black" pitchFamily="34" charset="0"/>
              </a:rPr>
              <a:t>working together as the complexity of challenges facing us requires more than parallel computing power! </a:t>
            </a:r>
            <a:endParaRPr lang="en-US" dirty="0" smtClean="0">
              <a:latin typeface="Arial Black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Arial Black" pitchFamily="34" charset="0"/>
              </a:rPr>
              <a:t> </a:t>
            </a:r>
            <a:endParaRPr lang="en-ZA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252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w_logo_acronym_vertical_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260648"/>
            <a:ext cx="1152128" cy="1407228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236947" y="1992481"/>
            <a:ext cx="8655533" cy="4172823"/>
            <a:chOff x="308955" y="1937927"/>
            <a:chExt cx="3834431" cy="184857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515" y="1937927"/>
              <a:ext cx="958683" cy="616176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0918" y="1939046"/>
              <a:ext cx="959803" cy="61393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9657" y="1939606"/>
              <a:ext cx="956445" cy="61281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5822" y="1938487"/>
              <a:ext cx="957564" cy="61505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955" y="2554231"/>
              <a:ext cx="959803" cy="61617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0358" y="2554791"/>
              <a:ext cx="960922" cy="61505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8538" y="2555350"/>
              <a:ext cx="958683" cy="61393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5822" y="2553671"/>
              <a:ext cx="957564" cy="61729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230" y="3190473"/>
              <a:ext cx="945252" cy="57812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1478" y="3172564"/>
              <a:ext cx="958683" cy="61393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9937" y="3173404"/>
              <a:ext cx="955885" cy="612259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5822" y="3174243"/>
              <a:ext cx="957564" cy="6105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0477532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fld id="{69EB8693-F172-42B5-98C0-908DB068BCA5}" type="slidenum">
              <a:rPr lang="en-GB" altLang="en-US" sz="1200">
                <a:latin typeface="Arial" pitchFamily="34" charset="0"/>
                <a:cs typeface="Arial" pitchFamily="34" charset="0"/>
              </a:rPr>
              <a:pPr/>
              <a:t>2</a:t>
            </a:fld>
            <a:endParaRPr lang="en-GB" altLang="en-US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8640"/>
            <a:ext cx="7772400" cy="1008112"/>
          </a:xfrm>
        </p:spPr>
        <p:txBody>
          <a:bodyPr/>
          <a:lstStyle/>
          <a:p>
            <a:pPr eaLnBrk="1" hangingPunct="1"/>
            <a:r>
              <a:rPr lang="en-US" sz="3200" b="1" dirty="0">
                <a:latin typeface="Arial Black" pitchFamily="34" charset="0"/>
              </a:rPr>
              <a:t>The Next GAW </a:t>
            </a:r>
            <a:r>
              <a:rPr lang="en-US" sz="3200" b="1" dirty="0" smtClean="0">
                <a:latin typeface="Arial Black" pitchFamily="34" charset="0"/>
              </a:rPr>
              <a:t>Decade</a:t>
            </a:r>
            <a:endParaRPr lang="en-GB" altLang="en-US" sz="3200" b="1" dirty="0" smtClean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844824"/>
            <a:ext cx="8732688" cy="2736304"/>
          </a:xfrm>
          <a:ln w="57150" cmpd="thinThick">
            <a:noFill/>
            <a:miter lim="800000"/>
            <a:headEnd/>
            <a:tailEnd/>
          </a:ln>
        </p:spPr>
        <p:txBody>
          <a:bodyPr/>
          <a:lstStyle/>
          <a:p>
            <a:pPr marL="0" indent="0" algn="just" eaLnBrk="1" hangingPunct="1">
              <a:lnSpc>
                <a:spcPct val="130000"/>
              </a:lnSpc>
              <a:buNone/>
            </a:pPr>
            <a:r>
              <a:rPr lang="en-US" sz="2400" b="1" i="1" dirty="0"/>
              <a:t>The vision for the next decade of GAW is to grow the international network of high-quality atmospheric observations across the global </a:t>
            </a:r>
            <a:r>
              <a:rPr lang="en-US" sz="2400" b="1" i="1" dirty="0">
                <a:solidFill>
                  <a:schemeClr val="accent2"/>
                </a:solidFill>
              </a:rPr>
              <a:t>to local scale </a:t>
            </a:r>
            <a:r>
              <a:rPr lang="en-US" sz="2400" b="1" i="1" dirty="0"/>
              <a:t>to drive high quality and </a:t>
            </a:r>
            <a:r>
              <a:rPr lang="en-US" sz="2400" b="1" i="1" dirty="0">
                <a:solidFill>
                  <a:schemeClr val="accent2"/>
                </a:solidFill>
              </a:rPr>
              <a:t>impact science </a:t>
            </a:r>
            <a:r>
              <a:rPr lang="en-US" sz="2400" b="1" i="1" dirty="0"/>
              <a:t>while co-producing a new generation of </a:t>
            </a:r>
            <a:r>
              <a:rPr lang="en-US" sz="2400" b="1" i="1" dirty="0">
                <a:solidFill>
                  <a:schemeClr val="accent2"/>
                </a:solidFill>
              </a:rPr>
              <a:t>research enabled products and services</a:t>
            </a:r>
            <a:r>
              <a:rPr lang="en-US" sz="2400" b="1" i="1" dirty="0"/>
              <a:t>.</a:t>
            </a:r>
            <a:endParaRPr lang="en-GB" altLang="en-US" sz="2400" b="1" i="1" u="sng" dirty="0" smtClean="0">
              <a:solidFill>
                <a:srgbClr val="003399"/>
              </a:solidFill>
            </a:endParaRPr>
          </a:p>
        </p:txBody>
      </p:sp>
      <p:pic>
        <p:nvPicPr>
          <p:cNvPr id="7" name="Picture 6" descr="gaw_logo_acronym_horizontal_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127724"/>
            <a:ext cx="2323976" cy="1069028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79512" y="4869160"/>
            <a:ext cx="8732688" cy="864096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33400" indent="-5334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990600" indent="-5334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400">
                <a:solidFill>
                  <a:srgbClr val="3366FF"/>
                </a:solidFill>
                <a:latin typeface="Arial" charset="0"/>
                <a:ea typeface="ＭＳ Ｐゴシック" charset="0"/>
              </a:defRPr>
            </a:lvl2pPr>
            <a:lvl3pPr marL="13716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526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2098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670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31242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5814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40386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 eaLnBrk="1" hangingPunct="1">
              <a:lnSpc>
                <a:spcPct val="130000"/>
              </a:lnSpc>
              <a:buNone/>
            </a:pPr>
            <a:r>
              <a:rPr lang="en-US" sz="1800" b="1" dirty="0" smtClean="0">
                <a:solidFill>
                  <a:schemeClr val="accent2"/>
                </a:solidFill>
              </a:rPr>
              <a:t>We also </a:t>
            </a:r>
            <a:r>
              <a:rPr lang="en-US" sz="1800" b="1" dirty="0" err="1" smtClean="0">
                <a:solidFill>
                  <a:schemeClr val="accent2"/>
                </a:solidFill>
              </a:rPr>
              <a:t>realise</a:t>
            </a:r>
            <a:r>
              <a:rPr lang="en-US" sz="1800" b="1" dirty="0" smtClean="0">
                <a:solidFill>
                  <a:schemeClr val="accent2"/>
                </a:solidFill>
              </a:rPr>
              <a:t> that:</a:t>
            </a:r>
            <a:r>
              <a:rPr lang="en-US" sz="1800" dirty="0" smtClean="0"/>
              <a:t> A </a:t>
            </a:r>
            <a:r>
              <a:rPr lang="en-US" sz="1800" dirty="0"/>
              <a:t>future where GAW-lead activities play’s an enhanced role in supporting society will require a greater integration of enhanced observation and modeling capabilities </a:t>
            </a:r>
            <a:endParaRPr lang="en-GB" altLang="en-US" sz="1800" b="1" i="1" u="sng" dirty="0" smtClean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42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68760"/>
            <a:ext cx="4441825" cy="4968552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fld id="{69EB8693-F172-42B5-98C0-908DB068BCA5}" type="slidenum">
              <a:rPr lang="en-GB" altLang="en-US" sz="1200">
                <a:latin typeface="Arial" pitchFamily="34" charset="0"/>
                <a:cs typeface="Arial" pitchFamily="34" charset="0"/>
              </a:rPr>
              <a:pPr/>
              <a:t>3</a:t>
            </a:fld>
            <a:endParaRPr lang="en-GB" altLang="en-US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18728"/>
            <a:ext cx="7772400" cy="762000"/>
          </a:xfrm>
        </p:spPr>
        <p:txBody>
          <a:bodyPr/>
          <a:lstStyle/>
          <a:p>
            <a:pPr eaLnBrk="1" hangingPunct="1"/>
            <a:r>
              <a:rPr lang="en-GB" altLang="en-US" sz="3600" b="1" dirty="0" smtClean="0">
                <a:solidFill>
                  <a:schemeClr val="tx1"/>
                </a:solidFill>
                <a:latin typeface="Arial Black" pitchFamily="34" charset="0"/>
              </a:rPr>
              <a:t>Key to GAW's success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268760"/>
            <a:ext cx="4248472" cy="4680520"/>
          </a:xfrm>
          <a:ln w="57150" cmpd="thinThick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200000"/>
              </a:lnSpc>
              <a:spcBef>
                <a:spcPts val="18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en-GB" altLang="en-US" sz="2400" b="1" i="1" dirty="0" smtClean="0"/>
              <a:t>Shared Vision</a:t>
            </a:r>
          </a:p>
          <a:p>
            <a:pPr eaLnBrk="1" hangingPunct="1">
              <a:spcBef>
                <a:spcPts val="18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en-GB" altLang="en-US" sz="2400" b="1" i="1" dirty="0" smtClean="0"/>
              <a:t>Global Collaboration </a:t>
            </a:r>
            <a:r>
              <a:rPr lang="en-GB" altLang="en-US" sz="2400" i="1" dirty="0" smtClean="0"/>
              <a:t>(across disciplines)</a:t>
            </a:r>
            <a:endParaRPr lang="en-GB" altLang="en-US" sz="2400" dirty="0" smtClean="0"/>
          </a:p>
          <a:p>
            <a:pPr eaLnBrk="1" hangingPunct="1">
              <a:spcBef>
                <a:spcPts val="18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en-GB" altLang="en-US" sz="2400" b="1" i="1" dirty="0" smtClean="0"/>
              <a:t>High quality products </a:t>
            </a:r>
            <a:r>
              <a:rPr lang="en-GB" altLang="en-US" sz="2400" i="1" dirty="0" smtClean="0"/>
              <a:t>(data as well as the QC and QA thereof)</a:t>
            </a:r>
          </a:p>
        </p:txBody>
      </p:sp>
      <p:pic>
        <p:nvPicPr>
          <p:cNvPr id="7" name="Picture 6" descr="gaw_logo_acronym_horizontal_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127724"/>
            <a:ext cx="2323976" cy="106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gaw_logo_acronym_horizontal_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12520" y="127724"/>
            <a:ext cx="2323976" cy="1069028"/>
          </a:xfrm>
          <a:prstGeom prst="rect">
            <a:avLst/>
          </a:prstGeom>
        </p:spPr>
      </p:pic>
      <p:sp>
        <p:nvSpPr>
          <p:cNvPr id="186393" name="Rectangle 25"/>
          <p:cNvSpPr>
            <a:spLocks noGrp="1" noChangeArrowheads="1"/>
          </p:cNvSpPr>
          <p:nvPr>
            <p:ph type="title" idx="4294967295"/>
          </p:nvPr>
        </p:nvSpPr>
        <p:spPr>
          <a:xfrm>
            <a:off x="38100" y="116632"/>
            <a:ext cx="6737350" cy="1200993"/>
          </a:xfrm>
        </p:spPr>
        <p:txBody>
          <a:bodyPr>
            <a:normAutofit fontScale="90000"/>
          </a:bodyPr>
          <a:lstStyle/>
          <a:p>
            <a:r>
              <a:rPr lang="en-GB" sz="3100" b="1" dirty="0" smtClean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Challenge:</a:t>
            </a:r>
            <a:r>
              <a:rPr lang="en-GB" sz="2800" dirty="0" smtClean="0">
                <a:solidFill>
                  <a:schemeClr val="accent2"/>
                </a:solidFill>
                <a:cs typeface="Arial" charset="0"/>
              </a:rPr>
              <a:t>  </a:t>
            </a:r>
            <a:r>
              <a:rPr lang="en-GB" sz="2800" b="1" dirty="0" smtClean="0">
                <a:solidFill>
                  <a:srgbClr val="0070C0"/>
                </a:solidFill>
                <a:cs typeface="Arial" charset="0"/>
              </a:rPr>
              <a:t>How </a:t>
            </a:r>
            <a:r>
              <a:rPr lang="en-GB" sz="2800" b="1" dirty="0">
                <a:solidFill>
                  <a:srgbClr val="0070C0"/>
                </a:solidFill>
                <a:cs typeface="Arial" charset="0"/>
              </a:rPr>
              <a:t>b</a:t>
            </a:r>
            <a:r>
              <a:rPr lang="en-GB" sz="2800" b="1" dirty="0" smtClean="0">
                <a:solidFill>
                  <a:srgbClr val="0070C0"/>
                </a:solidFill>
                <a:cs typeface="Arial" charset="0"/>
              </a:rPr>
              <a:t>est to incorporate or integrate Composition, </a:t>
            </a:r>
            <a:r>
              <a:rPr lang="en-GB" sz="2800" b="1" dirty="0">
                <a:solidFill>
                  <a:srgbClr val="0070C0"/>
                </a:solidFill>
                <a:cs typeface="Arial" charset="0"/>
              </a:rPr>
              <a:t>Weather </a:t>
            </a:r>
            <a:r>
              <a:rPr lang="en-GB" sz="2800" b="1" dirty="0" smtClean="0">
                <a:solidFill>
                  <a:srgbClr val="0070C0"/>
                </a:solidFill>
                <a:cs typeface="Arial" charset="0"/>
              </a:rPr>
              <a:t>and Climate Services</a:t>
            </a:r>
            <a:endParaRPr lang="en-CA" sz="28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108520" y="965100"/>
            <a:ext cx="8915401" cy="5056188"/>
            <a:chOff x="-128588" y="981075"/>
            <a:chExt cx="8915401" cy="5056188"/>
          </a:xfrm>
        </p:grpSpPr>
        <p:sp>
          <p:nvSpPr>
            <p:cNvPr id="372738" name="Rectangle 38"/>
            <p:cNvSpPr>
              <a:spLocks noChangeArrowheads="1"/>
            </p:cNvSpPr>
            <p:nvPr/>
          </p:nvSpPr>
          <p:spPr bwMode="auto">
            <a:xfrm>
              <a:off x="1828800" y="1905000"/>
              <a:ext cx="3916363" cy="3233738"/>
            </a:xfrm>
            <a:prstGeom prst="rect">
              <a:avLst/>
            </a:prstGeom>
            <a:solidFill>
              <a:srgbClr val="003300">
                <a:alpha val="10196"/>
              </a:srgbClr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cs typeface="Arial" charset="0"/>
              </a:endParaRPr>
            </a:p>
          </p:txBody>
        </p:sp>
        <p:pic>
          <p:nvPicPr>
            <p:cNvPr id="372739" name="Picture 33" descr="180px-Orthographic_projection_over_Tuktoyaktuk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28588" y="2735263"/>
              <a:ext cx="1714501" cy="171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6370" name="Oval 2"/>
            <p:cNvSpPr>
              <a:spLocks noChangeArrowheads="1"/>
            </p:cNvSpPr>
            <p:nvPr/>
          </p:nvSpPr>
          <p:spPr bwMode="auto">
            <a:xfrm>
              <a:off x="38100" y="2743200"/>
              <a:ext cx="1539875" cy="1530350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CA" sz="1600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Monitoring</a:t>
              </a:r>
              <a:r>
                <a:rPr lang="en-CA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 </a:t>
              </a:r>
            </a:p>
            <a:p>
              <a:pPr algn="ctr" eaLnBrk="0" hangingPunct="0">
                <a:defRPr/>
              </a:pPr>
              <a:r>
                <a:rPr lang="en-CA" sz="1600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Natural &amp; </a:t>
              </a:r>
            </a:p>
            <a:p>
              <a:pPr algn="ctr" eaLnBrk="0" hangingPunct="0">
                <a:defRPr/>
              </a:pPr>
              <a:r>
                <a:rPr lang="en-CA" sz="1600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Human-Induced </a:t>
              </a:r>
            </a:p>
            <a:p>
              <a:pPr algn="ctr" eaLnBrk="0" hangingPunct="0">
                <a:defRPr/>
              </a:pPr>
              <a:r>
                <a:rPr lang="en-CA" sz="1600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Environmental </a:t>
              </a:r>
            </a:p>
            <a:p>
              <a:pPr algn="ctr" eaLnBrk="0" hangingPunct="0">
                <a:defRPr/>
              </a:pPr>
              <a:r>
                <a:rPr lang="en-CA" sz="1600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Change</a:t>
              </a:r>
              <a:endParaRPr lang="en-CA" sz="12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endParaRPr>
            </a:p>
          </p:txBody>
        </p:sp>
        <p:sp>
          <p:nvSpPr>
            <p:cNvPr id="186371" name="Rectangle 3"/>
            <p:cNvSpPr>
              <a:spLocks noChangeArrowheads="1"/>
            </p:cNvSpPr>
            <p:nvPr/>
          </p:nvSpPr>
          <p:spPr bwMode="auto">
            <a:xfrm>
              <a:off x="4121150" y="2682875"/>
              <a:ext cx="1524000" cy="2330450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ct val="10000"/>
                </a:spcBef>
                <a:spcAft>
                  <a:spcPct val="10000"/>
                </a:spcAft>
                <a:defRPr/>
              </a:pPr>
              <a:r>
                <a:rPr lang="en-CA" sz="14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Models</a:t>
              </a:r>
            </a:p>
            <a:p>
              <a:pPr algn="ctr" eaLnBrk="0" hangingPunct="0">
                <a:spcBef>
                  <a:spcPct val="10000"/>
                </a:spcBef>
                <a:spcAft>
                  <a:spcPct val="10000"/>
                </a:spcAft>
                <a:buFontTx/>
                <a:buChar char="•"/>
                <a:defRPr/>
              </a:pPr>
              <a:r>
                <a:rPr lang="en-CA" sz="1400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Air-borne Transport</a:t>
              </a:r>
            </a:p>
            <a:p>
              <a:pPr algn="ctr" eaLnBrk="0" hangingPunct="0">
                <a:spcBef>
                  <a:spcPct val="10000"/>
                </a:spcBef>
                <a:spcAft>
                  <a:spcPct val="10000"/>
                </a:spcAft>
                <a:buFontTx/>
                <a:buChar char="•"/>
                <a:defRPr/>
              </a:pPr>
              <a:r>
                <a:rPr lang="en-CA" sz="1400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Water Cycle</a:t>
              </a:r>
            </a:p>
            <a:p>
              <a:pPr algn="ctr" eaLnBrk="0" hangingPunct="0">
                <a:spcBef>
                  <a:spcPct val="10000"/>
                </a:spcBef>
                <a:spcAft>
                  <a:spcPct val="10000"/>
                </a:spcAft>
                <a:buFontTx/>
                <a:buChar char="•"/>
                <a:defRPr/>
              </a:pPr>
              <a:r>
                <a:rPr lang="en-CA" sz="1400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Atmospheric Chemistry</a:t>
              </a:r>
            </a:p>
            <a:p>
              <a:pPr algn="ctr" eaLnBrk="0" hangingPunct="0">
                <a:spcBef>
                  <a:spcPct val="10000"/>
                </a:spcBef>
                <a:spcAft>
                  <a:spcPct val="10000"/>
                </a:spcAft>
                <a:buFontTx/>
                <a:buChar char="•"/>
                <a:defRPr/>
              </a:pPr>
              <a:r>
                <a:rPr lang="en-CA" sz="1400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Land change processes</a:t>
              </a:r>
            </a:p>
            <a:p>
              <a:pPr algn="ctr" eaLnBrk="0" hangingPunct="0">
                <a:spcBef>
                  <a:spcPct val="10000"/>
                </a:spcBef>
                <a:spcAft>
                  <a:spcPct val="10000"/>
                </a:spcAft>
                <a:buFontTx/>
                <a:buChar char="•"/>
                <a:defRPr/>
              </a:pPr>
              <a:r>
                <a:rPr lang="en-CA" sz="1400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Ecosystems</a:t>
              </a:r>
            </a:p>
          </p:txBody>
        </p:sp>
        <p:sp>
          <p:nvSpPr>
            <p:cNvPr id="372742" name="Rectangle 4"/>
            <p:cNvSpPr>
              <a:spLocks noChangeArrowheads="1"/>
            </p:cNvSpPr>
            <p:nvPr/>
          </p:nvSpPr>
          <p:spPr bwMode="auto">
            <a:xfrm>
              <a:off x="5670550" y="981075"/>
              <a:ext cx="1103313" cy="673100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CA" sz="1600">
                  <a:latin typeface="Calibri" pitchFamily="34" charset="0"/>
                  <a:cs typeface="Arial" charset="0"/>
                </a:rPr>
                <a:t>Moderating </a:t>
              </a:r>
            </a:p>
            <a:p>
              <a:pPr algn="ctr" eaLnBrk="0" hangingPunct="0"/>
              <a:r>
                <a:rPr lang="en-CA" sz="1600">
                  <a:latin typeface="Calibri" pitchFamily="34" charset="0"/>
                  <a:cs typeface="Arial" charset="0"/>
                </a:rPr>
                <a:t>Influences</a:t>
              </a:r>
            </a:p>
          </p:txBody>
        </p:sp>
        <p:sp>
          <p:nvSpPr>
            <p:cNvPr id="372743" name="Rectangle 5"/>
            <p:cNvSpPr>
              <a:spLocks noChangeArrowheads="1"/>
            </p:cNvSpPr>
            <p:nvPr/>
          </p:nvSpPr>
          <p:spPr bwMode="auto">
            <a:xfrm>
              <a:off x="1987550" y="2014538"/>
              <a:ext cx="1411288" cy="2998787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 anchorCtr="1"/>
            <a:lstStyle/>
            <a:p>
              <a:pPr algn="ctr" eaLnBrk="0" hangingPunct="0"/>
              <a:r>
                <a:rPr lang="en-CA" sz="2000" dirty="0">
                  <a:latin typeface="Calibri" pitchFamily="34" charset="0"/>
                  <a:cs typeface="Arial" charset="0"/>
                </a:rPr>
                <a:t>Atmospheric</a:t>
              </a:r>
            </a:p>
            <a:p>
              <a:pPr algn="ctr" eaLnBrk="0" hangingPunct="0"/>
              <a:r>
                <a:rPr lang="en-CA" sz="2000" dirty="0">
                  <a:latin typeface="Calibri" pitchFamily="34" charset="0"/>
                  <a:cs typeface="Arial" charset="0"/>
                </a:rPr>
                <a:t>(Weather)</a:t>
              </a:r>
            </a:p>
            <a:p>
              <a:pPr algn="ctr" eaLnBrk="0" hangingPunct="0"/>
              <a:r>
                <a:rPr lang="en-CA" sz="2000" dirty="0">
                  <a:latin typeface="Calibri" pitchFamily="34" charset="0"/>
                  <a:cs typeface="Arial" charset="0"/>
                </a:rPr>
                <a:t>Coupled</a:t>
              </a:r>
            </a:p>
            <a:p>
              <a:pPr algn="ctr" eaLnBrk="0" hangingPunct="0"/>
              <a:r>
                <a:rPr lang="en-CA" sz="2000" dirty="0">
                  <a:latin typeface="Calibri" pitchFamily="34" charset="0"/>
                  <a:cs typeface="Arial" charset="0"/>
                </a:rPr>
                <a:t>Computer</a:t>
              </a:r>
            </a:p>
            <a:p>
              <a:pPr algn="ctr" eaLnBrk="0" hangingPunct="0"/>
              <a:r>
                <a:rPr lang="en-CA" sz="2000" dirty="0">
                  <a:latin typeface="Calibri" pitchFamily="34" charset="0"/>
                  <a:cs typeface="Arial" charset="0"/>
                </a:rPr>
                <a:t>Modelling</a:t>
              </a:r>
              <a:endParaRPr lang="en-CA" sz="1400" dirty="0">
                <a:latin typeface="Calibri" pitchFamily="34" charset="0"/>
                <a:cs typeface="Arial" charset="0"/>
              </a:endParaRPr>
            </a:p>
          </p:txBody>
        </p:sp>
        <p:sp>
          <p:nvSpPr>
            <p:cNvPr id="372744" name="Rectangle 6"/>
            <p:cNvSpPr>
              <a:spLocks noChangeArrowheads="1"/>
            </p:cNvSpPr>
            <p:nvPr/>
          </p:nvSpPr>
          <p:spPr bwMode="auto">
            <a:xfrm>
              <a:off x="5672138" y="5362575"/>
              <a:ext cx="1103312" cy="673100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CA" sz="1600">
                  <a:latin typeface="Calibri" pitchFamily="34" charset="0"/>
                  <a:cs typeface="Arial" charset="0"/>
                </a:rPr>
                <a:t>Adaptation</a:t>
              </a:r>
            </a:p>
            <a:p>
              <a:pPr algn="ctr" eaLnBrk="0" hangingPunct="0"/>
              <a:r>
                <a:rPr lang="en-CA" sz="1600">
                  <a:latin typeface="Calibri" pitchFamily="34" charset="0"/>
                  <a:cs typeface="Arial" charset="0"/>
                </a:rPr>
                <a:t>Measures</a:t>
              </a:r>
            </a:p>
          </p:txBody>
        </p:sp>
        <p:sp>
          <p:nvSpPr>
            <p:cNvPr id="372745" name="Rectangle 7"/>
            <p:cNvSpPr>
              <a:spLocks noChangeArrowheads="1"/>
            </p:cNvSpPr>
            <p:nvPr/>
          </p:nvSpPr>
          <p:spPr bwMode="auto">
            <a:xfrm>
              <a:off x="2116138" y="5364163"/>
              <a:ext cx="1103312" cy="673100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CA" sz="2000" b="1" dirty="0">
                  <a:solidFill>
                    <a:srgbClr val="FF0000"/>
                  </a:solidFill>
                  <a:latin typeface="Calibri" pitchFamily="34" charset="0"/>
                  <a:cs typeface="Arial" charset="0"/>
                </a:rPr>
                <a:t>Research</a:t>
              </a:r>
            </a:p>
          </p:txBody>
        </p:sp>
        <p:sp>
          <p:nvSpPr>
            <p:cNvPr id="372746" name="AutoShape 13"/>
            <p:cNvSpPr>
              <a:spLocks noChangeArrowheads="1"/>
            </p:cNvSpPr>
            <p:nvPr/>
          </p:nvSpPr>
          <p:spPr bwMode="auto">
            <a:xfrm>
              <a:off x="5657850" y="3600450"/>
              <a:ext cx="1349375" cy="655638"/>
            </a:xfrm>
            <a:prstGeom prst="rightArrow">
              <a:avLst>
                <a:gd name="adj1" fmla="val 38500"/>
                <a:gd name="adj2" fmla="val 38256"/>
              </a:avLst>
            </a:prstGeom>
            <a:gradFill rotWithShape="1">
              <a:gsLst>
                <a:gs pos="0">
                  <a:srgbClr val="003300"/>
                </a:gs>
                <a:gs pos="100000">
                  <a:srgbClr val="FFCC00"/>
                </a:gs>
              </a:gsLst>
              <a:lin ang="0" scaled="1"/>
            </a:gra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72747" name="AutoShape 14"/>
            <p:cNvSpPr>
              <a:spLocks noChangeArrowheads="1"/>
            </p:cNvSpPr>
            <p:nvPr/>
          </p:nvSpPr>
          <p:spPr bwMode="auto">
            <a:xfrm>
              <a:off x="1601788" y="3286125"/>
              <a:ext cx="363537" cy="422275"/>
            </a:xfrm>
            <a:prstGeom prst="rightArrow">
              <a:avLst>
                <a:gd name="adj1" fmla="val 24815"/>
                <a:gd name="adj2" fmla="val 31005"/>
              </a:avLst>
            </a:prstGeom>
            <a:gradFill rotWithShape="1">
              <a:gsLst>
                <a:gs pos="0">
                  <a:srgbClr val="A49046"/>
                </a:gs>
                <a:gs pos="100000">
                  <a:schemeClr val="hlink"/>
                </a:gs>
              </a:gsLst>
              <a:lin ang="0" scaled="1"/>
            </a:gra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72748" name="AutoShape 15"/>
            <p:cNvSpPr>
              <a:spLocks noChangeArrowheads="1"/>
            </p:cNvSpPr>
            <p:nvPr/>
          </p:nvSpPr>
          <p:spPr bwMode="auto">
            <a:xfrm rot="-5400000">
              <a:off x="5890419" y="1716881"/>
              <a:ext cx="363538" cy="422275"/>
            </a:xfrm>
            <a:prstGeom prst="rightArrow">
              <a:avLst>
                <a:gd name="adj1" fmla="val 24065"/>
                <a:gd name="adj2" fmla="val 42361"/>
              </a:avLst>
            </a:prstGeom>
            <a:gradFill rotWithShape="1">
              <a:gsLst>
                <a:gs pos="0">
                  <a:srgbClr val="A48604"/>
                </a:gs>
                <a:gs pos="100000">
                  <a:schemeClr val="tx2"/>
                </a:gs>
              </a:gsLst>
              <a:lin ang="0" scaled="1"/>
            </a:gra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72749" name="AutoShape 16"/>
            <p:cNvSpPr>
              <a:spLocks noChangeArrowheads="1"/>
            </p:cNvSpPr>
            <p:nvPr/>
          </p:nvSpPr>
          <p:spPr bwMode="auto">
            <a:xfrm rot="-5400000" flipH="1" flipV="1">
              <a:off x="6234907" y="1693069"/>
              <a:ext cx="363537" cy="422275"/>
            </a:xfrm>
            <a:prstGeom prst="rightArrow">
              <a:avLst>
                <a:gd name="adj1" fmla="val 24815"/>
                <a:gd name="adj2" fmla="val 34935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49046"/>
                </a:gs>
              </a:gsLst>
              <a:lin ang="0" scaled="1"/>
            </a:gra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72750" name="AutoShape 17"/>
            <p:cNvSpPr>
              <a:spLocks noChangeArrowheads="1"/>
            </p:cNvSpPr>
            <p:nvPr/>
          </p:nvSpPr>
          <p:spPr bwMode="auto">
            <a:xfrm rot="-5400000" flipH="1" flipV="1">
              <a:off x="6234907" y="3294856"/>
              <a:ext cx="363538" cy="422275"/>
            </a:xfrm>
            <a:prstGeom prst="rightArrow">
              <a:avLst>
                <a:gd name="adj1" fmla="val 24815"/>
                <a:gd name="adj2" fmla="val 34935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49046"/>
                </a:gs>
              </a:gsLst>
              <a:lin ang="0" scaled="1"/>
            </a:gradFill>
            <a:ln w="9525" algn="ctr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72751" name="AutoShape 18"/>
            <p:cNvSpPr>
              <a:spLocks noChangeArrowheads="1"/>
            </p:cNvSpPr>
            <p:nvPr/>
          </p:nvSpPr>
          <p:spPr bwMode="auto">
            <a:xfrm rot="-5400000" flipH="1" flipV="1">
              <a:off x="6236494" y="4153694"/>
              <a:ext cx="363537" cy="422275"/>
            </a:xfrm>
            <a:prstGeom prst="rightArrow">
              <a:avLst>
                <a:gd name="adj1" fmla="val 24815"/>
                <a:gd name="adj2" fmla="val 34935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49046"/>
                </a:gs>
              </a:gsLst>
              <a:lin ang="0" scaled="1"/>
            </a:gradFill>
            <a:ln w="9525" algn="ctr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72752" name="AutoShape 19"/>
            <p:cNvSpPr>
              <a:spLocks noChangeArrowheads="1"/>
            </p:cNvSpPr>
            <p:nvPr/>
          </p:nvSpPr>
          <p:spPr bwMode="auto">
            <a:xfrm rot="-5400000" flipH="1" flipV="1">
              <a:off x="6249194" y="2685256"/>
              <a:ext cx="363538" cy="422275"/>
            </a:xfrm>
            <a:prstGeom prst="rightArrow">
              <a:avLst>
                <a:gd name="adj1" fmla="val 24815"/>
                <a:gd name="adj2" fmla="val 34935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49046"/>
                </a:gs>
              </a:gsLst>
              <a:lin ang="0" scaled="1"/>
            </a:gradFill>
            <a:ln w="9525" algn="ctr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72753" name="AutoShape 20"/>
            <p:cNvSpPr>
              <a:spLocks noChangeArrowheads="1"/>
            </p:cNvSpPr>
            <p:nvPr/>
          </p:nvSpPr>
          <p:spPr bwMode="auto">
            <a:xfrm rot="-5400000">
              <a:off x="5890419" y="2696369"/>
              <a:ext cx="363537" cy="422275"/>
            </a:xfrm>
            <a:prstGeom prst="rightArrow">
              <a:avLst>
                <a:gd name="adj1" fmla="val 24065"/>
                <a:gd name="adj2" fmla="val 42361"/>
              </a:avLst>
            </a:prstGeom>
            <a:gradFill rotWithShape="1">
              <a:gsLst>
                <a:gs pos="0">
                  <a:srgbClr val="A48604"/>
                </a:gs>
                <a:gs pos="100000">
                  <a:schemeClr val="tx2"/>
                </a:gs>
              </a:gsLst>
              <a:lin ang="0" scaled="1"/>
            </a:gradFill>
            <a:ln w="9525" algn="ctr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72754" name="AutoShape 21"/>
            <p:cNvSpPr>
              <a:spLocks noChangeArrowheads="1"/>
            </p:cNvSpPr>
            <p:nvPr/>
          </p:nvSpPr>
          <p:spPr bwMode="auto">
            <a:xfrm rot="-5400000">
              <a:off x="5890419" y="3294856"/>
              <a:ext cx="363538" cy="422275"/>
            </a:xfrm>
            <a:prstGeom prst="rightArrow">
              <a:avLst>
                <a:gd name="adj1" fmla="val 24065"/>
                <a:gd name="adj2" fmla="val 42361"/>
              </a:avLst>
            </a:prstGeom>
            <a:gradFill rotWithShape="1">
              <a:gsLst>
                <a:gs pos="0">
                  <a:srgbClr val="A48604"/>
                </a:gs>
                <a:gs pos="100000">
                  <a:schemeClr val="tx2"/>
                </a:gs>
              </a:gsLst>
              <a:lin ang="0" scaled="1"/>
            </a:gradFill>
            <a:ln w="9525" algn="ctr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72755" name="AutoShape 22"/>
            <p:cNvSpPr>
              <a:spLocks noChangeArrowheads="1"/>
            </p:cNvSpPr>
            <p:nvPr/>
          </p:nvSpPr>
          <p:spPr bwMode="auto">
            <a:xfrm rot="-5400000">
              <a:off x="5892007" y="4129881"/>
              <a:ext cx="363538" cy="422275"/>
            </a:xfrm>
            <a:prstGeom prst="rightArrow">
              <a:avLst>
                <a:gd name="adj1" fmla="val 24065"/>
                <a:gd name="adj2" fmla="val 42361"/>
              </a:avLst>
            </a:prstGeom>
            <a:gradFill rotWithShape="1">
              <a:gsLst>
                <a:gs pos="0">
                  <a:srgbClr val="A48604"/>
                </a:gs>
                <a:gs pos="100000">
                  <a:schemeClr val="tx2"/>
                </a:gs>
              </a:gsLst>
              <a:lin ang="0" scaled="1"/>
            </a:gradFill>
            <a:ln w="9525" algn="ctr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86391" name="AutoShape 23"/>
            <p:cNvSpPr>
              <a:spLocks noChangeArrowheads="1"/>
            </p:cNvSpPr>
            <p:nvPr/>
          </p:nvSpPr>
          <p:spPr bwMode="auto">
            <a:xfrm rot="-5400000">
              <a:off x="5892007" y="4717256"/>
              <a:ext cx="363538" cy="422275"/>
            </a:xfrm>
            <a:prstGeom prst="rightArrow">
              <a:avLst>
                <a:gd name="adj1" fmla="val 24065"/>
                <a:gd name="adj2" fmla="val 42361"/>
              </a:avLst>
            </a:prstGeom>
            <a:gradFill rotWithShape="1">
              <a:gsLst>
                <a:gs pos="0">
                  <a:schemeClr val="tx2"/>
                </a:gs>
                <a:gs pos="50000">
                  <a:srgbClr val="A48604"/>
                </a:gs>
                <a:gs pos="100000">
                  <a:schemeClr val="tx2"/>
                </a:gs>
              </a:gsLst>
              <a:lin ang="0" scaled="1"/>
            </a:gradFill>
            <a:ln w="9525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CA" sz="2400">
                <a:latin typeface="Times New Roman" pitchFamily="18" charset="0"/>
              </a:endParaRPr>
            </a:p>
          </p:txBody>
        </p:sp>
        <p:sp>
          <p:nvSpPr>
            <p:cNvPr id="372757" name="AutoShape 24"/>
            <p:cNvSpPr>
              <a:spLocks noChangeArrowheads="1"/>
            </p:cNvSpPr>
            <p:nvPr/>
          </p:nvSpPr>
          <p:spPr bwMode="auto">
            <a:xfrm>
              <a:off x="3400425" y="2132013"/>
              <a:ext cx="3641725" cy="506412"/>
            </a:xfrm>
            <a:prstGeom prst="rightArrow">
              <a:avLst>
                <a:gd name="adj1" fmla="val 53769"/>
                <a:gd name="adj2" fmla="val 42581"/>
              </a:avLst>
            </a:prstGeom>
            <a:gradFill rotWithShape="1">
              <a:gsLst>
                <a:gs pos="0">
                  <a:srgbClr val="003300"/>
                </a:gs>
                <a:gs pos="100000">
                  <a:srgbClr val="FFCC00"/>
                </a:gs>
              </a:gsLst>
              <a:lin ang="0" scaled="1"/>
            </a:gra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72759" name="AutoShape 26"/>
            <p:cNvSpPr>
              <a:spLocks noChangeArrowheads="1"/>
            </p:cNvSpPr>
            <p:nvPr/>
          </p:nvSpPr>
          <p:spPr bwMode="auto">
            <a:xfrm rot="5400000" flipV="1">
              <a:off x="7377907" y="5347493"/>
              <a:ext cx="654050" cy="709613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4952 h 21600"/>
                <a:gd name="T20" fmla="*/ 17827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084" y="0"/>
                  </a:moveTo>
                  <a:lnTo>
                    <a:pt x="8567" y="8567"/>
                  </a:lnTo>
                  <a:lnTo>
                    <a:pt x="12340" y="8567"/>
                  </a:lnTo>
                  <a:lnTo>
                    <a:pt x="12340" y="14952"/>
                  </a:lnTo>
                  <a:lnTo>
                    <a:pt x="0" y="14952"/>
                  </a:lnTo>
                  <a:lnTo>
                    <a:pt x="0" y="21600"/>
                  </a:lnTo>
                  <a:lnTo>
                    <a:pt x="17827" y="21600"/>
                  </a:lnTo>
                  <a:lnTo>
                    <a:pt x="17827" y="8567"/>
                  </a:lnTo>
                  <a:lnTo>
                    <a:pt x="21600" y="8567"/>
                  </a:lnTo>
                  <a:close/>
                </a:path>
              </a:pathLst>
            </a:custGeom>
            <a:gradFill rotWithShape="1">
              <a:gsLst>
                <a:gs pos="0">
                  <a:srgbClr val="003300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72760" name="AutoShape 27"/>
            <p:cNvSpPr>
              <a:spLocks noChangeArrowheads="1"/>
            </p:cNvSpPr>
            <p:nvPr/>
          </p:nvSpPr>
          <p:spPr bwMode="auto">
            <a:xfrm>
              <a:off x="3355975" y="5600700"/>
              <a:ext cx="2178050" cy="233363"/>
            </a:xfrm>
            <a:prstGeom prst="rightArrow">
              <a:avLst>
                <a:gd name="adj1" fmla="val 34000"/>
                <a:gd name="adj2" fmla="val 7108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8B7D13"/>
                </a:gs>
              </a:gsLst>
              <a:lin ang="0" scaled="1"/>
            </a:gra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72761" name="AutoShape 28"/>
            <p:cNvSpPr>
              <a:spLocks noChangeArrowheads="1"/>
            </p:cNvSpPr>
            <p:nvPr/>
          </p:nvSpPr>
          <p:spPr bwMode="auto">
            <a:xfrm rot="-7284312">
              <a:off x="767557" y="4744244"/>
              <a:ext cx="1633537" cy="244475"/>
            </a:xfrm>
            <a:prstGeom prst="rightArrow">
              <a:avLst>
                <a:gd name="adj1" fmla="val 33667"/>
                <a:gd name="adj2" fmla="val 10397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8B7D13"/>
                </a:gs>
              </a:gsLst>
              <a:lin ang="0" scaled="1"/>
            </a:gra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72762" name="AutoShape 29"/>
            <p:cNvSpPr>
              <a:spLocks noChangeArrowheads="1"/>
            </p:cNvSpPr>
            <p:nvPr/>
          </p:nvSpPr>
          <p:spPr bwMode="auto">
            <a:xfrm rot="-5400000">
              <a:off x="2467769" y="4966494"/>
              <a:ext cx="357187" cy="377825"/>
            </a:xfrm>
            <a:prstGeom prst="rightArrow">
              <a:avLst>
                <a:gd name="adj1" fmla="val 25213"/>
                <a:gd name="adj2" fmla="val 4144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8B7D13"/>
                </a:gs>
              </a:gsLst>
              <a:lin ang="0" scaled="1"/>
            </a:gra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72763" name="Text Box 32"/>
            <p:cNvSpPr txBox="1">
              <a:spLocks noChangeArrowheads="1"/>
            </p:cNvSpPr>
            <p:nvPr/>
          </p:nvSpPr>
          <p:spPr bwMode="auto">
            <a:xfrm>
              <a:off x="7059613" y="1836738"/>
              <a:ext cx="1727200" cy="3532187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20000"/>
                </a:spcBef>
                <a:spcAft>
                  <a:spcPct val="20000"/>
                </a:spcAft>
              </a:pPr>
              <a:r>
                <a:rPr lang="en-CA" sz="1600">
                  <a:latin typeface="Calibri" pitchFamily="34" charset="0"/>
                  <a:cs typeface="Arial" charset="0"/>
                </a:rPr>
                <a:t>Impacts</a:t>
              </a:r>
            </a:p>
            <a:p>
              <a:pPr eaLnBrk="0" hangingPunct="0">
                <a:spcBef>
                  <a:spcPct val="20000"/>
                </a:spcBef>
                <a:spcAft>
                  <a:spcPct val="20000"/>
                </a:spcAft>
                <a:buFont typeface="Wingdings" pitchFamily="2" charset="2"/>
                <a:buChar char="Ø"/>
              </a:pPr>
              <a:r>
                <a:rPr lang="en-CA" sz="1400">
                  <a:latin typeface="Calibri" pitchFamily="34" charset="0"/>
                  <a:cs typeface="Arial" charset="0"/>
                </a:rPr>
                <a:t>Extreme Weather </a:t>
              </a:r>
            </a:p>
            <a:p>
              <a:pPr eaLnBrk="0" hangingPunct="0">
                <a:spcBef>
                  <a:spcPct val="20000"/>
                </a:spcBef>
                <a:spcAft>
                  <a:spcPct val="20000"/>
                </a:spcAft>
                <a:buFont typeface="Wingdings" pitchFamily="2" charset="2"/>
                <a:buChar char="Ø"/>
              </a:pPr>
              <a:r>
                <a:rPr lang="en-CA" sz="1400">
                  <a:latin typeface="Calibri" pitchFamily="34" charset="0"/>
                  <a:cs typeface="Arial" charset="0"/>
                </a:rPr>
                <a:t>Climate induced …Health impacts</a:t>
              </a:r>
            </a:p>
            <a:p>
              <a:pPr eaLnBrk="0" hangingPunct="0">
                <a:spcBef>
                  <a:spcPct val="20000"/>
                </a:spcBef>
                <a:spcAft>
                  <a:spcPct val="20000"/>
                </a:spcAft>
                <a:buFont typeface="Wingdings" pitchFamily="2" charset="2"/>
                <a:buChar char="Ø"/>
              </a:pPr>
              <a:r>
                <a:rPr lang="en-CA" sz="1400">
                  <a:latin typeface="Calibri" pitchFamily="34" charset="0"/>
                  <a:cs typeface="Arial" charset="0"/>
                </a:rPr>
                <a:t>Toxic, Nuclear &amp; …Disease Transport</a:t>
              </a:r>
            </a:p>
            <a:p>
              <a:pPr eaLnBrk="0" hangingPunct="0">
                <a:spcBef>
                  <a:spcPct val="20000"/>
                </a:spcBef>
                <a:spcAft>
                  <a:spcPct val="20000"/>
                </a:spcAft>
                <a:buFont typeface="Wingdings" pitchFamily="2" charset="2"/>
                <a:buChar char="Ø"/>
              </a:pPr>
              <a:r>
                <a:rPr lang="en-CA" sz="1400">
                  <a:latin typeface="Calibri" pitchFamily="34" charset="0"/>
                  <a:cs typeface="Arial" charset="0"/>
                </a:rPr>
                <a:t>Flooding/Drought ...Alerts</a:t>
              </a:r>
            </a:p>
            <a:p>
              <a:pPr eaLnBrk="0" hangingPunct="0">
                <a:spcBef>
                  <a:spcPct val="20000"/>
                </a:spcBef>
                <a:spcAft>
                  <a:spcPct val="20000"/>
                </a:spcAft>
                <a:buFont typeface="Wingdings" pitchFamily="2" charset="2"/>
                <a:buChar char="Ø"/>
              </a:pPr>
              <a:r>
                <a:rPr lang="en-CA" sz="1400">
                  <a:latin typeface="Calibri" pitchFamily="34" charset="0"/>
                  <a:cs typeface="Arial" charset="0"/>
                </a:rPr>
                <a:t>Water Availability</a:t>
              </a:r>
            </a:p>
            <a:p>
              <a:pPr eaLnBrk="0" hangingPunct="0">
                <a:spcBef>
                  <a:spcPct val="20000"/>
                </a:spcBef>
                <a:spcAft>
                  <a:spcPct val="20000"/>
                </a:spcAft>
                <a:buFont typeface="Wingdings" pitchFamily="2" charset="2"/>
                <a:buChar char="Ø"/>
              </a:pPr>
              <a:r>
                <a:rPr lang="en-CA" sz="1400">
                  <a:latin typeface="Calibri" pitchFamily="34" charset="0"/>
                  <a:cs typeface="Arial" charset="0"/>
                </a:rPr>
                <a:t>Air Pollution </a:t>
              </a:r>
            </a:p>
            <a:p>
              <a:pPr eaLnBrk="0" hangingPunct="0">
                <a:spcBef>
                  <a:spcPct val="20000"/>
                </a:spcBef>
                <a:spcAft>
                  <a:spcPct val="20000"/>
                </a:spcAft>
                <a:buFont typeface="Wingdings" pitchFamily="2" charset="2"/>
                <a:buChar char="Ø"/>
              </a:pPr>
              <a:r>
                <a:rPr lang="en-CA" sz="1400">
                  <a:latin typeface="Calibri" pitchFamily="34" charset="0"/>
                  <a:cs typeface="Arial" charset="0"/>
                </a:rPr>
                <a:t>Habitat changes</a:t>
              </a:r>
            </a:p>
            <a:p>
              <a:pPr eaLnBrk="0" hangingPunct="0">
                <a:spcBef>
                  <a:spcPct val="20000"/>
                </a:spcBef>
                <a:spcAft>
                  <a:spcPct val="20000"/>
                </a:spcAft>
                <a:buFont typeface="Wingdings" pitchFamily="2" charset="2"/>
                <a:buChar char="Ø"/>
              </a:pPr>
              <a:r>
                <a:rPr lang="en-CA" sz="1400">
                  <a:latin typeface="Calibri" pitchFamily="34" charset="0"/>
                  <a:cs typeface="Arial" charset="0"/>
                </a:rPr>
                <a:t>Biodiversity loss</a:t>
              </a:r>
            </a:p>
            <a:p>
              <a:pPr eaLnBrk="0" hangingPunct="0">
                <a:spcBef>
                  <a:spcPct val="20000"/>
                </a:spcBef>
                <a:spcAft>
                  <a:spcPct val="20000"/>
                </a:spcAft>
                <a:buFont typeface="Wingdings" pitchFamily="2" charset="2"/>
                <a:buNone/>
              </a:pPr>
              <a:endParaRPr lang="en-CA" sz="600">
                <a:latin typeface="Calibri" pitchFamily="34" charset="0"/>
                <a:cs typeface="Arial" charset="0"/>
              </a:endParaRPr>
            </a:p>
          </p:txBody>
        </p:sp>
        <p:sp>
          <p:nvSpPr>
            <p:cNvPr id="372764" name="AutoShape 34"/>
            <p:cNvSpPr>
              <a:spLocks noChangeArrowheads="1"/>
            </p:cNvSpPr>
            <p:nvPr/>
          </p:nvSpPr>
          <p:spPr bwMode="auto">
            <a:xfrm>
              <a:off x="3397250" y="3595688"/>
              <a:ext cx="696913" cy="642937"/>
            </a:xfrm>
            <a:prstGeom prst="rightArrow">
              <a:avLst>
                <a:gd name="adj1" fmla="val 50620"/>
                <a:gd name="adj2" fmla="val 31605"/>
              </a:avLst>
            </a:prstGeom>
            <a:gradFill rotWithShape="1">
              <a:gsLst>
                <a:gs pos="0">
                  <a:srgbClr val="003300"/>
                </a:gs>
                <a:gs pos="100000">
                  <a:srgbClr val="FFCC00"/>
                </a:gs>
              </a:gsLst>
              <a:lin ang="0" scaled="1"/>
            </a:gra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72765" name="AutoShape 35"/>
            <p:cNvSpPr>
              <a:spLocks noChangeArrowheads="1"/>
            </p:cNvSpPr>
            <p:nvPr/>
          </p:nvSpPr>
          <p:spPr bwMode="auto">
            <a:xfrm rot="-5400000" flipH="1" flipV="1">
              <a:off x="6252369" y="4755356"/>
              <a:ext cx="363538" cy="422275"/>
            </a:xfrm>
            <a:prstGeom prst="rightArrow">
              <a:avLst>
                <a:gd name="adj1" fmla="val 24815"/>
                <a:gd name="adj2" fmla="val 34935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49046"/>
                </a:gs>
              </a:gsLst>
              <a:lin ang="0" scaled="1"/>
            </a:gradFill>
            <a:ln w="9525" algn="ctr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72766" name="Text Box 39"/>
            <p:cNvSpPr txBox="1">
              <a:spLocks noChangeArrowheads="1"/>
            </p:cNvSpPr>
            <p:nvPr/>
          </p:nvSpPr>
          <p:spPr bwMode="auto">
            <a:xfrm>
              <a:off x="2163763" y="1500759"/>
              <a:ext cx="3116262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CA" dirty="0">
                  <a:latin typeface="Calibri" pitchFamily="34" charset="0"/>
                  <a:cs typeface="Arial" charset="0"/>
                </a:rPr>
                <a:t>Coupled Environmental Models</a:t>
              </a:r>
            </a:p>
          </p:txBody>
        </p:sp>
      </p:grpSp>
      <p:sp>
        <p:nvSpPr>
          <p:cNvPr id="32" name="Slide Number Placeholder 31"/>
          <p:cNvSpPr txBox="1">
            <a:spLocks noGrp="1"/>
          </p:cNvSpPr>
          <p:nvPr/>
        </p:nvSpPr>
        <p:spPr bwMode="auto">
          <a:xfrm>
            <a:off x="4030663" y="6373813"/>
            <a:ext cx="1055687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fld id="{F97EE70F-80ED-44D9-ADCF-D9A960A7F3E6}" type="slidenum">
              <a:rPr lang="en-CA" sz="1600">
                <a:solidFill>
                  <a:schemeClr val="bg1"/>
                </a:solidFill>
                <a:latin typeface="+mj-lt"/>
              </a:rPr>
              <a:pPr algn="ctr">
                <a:defRPr/>
              </a:pPr>
              <a:t>4</a:t>
            </a:fld>
            <a:endParaRPr lang="en-CA" sz="16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99592" y="5970766"/>
            <a:ext cx="66994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Across </a:t>
            </a:r>
            <a:r>
              <a:rPr lang="en-GB" sz="1600" dirty="0" smtClean="0"/>
              <a:t>Relevant </a:t>
            </a:r>
            <a:r>
              <a:rPr lang="en-GB" sz="1600" dirty="0"/>
              <a:t>Temporal and Spatial Scales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436280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fld id="{69EB8693-F172-42B5-98C0-908DB068BCA5}" type="slidenum">
              <a:rPr lang="en-GB" altLang="en-US" sz="1200">
                <a:latin typeface="Arial" pitchFamily="34" charset="0"/>
                <a:cs typeface="Arial" pitchFamily="34" charset="0"/>
              </a:rPr>
              <a:pPr/>
              <a:t>5</a:t>
            </a:fld>
            <a:endParaRPr lang="en-GB" altLang="en-US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786" y="281238"/>
            <a:ext cx="7772400" cy="762000"/>
          </a:xfrm>
        </p:spPr>
        <p:txBody>
          <a:bodyPr/>
          <a:lstStyle/>
          <a:p>
            <a:pPr eaLnBrk="1" hangingPunct="1"/>
            <a:r>
              <a:rPr lang="en-GB" altLang="en-US" sz="3600" b="1" dirty="0" smtClean="0">
                <a:solidFill>
                  <a:schemeClr val="tx1"/>
                </a:solidFill>
                <a:latin typeface="Arial Black" pitchFamily="34" charset="0"/>
              </a:rPr>
              <a:t>Operational SAG's</a:t>
            </a:r>
          </a:p>
        </p:txBody>
      </p:sp>
      <p:pic>
        <p:nvPicPr>
          <p:cNvPr id="7" name="Picture 6" descr="gaw_logo_acronym_horizontal_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127724"/>
            <a:ext cx="2323976" cy="1069028"/>
          </a:xfrm>
          <a:prstGeom prst="rect">
            <a:avLst/>
          </a:prstGeom>
        </p:spPr>
      </p:pic>
      <p:pic>
        <p:nvPicPr>
          <p:cNvPr id="2050" name="Picture 2" descr="Ozone ho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49" y="3030078"/>
            <a:ext cx="1886323" cy="144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erosol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037222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reenhouse gas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84" y="1364401"/>
            <a:ext cx="1905000" cy="142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active gase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486" y="1353818"/>
            <a:ext cx="1905000" cy="144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Ozone hol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84" y="4647638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Depositio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725" y="1353818"/>
            <a:ext cx="1905000" cy="144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GURME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876" y="4663679"/>
            <a:ext cx="1862221" cy="139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71725" y="4663679"/>
            <a:ext cx="2083030" cy="14192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88224" y="5085184"/>
            <a:ext cx="16849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Gulim" panose="020B0600000101010101" pitchFamily="34" charset="-127"/>
                <a:ea typeface="Gulim" panose="020B0600000101010101" pitchFamily="34" charset="-127"/>
                <a:cs typeface="Verdana" panose="020B0604030504040204" pitchFamily="34" charset="0"/>
              </a:rPr>
              <a:t>Apps</a:t>
            </a:r>
            <a:endParaRPr lang="en-US" sz="4000" b="1" dirty="0">
              <a:solidFill>
                <a:srgbClr val="FFFF00"/>
              </a:solidFill>
              <a:latin typeface="Gulim" panose="020B0600000101010101" pitchFamily="34" charset="-127"/>
              <a:ea typeface="Gulim" panose="020B0600000101010101" pitchFamily="34" charset="-127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64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fld id="{69EB8693-F172-42B5-98C0-908DB068BCA5}" type="slidenum">
              <a:rPr lang="en-GB" altLang="en-US" sz="1200">
                <a:latin typeface="Arial" pitchFamily="34" charset="0"/>
                <a:cs typeface="Arial" pitchFamily="34" charset="0"/>
              </a:rPr>
              <a:pPr/>
              <a:t>6</a:t>
            </a:fld>
            <a:endParaRPr lang="en-GB" altLang="en-US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7772400" cy="762000"/>
          </a:xfrm>
        </p:spPr>
        <p:txBody>
          <a:bodyPr/>
          <a:lstStyle/>
          <a:p>
            <a:pPr eaLnBrk="1" hangingPunct="1"/>
            <a:r>
              <a:rPr lang="en-GB" altLang="en-US" sz="3600" b="1" dirty="0" smtClean="0">
                <a:solidFill>
                  <a:schemeClr val="tx1"/>
                </a:solidFill>
                <a:latin typeface="Arial Black" pitchFamily="34" charset="0"/>
              </a:rPr>
              <a:t>Products of SAG's</a:t>
            </a:r>
          </a:p>
        </p:txBody>
      </p:sp>
      <p:pic>
        <p:nvPicPr>
          <p:cNvPr id="7" name="Picture 6" descr="gaw_logo_acronym_horizontal_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127724"/>
            <a:ext cx="2323976" cy="106902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038" y="1340768"/>
            <a:ext cx="5946441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78047" y="5877272"/>
            <a:ext cx="70941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600" b="1" dirty="0"/>
              <a:t>http://dx.doi.org/10.1016/j.atmosenv.2013.10.060</a:t>
            </a:r>
          </a:p>
        </p:txBody>
      </p:sp>
      <p:sp>
        <p:nvSpPr>
          <p:cNvPr id="3" name="Rectangle 2"/>
          <p:cNvSpPr/>
          <p:nvPr/>
        </p:nvSpPr>
        <p:spPr>
          <a:xfrm>
            <a:off x="683568" y="5538718"/>
            <a:ext cx="83884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600" b="1" dirty="0"/>
              <a:t>(Data can be obtained from the GAW World Data Centre for Precipitation </a:t>
            </a:r>
            <a:r>
              <a:rPr lang="en-ZA" sz="1600" b="1" dirty="0" smtClean="0"/>
              <a:t>Chemistry)</a:t>
            </a:r>
            <a:endParaRPr lang="en-ZA" sz="1600" b="1" dirty="0"/>
          </a:p>
        </p:txBody>
      </p:sp>
      <p:sp>
        <p:nvSpPr>
          <p:cNvPr id="5" name="Rectangle 4"/>
          <p:cNvSpPr/>
          <p:nvPr/>
        </p:nvSpPr>
        <p:spPr>
          <a:xfrm>
            <a:off x="342066" y="3212976"/>
            <a:ext cx="2286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000" b="1" dirty="0"/>
              <a:t>3-year average ion </a:t>
            </a:r>
            <a:r>
              <a:rPr lang="en-ZA" sz="2000" b="1" dirty="0" smtClean="0"/>
              <a:t>composition of rain water  </a:t>
            </a:r>
            <a:r>
              <a:rPr lang="en-ZA" sz="2000" b="1" dirty="0"/>
              <a:t>(</a:t>
            </a:r>
            <a:r>
              <a:rPr lang="en-ZA" sz="2000" b="1" dirty="0" smtClean="0"/>
              <a:t>2005 - 2007</a:t>
            </a:r>
            <a:r>
              <a:rPr lang="en-ZA" sz="2000" b="1" dirty="0"/>
              <a:t>)</a:t>
            </a:r>
          </a:p>
        </p:txBody>
      </p:sp>
      <p:pic>
        <p:nvPicPr>
          <p:cNvPr id="9" name="Picture 12" descr="Deposi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53818"/>
            <a:ext cx="1905000" cy="144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42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fld id="{69EB8693-F172-42B5-98C0-908DB068BCA5}" type="slidenum">
              <a:rPr lang="en-GB" altLang="en-US" sz="1200">
                <a:latin typeface="Arial" pitchFamily="34" charset="0"/>
                <a:cs typeface="Arial" pitchFamily="34" charset="0"/>
              </a:rPr>
              <a:pPr/>
              <a:t>7</a:t>
            </a:fld>
            <a:endParaRPr lang="en-GB" altLang="en-US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260648"/>
            <a:ext cx="4694212" cy="1008112"/>
          </a:xfrm>
        </p:spPr>
        <p:txBody>
          <a:bodyPr/>
          <a:lstStyle/>
          <a:p>
            <a:pPr algn="ctr" eaLnBrk="1" hangingPunct="1"/>
            <a:r>
              <a:rPr lang="en-GB" altLang="en-US" sz="3600" b="1" dirty="0" smtClean="0">
                <a:solidFill>
                  <a:schemeClr val="tx1"/>
                </a:solidFill>
                <a:latin typeface="Arial Black" pitchFamily="34" charset="0"/>
              </a:rPr>
              <a:t>Products of </a:t>
            </a:r>
            <a:r>
              <a:rPr lang="en-GB" altLang="en-US" sz="3600" b="1" dirty="0" smtClean="0">
                <a:solidFill>
                  <a:schemeClr val="tx1"/>
                </a:solidFill>
                <a:latin typeface="Arial Black" pitchFamily="34" charset="0"/>
              </a:rPr>
              <a:t>SAG's</a:t>
            </a:r>
            <a:br>
              <a:rPr lang="en-GB" altLang="en-US" sz="3600" b="1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en-GB" altLang="en-US" sz="2400" b="1" dirty="0" smtClean="0">
                <a:solidFill>
                  <a:schemeClr val="tx1"/>
                </a:solidFill>
                <a:latin typeface="Arial Black" pitchFamily="34" charset="0"/>
              </a:rPr>
              <a:t>(IG3IS – Greenhouse Gas information system)</a:t>
            </a:r>
            <a:endParaRPr lang="en-GB" altLang="en-US" sz="2400" b="1" dirty="0" smtClean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7" name="Picture 6" descr="gaw_logo_acronym_horizontal_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127724"/>
            <a:ext cx="2323976" cy="106902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580113" y="1549236"/>
            <a:ext cx="339683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ZA" dirty="0" smtClean="0"/>
              <a:t># Identification </a:t>
            </a:r>
            <a:r>
              <a:rPr lang="en-ZA" dirty="0"/>
              <a:t>of sinks needs </a:t>
            </a:r>
            <a:r>
              <a:rPr lang="en-ZA" dirty="0" smtClean="0"/>
              <a:t>dedicated measurements</a:t>
            </a:r>
            <a:endParaRPr lang="en-ZA" dirty="0"/>
          </a:p>
          <a:p>
            <a:pPr>
              <a:spcAft>
                <a:spcPts val="1200"/>
              </a:spcAft>
            </a:pPr>
            <a:r>
              <a:rPr lang="en-ZA" dirty="0" smtClean="0"/>
              <a:t># CO</a:t>
            </a:r>
            <a:r>
              <a:rPr lang="en-ZA" baseline="-25000" dirty="0" smtClean="0"/>
              <a:t>2</a:t>
            </a:r>
            <a:r>
              <a:rPr lang="en-ZA" dirty="0" smtClean="0"/>
              <a:t> </a:t>
            </a:r>
            <a:r>
              <a:rPr lang="en-ZA" dirty="0"/>
              <a:t>uptake by oceans lead to </a:t>
            </a:r>
            <a:r>
              <a:rPr lang="en-ZA" dirty="0" smtClean="0"/>
              <a:t>ocean acidification</a:t>
            </a:r>
            <a:endParaRPr lang="en-ZA" dirty="0"/>
          </a:p>
          <a:p>
            <a:pPr>
              <a:spcAft>
                <a:spcPts val="1200"/>
              </a:spcAft>
            </a:pPr>
            <a:r>
              <a:rPr lang="en-ZA" dirty="0" smtClean="0"/>
              <a:t># Knowledge </a:t>
            </a:r>
            <a:r>
              <a:rPr lang="en-ZA" dirty="0"/>
              <a:t>of terrestrial and </a:t>
            </a:r>
            <a:r>
              <a:rPr lang="en-ZA" dirty="0" smtClean="0"/>
              <a:t>ocean sinks </a:t>
            </a:r>
            <a:r>
              <a:rPr lang="en-ZA" dirty="0"/>
              <a:t>is essential for definition </a:t>
            </a:r>
            <a:r>
              <a:rPr lang="en-ZA" dirty="0" smtClean="0"/>
              <a:t>of </a:t>
            </a:r>
            <a:r>
              <a:rPr lang="en-ZA" dirty="0" err="1" smtClean="0"/>
              <a:t>anthropo</a:t>
            </a:r>
            <a:r>
              <a:rPr lang="en-ZA" dirty="0" smtClean="0"/>
              <a:t>-genic contributions</a:t>
            </a:r>
            <a:endParaRPr lang="en-Z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26122"/>
            <a:ext cx="5256584" cy="3723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5496" y="155679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ZA" b="1" dirty="0"/>
              <a:t>Complexity of carbon </a:t>
            </a:r>
            <a:r>
              <a:rPr lang="en-ZA" b="1" dirty="0" smtClean="0"/>
              <a:t>cycle</a:t>
            </a:r>
            <a:endParaRPr lang="en-ZA" b="1" dirty="0"/>
          </a:p>
        </p:txBody>
      </p:sp>
      <p:pic>
        <p:nvPicPr>
          <p:cNvPr id="3" name="Picture 4" descr="Greenhouse gas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1581"/>
            <a:ext cx="1714500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92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fld id="{69EB8693-F172-42B5-98C0-908DB068BCA5}" type="slidenum">
              <a:rPr lang="en-GB" altLang="en-US" sz="1200">
                <a:latin typeface="Arial" pitchFamily="34" charset="0"/>
                <a:cs typeface="Arial" pitchFamily="34" charset="0"/>
              </a:rPr>
              <a:pPr/>
              <a:t>8</a:t>
            </a:fld>
            <a:endParaRPr lang="en-GB" altLang="en-US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165820" y="260648"/>
            <a:ext cx="6278388" cy="1008112"/>
          </a:xfrm>
        </p:spPr>
        <p:txBody>
          <a:bodyPr/>
          <a:lstStyle/>
          <a:p>
            <a:pPr algn="ctr" eaLnBrk="1" hangingPunct="1"/>
            <a:r>
              <a:rPr lang="en-GB" altLang="en-US" sz="3200" b="1" dirty="0" smtClean="0">
                <a:solidFill>
                  <a:schemeClr val="tx1"/>
                </a:solidFill>
                <a:latin typeface="Arial Black" pitchFamily="34" charset="0"/>
              </a:rPr>
              <a:t>IG3IS – </a:t>
            </a:r>
            <a:r>
              <a:rPr lang="en-GB" altLang="en-US" sz="2800" b="1" dirty="0" smtClean="0">
                <a:solidFill>
                  <a:schemeClr val="tx1"/>
                </a:solidFill>
                <a:latin typeface="Arial Black" pitchFamily="34" charset="0"/>
              </a:rPr>
              <a:t>Greenhouse Gas information system</a:t>
            </a:r>
            <a:endParaRPr lang="en-GB" altLang="en-US" sz="2800" b="1" dirty="0" smtClean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7" name="Picture 6" descr="gaw_logo_acronym_horizontal_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127724"/>
            <a:ext cx="2323976" cy="10690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848" y="2404947"/>
            <a:ext cx="5798211" cy="448043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7504" y="1908120"/>
            <a:ext cx="8928992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aseline="30000" dirty="0"/>
              <a:t>Everything we learn about state of the greenhouse gases in the global atmosphere is based on the </a:t>
            </a:r>
            <a:r>
              <a:rPr lang="en-US" sz="2800" b="1" baseline="30000" dirty="0"/>
              <a:t>high quality long-term globally harmonized </a:t>
            </a:r>
            <a:r>
              <a:rPr lang="en-US" sz="2800" baseline="30000" dirty="0"/>
              <a:t>observation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95537" y="3140968"/>
            <a:ext cx="23042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Earth System captures 50% of emissions (terrestrial biosphere and ocean uptake) – for how long? 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0036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fld id="{69EB8693-F172-42B5-98C0-908DB068BCA5}" type="slidenum">
              <a:rPr lang="en-GB" altLang="en-US" sz="1200">
                <a:latin typeface="Arial" pitchFamily="34" charset="0"/>
                <a:cs typeface="Arial" pitchFamily="34" charset="0"/>
              </a:rPr>
              <a:pPr/>
              <a:t>9</a:t>
            </a:fld>
            <a:endParaRPr lang="en-GB" altLang="en-US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776" y="188640"/>
            <a:ext cx="4032448" cy="1008112"/>
          </a:xfrm>
        </p:spPr>
        <p:txBody>
          <a:bodyPr/>
          <a:lstStyle/>
          <a:p>
            <a:pPr algn="ctr" eaLnBrk="1" hangingPunct="1"/>
            <a:r>
              <a:rPr lang="en-GB" altLang="en-US" sz="3600" b="1" dirty="0" smtClean="0">
                <a:solidFill>
                  <a:schemeClr val="tx1"/>
                </a:solidFill>
                <a:latin typeface="Arial Black" pitchFamily="34" charset="0"/>
              </a:rPr>
              <a:t>Products</a:t>
            </a:r>
            <a:br>
              <a:rPr lang="en-GB" altLang="en-US" sz="3600" b="1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en-GB" altLang="en-US" sz="3600" b="1" dirty="0" smtClean="0">
                <a:solidFill>
                  <a:schemeClr val="tx1"/>
                </a:solidFill>
                <a:latin typeface="Arial Black" pitchFamily="34" charset="0"/>
              </a:rPr>
              <a:t> of SAG's</a:t>
            </a:r>
          </a:p>
        </p:txBody>
      </p:sp>
      <p:pic>
        <p:nvPicPr>
          <p:cNvPr id="7" name="Picture 6" descr="gaw_logo_acronym_horizontal_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127724"/>
            <a:ext cx="2323976" cy="1069028"/>
          </a:xfrm>
          <a:prstGeom prst="rect">
            <a:avLst/>
          </a:prstGeom>
        </p:spPr>
      </p:pic>
      <p:pic>
        <p:nvPicPr>
          <p:cNvPr id="3076" name="Picture 4" descr="Tropospheric N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7757985" cy="2686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9552" y="4797152"/>
            <a:ext cx="4032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600" dirty="0" smtClean="0"/>
              <a:t>Lourens </a:t>
            </a:r>
            <a:r>
              <a:rPr lang="en-ZA" sz="1600" i="1" dirty="0" smtClean="0"/>
              <a:t>et. </a:t>
            </a:r>
            <a:r>
              <a:rPr lang="en-ZA" sz="1600" i="1" dirty="0"/>
              <a:t>al</a:t>
            </a:r>
            <a:r>
              <a:rPr lang="en-ZA" sz="1600" dirty="0"/>
              <a:t>. </a:t>
            </a:r>
            <a:r>
              <a:rPr lang="en-ZA" sz="1600" dirty="0" smtClean="0"/>
              <a:t>“Re</a:t>
            </a:r>
            <a:r>
              <a:rPr lang="en-ZA" sz="1600" dirty="0"/>
              <a:t>-evaluating the </a:t>
            </a:r>
            <a:r>
              <a:rPr lang="en-ZA" sz="1600" dirty="0" smtClean="0"/>
              <a:t>NO</a:t>
            </a:r>
            <a:r>
              <a:rPr lang="en-ZA" sz="1600" baseline="-25000" dirty="0"/>
              <a:t>2</a:t>
            </a:r>
            <a:r>
              <a:rPr lang="en-ZA" sz="1600" baseline="30000" dirty="0" smtClean="0"/>
              <a:t> </a:t>
            </a:r>
            <a:r>
              <a:rPr lang="en-ZA" sz="1600" dirty="0"/>
              <a:t>hotspot over the South African Highveld</a:t>
            </a:r>
            <a:r>
              <a:rPr lang="en-ZA" sz="1600" dirty="0" smtClean="0"/>
              <a:t>.”</a:t>
            </a:r>
            <a:br>
              <a:rPr lang="en-ZA" sz="1600" dirty="0" smtClean="0"/>
            </a:br>
            <a:r>
              <a:rPr lang="en-ZA" sz="1600" dirty="0" smtClean="0"/>
              <a:t>S </a:t>
            </a:r>
            <a:r>
              <a:rPr lang="en-ZA" sz="1600" dirty="0"/>
              <a:t>Afr </a:t>
            </a:r>
            <a:r>
              <a:rPr lang="en-ZA" sz="1600" dirty="0" smtClean="0"/>
              <a:t>J Sci, </a:t>
            </a:r>
            <a:r>
              <a:rPr lang="en-ZA" sz="1600" dirty="0"/>
              <a:t>2012;108(11/12) 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570" y="4085232"/>
            <a:ext cx="3652838" cy="222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 descr="Reactive gas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1556172" cy="118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70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ody slide">
  <a:themeElements>
    <a:clrScheme name="WMO-Title-SF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MO-Title-SF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MO-Title-S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MO-Title-SF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MO-Title-SF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MO-Title-SF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MO-Title-SF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MO-Title-SF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MO-Title-SF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MO-Title-SF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MO-Title-SF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MO-Title-SF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MO-Title-SF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MO-Title-SF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losing slide">
  <a:themeElements>
    <a:clrScheme name="1_SmallLog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mallLogo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1_SmallLog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allLog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allLog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allLog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allLog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allLog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allLog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allLog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allLog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allLog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allLog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allLog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WMO_Powerpoint_template_2012</Template>
  <TotalTime>14528</TotalTime>
  <Words>797</Words>
  <Application>Microsoft Macintosh PowerPoint</Application>
  <PresentationFormat>On-screen Show (4:3)</PresentationFormat>
  <Paragraphs>129</Paragraphs>
  <Slides>17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Body slide</vt:lpstr>
      <vt:lpstr>Closing slide</vt:lpstr>
      <vt:lpstr>Global Atmosphere Watch (GAW) – oppertunities for WGNE</vt:lpstr>
      <vt:lpstr>The Next GAW Decade</vt:lpstr>
      <vt:lpstr>Key to GAW's success</vt:lpstr>
      <vt:lpstr>Challenge:  How best to incorporate or integrate Composition, Weather and Climate Services</vt:lpstr>
      <vt:lpstr>Operational SAG's</vt:lpstr>
      <vt:lpstr>Products of SAG's</vt:lpstr>
      <vt:lpstr>Products of SAG's (IG3IS – Greenhouse Gas information system)</vt:lpstr>
      <vt:lpstr>IG3IS – Greenhouse Gas information system</vt:lpstr>
      <vt:lpstr>Products  of SAG's</vt:lpstr>
      <vt:lpstr>Good News: The global observing system for atmospheric composition is growing</vt:lpstr>
      <vt:lpstr>Improving Air Quality Predictions/Services and the role of Atmospheric Composition in Weather and Climate applications offer great opportunities </vt:lpstr>
      <vt:lpstr>PowerPoint Presentation</vt:lpstr>
      <vt:lpstr>PowerPoint Presentation</vt:lpstr>
      <vt:lpstr>Ideas for Increased Collaboration</vt:lpstr>
      <vt:lpstr>Ideas for Increased Collaboration</vt:lpstr>
      <vt:lpstr>PowerPoint Presentation</vt:lpstr>
      <vt:lpstr>PowerPoint Presentation</vt:lpstr>
    </vt:vector>
  </TitlesOfParts>
  <Company>WMO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SForeman</dc:creator>
  <cp:lastModifiedBy>Kobus Pienaar</cp:lastModifiedBy>
  <cp:revision>232</cp:revision>
  <cp:lastPrinted>2016-04-21T15:18:15Z</cp:lastPrinted>
  <dcterms:created xsi:type="dcterms:W3CDTF">2013-01-07T08:58:51Z</dcterms:created>
  <dcterms:modified xsi:type="dcterms:W3CDTF">2016-04-26T07:49:26Z</dcterms:modified>
</cp:coreProperties>
</file>