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6"/>
  </p:notesMasterIdLst>
  <p:sldIdLst>
    <p:sldId id="256" r:id="rId2"/>
    <p:sldId id="296" r:id="rId3"/>
    <p:sldId id="314" r:id="rId4"/>
    <p:sldId id="322" r:id="rId5"/>
    <p:sldId id="292" r:id="rId6"/>
    <p:sldId id="293" r:id="rId7"/>
    <p:sldId id="319" r:id="rId8"/>
    <p:sldId id="295" r:id="rId9"/>
    <p:sldId id="298" r:id="rId10"/>
    <p:sldId id="299" r:id="rId11"/>
    <p:sldId id="324" r:id="rId12"/>
    <p:sldId id="323" r:id="rId13"/>
    <p:sldId id="320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8EFA-88DD-4A5E-B96D-86A246492FD4}" type="datetimeFigureOut">
              <a:rPr lang="en-GB" smtClean="0"/>
              <a:pPr/>
              <a:t>28/04/2016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04CB-EE34-488F-9712-30D8A62F8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5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7" tIns="45283" rIns="90567" bIns="45283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24504C8-E2AF-4FE6-8289-2FFECD50DD4E}" type="slidenum">
              <a:rPr lang="en-US" sz="12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CF79E850-0FE8-4BB5-9CE4-9377A88C8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"/>
            <a:ext cx="9144000" cy="2301240"/>
          </a:xfrm>
        </p:spPr>
        <p:txBody>
          <a:bodyPr>
            <a:normAutofit/>
          </a:bodyPr>
          <a:lstStyle/>
          <a:p>
            <a:pPr algn="ctr"/>
            <a:r>
              <a:rPr lang="en-ZA" sz="4400" dirty="0"/>
              <a:t>Progress in seasonal forecasting in South </a:t>
            </a:r>
            <a:r>
              <a:rPr lang="en-ZA" sz="4400" dirty="0" smtClean="0"/>
              <a:t>Africa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ZA" sz="2800" dirty="0" smtClean="0"/>
              <a:t>Willem A. </a:t>
            </a:r>
            <a:r>
              <a:rPr lang="en-ZA" sz="2800" dirty="0" smtClean="0"/>
              <a:t>Landman</a:t>
            </a:r>
          </a:p>
          <a:p>
            <a:pPr algn="ctr"/>
            <a:r>
              <a:rPr lang="en-ZA" sz="1800" dirty="0" smtClean="0"/>
              <a:t>(Willem.Landman@up.ac.za)</a:t>
            </a:r>
            <a:endParaRPr lang="en-ZA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95800"/>
            <a:ext cx="4087368" cy="108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8215313" y="4889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063" y="0"/>
            <a:ext cx="9144000" cy="908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274320" bIns="2743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33CC"/>
                </a:solidFill>
                <a:latin typeface="Arial"/>
              </a:rPr>
              <a:t>       Coupled </a:t>
            </a:r>
            <a:r>
              <a:rPr lang="en-US" sz="2800" b="1" kern="0" dirty="0" smtClean="0">
                <a:solidFill>
                  <a:srgbClr val="0033CC"/>
                </a:solidFill>
                <a:latin typeface="Arial"/>
              </a:rPr>
              <a:t>model work: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33CC"/>
                </a:solidFill>
                <a:latin typeface="Arial"/>
              </a:rPr>
              <a:t>       ECHAM-MOM </a:t>
            </a:r>
            <a:r>
              <a:rPr lang="en-US" sz="2800" b="1" kern="0" dirty="0" smtClean="0">
                <a:solidFill>
                  <a:srgbClr val="0033CC"/>
                </a:solidFill>
                <a:latin typeface="Arial"/>
              </a:rPr>
              <a:t>@ SAWS</a:t>
            </a:r>
            <a:endParaRPr lang="en-US" sz="2800" b="1" kern="0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215313" y="4889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181" y="-19050"/>
            <a:ext cx="259683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5834229" cy="197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391788"/>
            <a:ext cx="5105400" cy="1390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276600"/>
            <a:ext cx="6227802" cy="1850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65802" r="20000" b="-1358"/>
          <a:stretch/>
        </p:blipFill>
        <p:spPr>
          <a:xfrm rot="5400000">
            <a:off x="5251450" y="3054350"/>
            <a:ext cx="49657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"/>
            <a:ext cx="9144000" cy="68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r="50940" b="53351"/>
          <a:stretch/>
        </p:blipFill>
        <p:spPr>
          <a:xfrm>
            <a:off x="303291" y="307084"/>
            <a:ext cx="3811509" cy="3198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8100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/>
        </p:blipFill>
        <p:spPr>
          <a:xfrm>
            <a:off x="5181600" y="76200"/>
            <a:ext cx="3276600" cy="362477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054072" cy="29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>
                <a:solidFill>
                  <a:srgbClr val="FFFF00"/>
                </a:solidFill>
              </a:rPr>
              <a:t>Crop and streamflow </a:t>
            </a:r>
            <a:r>
              <a:rPr lang="en-ZA" b="1" dirty="0" smtClean="0">
                <a:solidFill>
                  <a:srgbClr val="FFFF00"/>
                </a:solidFill>
              </a:rPr>
              <a:t>predictions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50000" b="51111"/>
          <a:stretch/>
        </p:blipFill>
        <p:spPr>
          <a:xfrm>
            <a:off x="4960732" y="914400"/>
            <a:ext cx="3268868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90408"/>
            <a:ext cx="4072494" cy="2791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028" y="3886200"/>
            <a:ext cx="3737172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5833" b="6655"/>
          <a:stretch/>
        </p:blipFill>
        <p:spPr>
          <a:xfrm>
            <a:off x="533400" y="838200"/>
            <a:ext cx="3447372" cy="304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r>
              <a:rPr lang="en-ZA" b="1" dirty="0" smtClean="0">
                <a:solidFill>
                  <a:srgbClr val="FFFF00"/>
                </a:solidFill>
              </a:rPr>
              <a:t>To summarize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Seasonal </a:t>
            </a:r>
            <a:r>
              <a:rPr lang="en-ZA" dirty="0" smtClean="0"/>
              <a:t>forecasting in South Africa since early 1990s</a:t>
            </a:r>
          </a:p>
          <a:p>
            <a:r>
              <a:rPr lang="en-ZA" dirty="0"/>
              <a:t>M</a:t>
            </a:r>
            <a:r>
              <a:rPr lang="en-ZA" dirty="0" smtClean="0"/>
              <a:t>odel/system development (mostly focussed on operational forecast production)</a:t>
            </a:r>
            <a:endParaRPr lang="en-ZA" dirty="0" smtClean="0"/>
          </a:p>
          <a:p>
            <a:pPr lvl="1"/>
            <a:r>
              <a:rPr lang="en-ZA" dirty="0" smtClean="0"/>
              <a:t>MOS</a:t>
            </a:r>
          </a:p>
          <a:p>
            <a:pPr lvl="1"/>
            <a:r>
              <a:rPr lang="en-ZA" dirty="0" smtClean="0"/>
              <a:t>RCMs</a:t>
            </a:r>
          </a:p>
          <a:p>
            <a:pPr lvl="1"/>
            <a:r>
              <a:rPr lang="en-ZA" dirty="0" smtClean="0"/>
              <a:t>Multi-models</a:t>
            </a:r>
          </a:p>
          <a:p>
            <a:pPr lvl="1"/>
            <a:r>
              <a:rPr lang="en-ZA" dirty="0" smtClean="0"/>
              <a:t>Coupled models</a:t>
            </a:r>
          </a:p>
          <a:p>
            <a:pPr lvl="1"/>
            <a:r>
              <a:rPr lang="en-ZA" dirty="0" smtClean="0"/>
              <a:t>Model skill has improved incrementally</a:t>
            </a:r>
          </a:p>
          <a:p>
            <a:pPr lvl="1"/>
            <a:r>
              <a:rPr lang="en-ZA" dirty="0" smtClean="0"/>
              <a:t>Simple </a:t>
            </a:r>
            <a:r>
              <a:rPr lang="en-ZA" dirty="0"/>
              <a:t>applications </a:t>
            </a:r>
            <a:r>
              <a:rPr lang="en-ZA" dirty="0" smtClean="0"/>
              <a:t>models</a:t>
            </a:r>
            <a:endParaRPr lang="en-ZA" dirty="0" smtClean="0"/>
          </a:p>
          <a:p>
            <a:r>
              <a:rPr lang="en-ZA" dirty="0" smtClean="0"/>
              <a:t>International and national collaboration significant</a:t>
            </a: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The evolution of </a:t>
            </a:r>
            <a:r>
              <a:rPr lang="en-GB" b="1" dirty="0" smtClean="0">
                <a:solidFill>
                  <a:srgbClr val="FFFF00"/>
                </a:solidFill>
              </a:rPr>
              <a:t>seasonal </a:t>
            </a:r>
            <a:r>
              <a:rPr lang="en-GB" b="1" dirty="0" smtClean="0">
                <a:solidFill>
                  <a:srgbClr val="FFFF00"/>
                </a:solidFill>
              </a:rPr>
              <a:t>forecasting in </a:t>
            </a:r>
            <a:r>
              <a:rPr lang="en-GB" b="1" dirty="0" smtClean="0">
                <a:solidFill>
                  <a:srgbClr val="FFFF00"/>
                </a:solidFill>
              </a:rPr>
              <a:t>South </a:t>
            </a:r>
            <a:r>
              <a:rPr lang="en-GB" b="1" dirty="0" smtClean="0">
                <a:solidFill>
                  <a:srgbClr val="FFFF00"/>
                </a:solidFill>
              </a:rPr>
              <a:t>Africa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6388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Model/system development started in early 1990s – SAWS, UCT, UP, Wits (statistical forecast systems)</a:t>
            </a:r>
          </a:p>
          <a:p>
            <a:r>
              <a:rPr lang="en-ZA" dirty="0" smtClean="0"/>
              <a:t>South </a:t>
            </a:r>
            <a:r>
              <a:rPr lang="en-ZA" dirty="0" smtClean="0"/>
              <a:t>African Long-Lead Forecast Forum</a:t>
            </a:r>
          </a:p>
          <a:p>
            <a:r>
              <a:rPr lang="en-ZA" dirty="0" smtClean="0"/>
              <a:t>SARCOF started in 1997 – consensus through discussions</a:t>
            </a:r>
          </a:p>
          <a:p>
            <a:r>
              <a:rPr lang="en-ZA" dirty="0" smtClean="0"/>
              <a:t>Late 1990s – started to use AGCMs and post-processing</a:t>
            </a:r>
          </a:p>
          <a:p>
            <a:pPr lvl="1"/>
            <a:r>
              <a:rPr lang="en-ZA" dirty="0" smtClean="0"/>
              <a:t>At SAWS (COLA T30, then ECHAM4.5)</a:t>
            </a:r>
          </a:p>
          <a:p>
            <a:pPr lvl="1"/>
            <a:r>
              <a:rPr lang="en-ZA" dirty="0" smtClean="0"/>
              <a:t>At UCT (HadAM3P)</a:t>
            </a:r>
          </a:p>
          <a:p>
            <a:pPr lvl="1"/>
            <a:r>
              <a:rPr lang="en-ZA" dirty="0" smtClean="0"/>
              <a:t>At </a:t>
            </a:r>
            <a:r>
              <a:rPr lang="en-ZA" dirty="0" smtClean="0"/>
              <a:t>UP/CSIR </a:t>
            </a:r>
            <a:r>
              <a:rPr lang="en-ZA" dirty="0" smtClean="0"/>
              <a:t>(CSIRO-II/III, then CCAM)</a:t>
            </a:r>
          </a:p>
          <a:p>
            <a:r>
              <a:rPr lang="en-ZA" dirty="0" smtClean="0"/>
              <a:t>Global Forecasting Centre for Southern Africa – 2003</a:t>
            </a:r>
          </a:p>
          <a:p>
            <a:r>
              <a:rPr lang="en-ZA" dirty="0" smtClean="0"/>
              <a:t>Objective multi-model forecast systems – 2008 </a:t>
            </a:r>
          </a:p>
          <a:p>
            <a:r>
              <a:rPr lang="en-ZA" dirty="0" smtClean="0"/>
              <a:t>Coupled model considerations – 2010 onwards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/>
              <a:t>Statistical </a:t>
            </a:r>
            <a:r>
              <a:rPr lang="en-ZA" b="1" dirty="0" smtClean="0"/>
              <a:t>modelling</a:t>
            </a:r>
            <a:endParaRPr lang="en-GB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1123"/>
          <a:stretch>
            <a:fillRect/>
          </a:stretch>
        </p:blipFill>
        <p:spPr bwMode="auto">
          <a:xfrm>
            <a:off x="2133600" y="2286000"/>
            <a:ext cx="4800600" cy="124345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657600"/>
            <a:ext cx="4495800" cy="13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4166616" cy="144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181600"/>
            <a:ext cx="4554160" cy="162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027" y="3733800"/>
            <a:ext cx="4145887" cy="1276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89880"/>
          <a:stretch/>
        </p:blipFill>
        <p:spPr>
          <a:xfrm>
            <a:off x="4800600" y="1524001"/>
            <a:ext cx="41148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b="90941"/>
          <a:stretch/>
        </p:blipFill>
        <p:spPr>
          <a:xfrm>
            <a:off x="4617440" y="914400"/>
            <a:ext cx="445036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914400"/>
          </a:xfrm>
        </p:spPr>
        <p:txBody>
          <a:bodyPr/>
          <a:lstStyle/>
          <a:p>
            <a:r>
              <a:rPr lang="en-ZA" b="1" dirty="0" smtClean="0"/>
              <a:t>AGCMs at SAWS</a:t>
            </a:r>
            <a:endParaRPr lang="en-GB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66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2738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C00000"/>
                </a:solidFill>
              </a:rPr>
              <a:t>COLA T30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9699" name="Picture 3" descr="D:\SAWS\GPCs_high-re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733800"/>
            <a:ext cx="5562600" cy="2842241"/>
          </a:xfrm>
          <a:prstGeom prst="rect">
            <a:avLst/>
          </a:prstGeom>
          <a:noFill/>
        </p:spPr>
      </p:pic>
      <p:pic>
        <p:nvPicPr>
          <p:cNvPr id="29700" name="Picture 4" descr="D:\SAWS\ECHAM4p5_MAPS\glob_rain_sm_season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1"/>
            <a:ext cx="4495800" cy="3371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220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C00000"/>
                </a:solidFill>
              </a:rPr>
              <a:t>ECHAM4.5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3974"/>
            <a:ext cx="8682038" cy="708026"/>
          </a:xfrm>
        </p:spPr>
        <p:txBody>
          <a:bodyPr/>
          <a:lstStyle/>
          <a:p>
            <a:pPr algn="ctr"/>
            <a:r>
              <a:rPr lang="en-US" sz="4000" dirty="0"/>
              <a:t>DJF </a:t>
            </a:r>
            <a:r>
              <a:rPr lang="en-US" sz="4000" dirty="0" smtClean="0"/>
              <a:t>rainfall forecasts </a:t>
            </a:r>
            <a:r>
              <a:rPr lang="en-US" sz="4000" dirty="0"/>
              <a:t>using RCM</a:t>
            </a:r>
          </a:p>
        </p:txBody>
      </p:sp>
      <p:pic>
        <p:nvPicPr>
          <p:cNvPr id="1597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6062" y="1138237"/>
            <a:ext cx="3957338" cy="5338763"/>
          </a:xfrm>
          <a:noFill/>
          <a:ln/>
        </p:spPr>
      </p:pic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14588"/>
            <a:ext cx="4319588" cy="2767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dirty="0" smtClean="0"/>
              <a:t>Operational </a:t>
            </a:r>
            <a:r>
              <a:rPr lang="en-US" sz="2800" i="1" dirty="0"/>
              <a:t>regional climate model</a:t>
            </a:r>
            <a:r>
              <a:rPr lang="en-US" sz="2800" dirty="0"/>
              <a:t> forecast for southern Africa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ECHAM4.5-RegCM3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68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RCM - MOS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MOS - SST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MOS - GCM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2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RCM - SST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800600" cy="19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D:\ARTIKELS\MultiModel\NoENSOnoForecast\DieArtikel\ArtikelFigure\FIGURE_1.tif"/>
          <p:cNvPicPr>
            <a:picLocks noChangeAspect="1" noChangeArrowheads="1"/>
          </p:cNvPicPr>
          <p:nvPr/>
        </p:nvPicPr>
        <p:blipFill>
          <a:blip r:embed="rId3" cstate="print"/>
          <a:srcRect l="6288" t="2805" r="8369" b="6969"/>
          <a:stretch>
            <a:fillRect/>
          </a:stretch>
        </p:blipFill>
        <p:spPr bwMode="auto">
          <a:xfrm>
            <a:off x="76200" y="3276600"/>
            <a:ext cx="4421945" cy="3505200"/>
          </a:xfrm>
          <a:prstGeom prst="rect">
            <a:avLst/>
          </a:prstGeom>
          <a:noFill/>
        </p:spPr>
      </p:pic>
      <p:pic>
        <p:nvPicPr>
          <p:cNvPr id="33796" name="Picture 4" descr="D:\ARTIKELS\MultiModel\NoENSOnoForecast\DieArtikel\ArtikelFigure\FIGURE_7.tif"/>
          <p:cNvPicPr>
            <a:picLocks noChangeAspect="1" noChangeArrowheads="1"/>
          </p:cNvPicPr>
          <p:nvPr/>
        </p:nvPicPr>
        <p:blipFill>
          <a:blip r:embed="rId4" cstate="print"/>
          <a:srcRect l="8369" t="2805" r="52082" b="54164"/>
          <a:stretch>
            <a:fillRect/>
          </a:stretch>
        </p:blipFill>
        <p:spPr bwMode="auto">
          <a:xfrm>
            <a:off x="5486400" y="533400"/>
            <a:ext cx="3200400" cy="261085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35429" b="48612"/>
          <a:stretch/>
        </p:blipFill>
        <p:spPr>
          <a:xfrm>
            <a:off x="4648200" y="3579876"/>
            <a:ext cx="4343400" cy="2820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</a:rPr>
              <a:t>3x</a:t>
            </a:r>
            <a:endParaRPr lang="en-ZA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MJfcast_1ste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8213" cy="6858000"/>
          </a:xfrm>
          <a:prstGeom prst="rect">
            <a:avLst/>
          </a:prstGeom>
          <a:noFill/>
        </p:spPr>
      </p:pic>
      <p:pic>
        <p:nvPicPr>
          <p:cNvPr id="56323" name="Picture 3" descr="apr to jun spi 3 categ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497263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81000" y="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rgbClr val="993366"/>
                </a:solidFill>
                <a:latin typeface="Arial" charset="0"/>
              </a:rPr>
              <a:t>New</a:t>
            </a:r>
            <a:r>
              <a:rPr lang="en-US" b="1">
                <a:solidFill>
                  <a:srgbClr val="993366"/>
                </a:solidFill>
                <a:latin typeface="Arial" charset="0"/>
              </a:rPr>
              <a:t> objective multi-model forecast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724400" y="3733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  <a:latin typeface="Arial" charset="0"/>
              </a:rPr>
              <a:t>Old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 subjective consensus forecast</a:t>
            </a:r>
          </a:p>
        </p:txBody>
      </p:sp>
      <p:pic>
        <p:nvPicPr>
          <p:cNvPr id="56326" name="Picture 6" descr="200803rain1"/>
          <p:cNvPicPr>
            <a:picLocks noChangeAspect="1" noChangeArrowheads="1"/>
          </p:cNvPicPr>
          <p:nvPr/>
        </p:nvPicPr>
        <p:blipFill>
          <a:blip r:embed="rId4" cstate="print"/>
          <a:srcRect l="5556" t="3334" r="7037" b="33333"/>
          <a:stretch>
            <a:fillRect/>
          </a:stretch>
        </p:blipFill>
        <p:spPr bwMode="auto">
          <a:xfrm>
            <a:off x="5410200" y="4135438"/>
            <a:ext cx="2819400" cy="2722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33644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ECHAM4.5 (IRI) + CCAM (UP)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dSkill_A.tif"/>
          <p:cNvPicPr>
            <a:picLocks noChangeAspect="1"/>
          </p:cNvPicPr>
          <p:nvPr/>
        </p:nvPicPr>
        <p:blipFill>
          <a:blip r:embed="rId2" cstate="print"/>
          <a:srcRect l="7327" r="11490"/>
          <a:stretch>
            <a:fillRect/>
          </a:stretch>
        </p:blipFill>
        <p:spPr>
          <a:xfrm>
            <a:off x="5482296" y="301752"/>
            <a:ext cx="2213904" cy="3127248"/>
          </a:xfrm>
          <a:prstGeom prst="rect">
            <a:avLst/>
          </a:prstGeom>
        </p:spPr>
      </p:pic>
      <p:pic>
        <p:nvPicPr>
          <p:cNvPr id="6" name="Picture 5" descr="LeadSkill_B.tif"/>
          <p:cNvPicPr>
            <a:picLocks noChangeAspect="1"/>
          </p:cNvPicPr>
          <p:nvPr/>
        </p:nvPicPr>
        <p:blipFill>
          <a:blip r:embed="rId3" cstate="print"/>
          <a:srcRect l="7327" r="11490"/>
          <a:stretch>
            <a:fillRect/>
          </a:stretch>
        </p:blipFill>
        <p:spPr>
          <a:xfrm>
            <a:off x="1141054" y="304800"/>
            <a:ext cx="2211746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320" r="50833" b="50000"/>
          <a:stretch/>
        </p:blipFill>
        <p:spPr>
          <a:xfrm>
            <a:off x="533400" y="3859822"/>
            <a:ext cx="3429000" cy="276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2258"/>
            <a:ext cx="4114800" cy="290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2876</TotalTime>
  <Words>209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Franklin Gothic Book</vt:lpstr>
      <vt:lpstr>Wingdings 2</vt:lpstr>
      <vt:lpstr>Technic</vt:lpstr>
      <vt:lpstr>Progress in seasonal forecasting in South Africa</vt:lpstr>
      <vt:lpstr>The evolution of seasonal forecasting in South Africa </vt:lpstr>
      <vt:lpstr>Statistical modelling</vt:lpstr>
      <vt:lpstr>AGCMs at SAWS</vt:lpstr>
      <vt:lpstr>DJF rainfall forecasts using RCM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Crop and streamflow predictions</vt:lpstr>
      <vt:lpstr>To summarize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AGCMs for operational seasonal forecasting for southern Africa</dc:title>
  <dc:creator>Prof. WA Landman</dc:creator>
  <cp:lastModifiedBy>Prof. WA Landman</cp:lastModifiedBy>
  <cp:revision>462</cp:revision>
  <dcterms:created xsi:type="dcterms:W3CDTF">2006-08-16T00:00:00Z</dcterms:created>
  <dcterms:modified xsi:type="dcterms:W3CDTF">2016-04-28T12:29:17Z</dcterms:modified>
</cp:coreProperties>
</file>