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5"/>
  </p:notesMasterIdLst>
  <p:handoutMasterIdLst>
    <p:handoutMasterId r:id="rId16"/>
  </p:handoutMasterIdLst>
  <p:sldIdLst>
    <p:sldId id="936" r:id="rId2"/>
    <p:sldId id="1342" r:id="rId3"/>
    <p:sldId id="1350" r:id="rId4"/>
    <p:sldId id="1343" r:id="rId5"/>
    <p:sldId id="1352" r:id="rId6"/>
    <p:sldId id="1353" r:id="rId7"/>
    <p:sldId id="1344" r:id="rId8"/>
    <p:sldId id="1345" r:id="rId9"/>
    <p:sldId id="1346" r:id="rId10"/>
    <p:sldId id="1351" r:id="rId11"/>
    <p:sldId id="1354" r:id="rId12"/>
    <p:sldId id="1355" r:id="rId13"/>
    <p:sldId id="1356" r:id="rId14"/>
  </p:sldIdLst>
  <p:sldSz cx="9144000" cy="6858000" type="screen4x3"/>
  <p:notesSz cx="6997700" cy="92837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Jung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60FF"/>
    <a:srgbClr val="3537F1"/>
    <a:srgbClr val="608CF1"/>
    <a:srgbClr val="8ED04A"/>
    <a:srgbClr val="D3138B"/>
    <a:srgbClr val="2EFF2D"/>
    <a:srgbClr val="233F4A"/>
    <a:srgbClr val="1F1F1F"/>
    <a:srgbClr val="254C5A"/>
    <a:srgbClr val="3F6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18" autoAdjust="0"/>
  </p:normalViewPr>
  <p:slideViewPr>
    <p:cSldViewPr>
      <p:cViewPr>
        <p:scale>
          <a:sx n="100" d="100"/>
          <a:sy n="100" d="100"/>
        </p:scale>
        <p:origin x="-69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1555" y="-67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E1221BB-35DA-1543-B447-87177E64D6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8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8500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1663"/>
            <a:ext cx="5130800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201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6" tIns="46488" rIns="92976" bIns="46488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92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475DDB-D2EE-B342-A7C3-98CAD91EEEEF}" type="slidenum">
              <a:rPr lang="en-GB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6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C2FD-4D96-9040-8DED-F35F20C87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9731C-E15C-A64E-AAAA-3DECF361D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4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6910-EC17-C842-BBE8-10A2A7AD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2627-927E-C64E-B813-A42AE3C57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2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29B40-A37F-144D-9C53-B6C2393F1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4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A9F2-54B4-8744-B591-0A79B1885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22C2E-AA11-C54E-B3DC-097A1AF23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6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2027-4C2B-834E-AD52-26EBE09A2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608D-D214-C147-B5B6-EEEAA8D0B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F2EF3-AD2F-794F-BE26-24575B5E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3EF52-A835-834D-BECD-4EB3C0A7D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HORPEX WMO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3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FF0000"/>
              </a:buClr>
              <a:buFont typeface="Wingdings" charset="0"/>
              <a:buNone/>
              <a:defRPr sz="1200">
                <a:solidFill>
                  <a:srgbClr val="2B3853"/>
                </a:solidFill>
                <a:latin typeface="Verdana" charset="0"/>
              </a:defRPr>
            </a:lvl1pPr>
          </a:lstStyle>
          <a:p>
            <a:pPr>
              <a:defRPr/>
            </a:pPr>
            <a:fld id="{2B3D2AC7-3BA4-CE44-BC9F-D0ABB348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13513"/>
            <a:ext cx="548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>
                <a:srgbClr val="FF0000"/>
              </a:buClr>
              <a:buFont typeface="Wingdings" pitchFamily="2" charset="2"/>
              <a:buNone/>
              <a:defRPr sz="1400">
                <a:solidFill>
                  <a:srgbClr val="43577F"/>
                </a:solidFill>
                <a:latin typeface="Verdan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fr-CH"/>
              <a:t>(IPO September 2008)3rd Session -- CAS Management Group</a:t>
            </a:r>
            <a:endParaRPr lang="en-US"/>
          </a:p>
        </p:txBody>
      </p:sp>
      <p:sp>
        <p:nvSpPr>
          <p:cNvPr id="1031" name="Text Box 9"/>
          <p:cNvSpPr txBox="1">
            <a:spLocks noChangeArrowheads="1"/>
          </p:cNvSpPr>
          <p:nvPr userDrawn="1"/>
        </p:nvSpPr>
        <p:spPr bwMode="auto">
          <a:xfrm rot="-5400000">
            <a:off x="-533400" y="54483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smtClean="0"/>
              <a:t>WWRP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0" y="228600"/>
            <a:ext cx="317500" cy="128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rot="16200000">
            <a:off x="-386091" y="538492"/>
            <a:ext cx="1447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/>
              </a:rPr>
              <a:t>PPP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charset="0"/>
        <a:defRPr sz="3600" b="1">
          <a:solidFill>
            <a:srgbClr val="0033CC"/>
          </a:solidFill>
          <a:latin typeface="Arial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FF0000"/>
        </a:buClr>
        <a:buFont typeface="Wingdings" pitchFamily="2" charset="2"/>
        <a:defRPr sz="3600" b="1">
          <a:solidFill>
            <a:srgbClr val="0033CC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30000"/>
        <a:buFont typeface="Wingdings" charset="0"/>
        <a:buChar char="§"/>
        <a:defRPr sz="2400">
          <a:solidFill>
            <a:srgbClr val="0033CC"/>
          </a:solidFill>
          <a:latin typeface="+mn-lt"/>
          <a:ea typeface="ＭＳ Ｐゴシック" charset="0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charset="2"/>
        <a:buChar char="§"/>
        <a:defRPr sz="2400">
          <a:solidFill>
            <a:srgbClr val="0033CC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>
          <a:solidFill>
            <a:srgbClr val="43577F"/>
          </a:solidFill>
          <a:latin typeface="+mn-lt"/>
          <a:ea typeface="Times New Roman" charset="0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0776FF"/>
        </a:buClr>
        <a:buFont typeface="Wingdings" charset="2"/>
        <a:buChar char="§"/>
        <a:defRPr sz="1600">
          <a:solidFill>
            <a:srgbClr val="43577F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1600">
          <a:solidFill>
            <a:srgbClr val="43577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nt29_6_Stefan Hendricks_2013062417101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r="10536"/>
          <a:stretch/>
        </p:blipFill>
        <p:spPr>
          <a:xfrm>
            <a:off x="658984" y="0"/>
            <a:ext cx="8485016" cy="6858000"/>
          </a:xfrm>
          <a:prstGeom prst="rect">
            <a:avLst/>
          </a:prstGeom>
        </p:spPr>
      </p:pic>
      <p:sp>
        <p:nvSpPr>
          <p:cNvPr id="15362" name="Titre 1"/>
          <p:cNvSpPr>
            <a:spLocks noGrp="1"/>
          </p:cNvSpPr>
          <p:nvPr>
            <p:ph type="ctrTitle"/>
          </p:nvPr>
        </p:nvSpPr>
        <p:spPr>
          <a:xfrm>
            <a:off x="914400" y="511175"/>
            <a:ext cx="8001000" cy="1470025"/>
          </a:xfrm>
        </p:spPr>
        <p:txBody>
          <a:bodyPr/>
          <a:lstStyle/>
          <a:p>
            <a:r>
              <a:rPr lang="en-GB" i="1" dirty="0" smtClean="0">
                <a:solidFill>
                  <a:schemeClr val="bg1"/>
                </a:solidFill>
                <a:latin typeface="Arial" charset="0"/>
              </a:rPr>
              <a:t>The WWRP Polar Prediction Project</a:t>
            </a:r>
            <a:br>
              <a:rPr lang="en-GB" i="1" dirty="0" smtClean="0">
                <a:solidFill>
                  <a:schemeClr val="bg1"/>
                </a:solidFill>
                <a:latin typeface="Arial" charset="0"/>
              </a:rPr>
            </a:br>
            <a:r>
              <a:rPr lang="en-GB" sz="2800" i="1" dirty="0" smtClean="0">
                <a:solidFill>
                  <a:schemeClr val="bg1"/>
                </a:solidFill>
                <a:latin typeface="Arial" charset="0"/>
              </a:rPr>
              <a:t>(2013-2022)</a:t>
            </a:r>
            <a:endParaRPr lang="fr-CA" sz="2800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Sous-titr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8305800" cy="2286000"/>
          </a:xfrm>
        </p:spPr>
        <p:txBody>
          <a:bodyPr/>
          <a:lstStyle/>
          <a:p>
            <a:r>
              <a:rPr lang="en-US" sz="2600" dirty="0" smtClean="0">
                <a:solidFill>
                  <a:srgbClr val="FFFFFF"/>
                </a:solidFill>
                <a:latin typeface="Arial" charset="0"/>
              </a:rPr>
              <a:t>Thomas Jung</a:t>
            </a:r>
            <a:endParaRPr lang="en-US" sz="2600" dirty="0">
              <a:solidFill>
                <a:srgbClr val="FFFFFF"/>
              </a:solidFill>
              <a:latin typeface="Arial" charset="0"/>
            </a:endParaRPr>
          </a:p>
          <a:p>
            <a:r>
              <a:rPr lang="de-DE" dirty="0" err="1" smtClean="0">
                <a:solidFill>
                  <a:srgbClr val="FFFFFF"/>
                </a:solidFill>
                <a:latin typeface="Arial" charset="0"/>
              </a:rPr>
              <a:t>Chair</a:t>
            </a:r>
            <a:r>
              <a:rPr lang="de-DE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FFFFFF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PPP </a:t>
            </a:r>
            <a:r>
              <a:rPr lang="en-US" dirty="0">
                <a:solidFill>
                  <a:srgbClr val="FFFFFF"/>
                </a:solidFill>
                <a:latin typeface="Arial" charset="0"/>
              </a:rPr>
              <a:t>steering </a:t>
            </a:r>
            <a:r>
              <a:rPr lang="en-US" dirty="0" smtClean="0">
                <a:solidFill>
                  <a:srgbClr val="FFFFFF"/>
                </a:solidFill>
                <a:latin typeface="Arial" charset="0"/>
              </a:rPr>
              <a:t>group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Arial" charset="0"/>
              </a:rPr>
              <a:t>Alfred Wegener Institute, Germany</a:t>
            </a:r>
          </a:p>
          <a:p>
            <a:endParaRPr lang="de-DE" dirty="0">
              <a:solidFill>
                <a:schemeClr val="bg1"/>
              </a:solidFill>
              <a:latin typeface="Arial" charset="0"/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WGNE </a:t>
            </a:r>
            <a:r>
              <a:rPr lang="de-DE" sz="2000" dirty="0" err="1" smtClean="0">
                <a:solidFill>
                  <a:schemeClr val="bg1"/>
                </a:solidFill>
                <a:latin typeface="Arial" charset="0"/>
              </a:rPr>
              <a:t>meeting</a:t>
            </a:r>
            <a:r>
              <a:rPr lang="de-DE" sz="2000" dirty="0" smtClean="0">
                <a:solidFill>
                  <a:schemeClr val="bg1"/>
                </a:solidFill>
                <a:latin typeface="Arial" charset="0"/>
              </a:rPr>
              <a:t>, 26 March 2016</a:t>
            </a:r>
            <a:endParaRPr lang="fr-CA" sz="2000" dirty="0">
              <a:solidFill>
                <a:schemeClr val="bg1"/>
              </a:solidFill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 rot="16200000">
            <a:off x="7867985" y="3212222"/>
            <a:ext cx="2213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Photo</a:t>
            </a:r>
            <a:r>
              <a:rPr lang="de-DE" sz="1400" dirty="0"/>
              <a:t>: </a:t>
            </a:r>
            <a:r>
              <a:rPr lang="de-DE" sz="1400" dirty="0" smtClean="0"/>
              <a:t>S. Hendricks, </a:t>
            </a:r>
            <a:r>
              <a:rPr lang="de-DE" sz="1400" dirty="0"/>
              <a:t>AWI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MOSAiC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33630"/>
            <a:ext cx="6351626" cy="4467170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95400" y="1143000"/>
            <a:ext cx="7239000" cy="3200400"/>
          </a:xfrm>
        </p:spPr>
        <p:txBody>
          <a:bodyPr/>
          <a:lstStyle/>
          <a:p>
            <a:pPr marL="0" indent="0" algn="just">
              <a:buSzPct val="90000"/>
              <a:buNone/>
            </a:pPr>
            <a:r>
              <a:rPr lang="de-DE" sz="2000" b="1" dirty="0" err="1" smtClean="0">
                <a:solidFill>
                  <a:srgbClr val="404040"/>
                </a:solidFill>
                <a:latin typeface="Arial" charset="0"/>
              </a:rPr>
              <a:t>M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ultidisciplinary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drifting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b="1" dirty="0">
                <a:solidFill>
                  <a:srgbClr val="404040"/>
                </a:solidFill>
                <a:latin typeface="Arial" charset="0"/>
              </a:rPr>
              <a:t>O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bservatory 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b="1" dirty="0" smtClean="0">
                <a:solidFill>
                  <a:srgbClr val="404040"/>
                </a:solidFill>
                <a:latin typeface="Arial" charset="0"/>
              </a:rPr>
              <a:t>S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tudy 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b="1" dirty="0" err="1" smtClean="0">
                <a:solidFill>
                  <a:srgbClr val="404040"/>
                </a:solidFill>
                <a:latin typeface="Arial" charset="0"/>
              </a:rPr>
              <a:t>A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rct</a:t>
            </a:r>
            <a:r>
              <a:rPr lang="de-DE" sz="2000" b="1" dirty="0" err="1" smtClean="0">
                <a:solidFill>
                  <a:srgbClr val="404040"/>
                </a:solidFill>
                <a:latin typeface="Arial" charset="0"/>
              </a:rPr>
              <a:t>i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c</a:t>
            </a:r>
            <a:r>
              <a:rPr lang="de-DE" sz="20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000" b="1" dirty="0" err="1" smtClean="0">
                <a:solidFill>
                  <a:srgbClr val="404040"/>
                </a:solidFill>
                <a:latin typeface="Arial" charset="0"/>
              </a:rPr>
              <a:t>C</a:t>
            </a:r>
            <a:r>
              <a:rPr lang="de-DE" sz="2000" dirty="0" err="1" smtClean="0">
                <a:solidFill>
                  <a:srgbClr val="404040"/>
                </a:solidFill>
                <a:latin typeface="Arial" charset="0"/>
              </a:rPr>
              <a:t>limate</a:t>
            </a:r>
            <a:endParaRPr lang="de-DE" sz="2000" dirty="0" smtClean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Action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items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WGNE-30 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2845"/>
            <a:ext cx="8001000" cy="1241355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24200"/>
            <a:ext cx="8032871" cy="27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2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Recent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activties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b="0" dirty="0" smtClean="0">
                <a:solidFill>
                  <a:srgbClr val="404040"/>
                </a:solidFill>
                <a:latin typeface="Arial" charset="0"/>
              </a:rPr>
              <a:t>(</a:t>
            </a:r>
            <a:r>
              <a:rPr lang="de-DE" sz="3200" b="0" dirty="0" err="1" smtClean="0">
                <a:solidFill>
                  <a:srgbClr val="404040"/>
                </a:solidFill>
                <a:latin typeface="Arial" charset="0"/>
              </a:rPr>
              <a:t>selected</a:t>
            </a:r>
            <a:r>
              <a:rPr lang="de-DE" sz="3200" b="0" dirty="0" smtClean="0">
                <a:solidFill>
                  <a:srgbClr val="404040"/>
                </a:solidFill>
                <a:latin typeface="Arial" charset="0"/>
              </a:rPr>
              <a:t>)</a:t>
            </a:r>
            <a:endParaRPr lang="de-DE" sz="3200" b="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14400" y="1371600"/>
            <a:ext cx="7924800" cy="3200400"/>
          </a:xfrm>
        </p:spPr>
        <p:txBody>
          <a:bodyPr/>
          <a:lstStyle/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Polar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verification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document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BAMS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meeting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reports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(Barcelona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workshop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&amp; 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Summit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)</a:t>
            </a: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BAMS PPP </a:t>
            </a:r>
            <a:r>
              <a:rPr lang="de-DE" dirty="0" err="1">
                <a:solidFill>
                  <a:srgbClr val="404040"/>
                </a:solidFill>
                <a:latin typeface="Arial" charset="0"/>
              </a:rPr>
              <a:t>o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verview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paper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(in press)</a:t>
            </a: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QJ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special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issue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H2020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proposals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PPP-SERA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meeting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Abisko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winter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school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The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way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forward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: YOPP </a:t>
            </a:r>
            <a:r>
              <a:rPr lang="de-DE" sz="3200" dirty="0" err="1">
                <a:solidFill>
                  <a:srgbClr val="404040"/>
                </a:solidFill>
                <a:latin typeface="Arial" charset="0"/>
              </a:rPr>
              <a:t>m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odelling</a:t>
            </a:r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295400"/>
            <a:ext cx="8077200" cy="5257800"/>
          </a:xfrm>
        </p:spPr>
        <p:txBody>
          <a:bodyPr/>
          <a:lstStyle/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Modelling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Component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will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be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central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Will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cover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full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two-year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core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period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Testing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an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Arctic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Regional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Climate</a:t>
            </a: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Centre</a:t>
            </a:r>
            <a:endParaRPr lang="de-DE" i="1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Plans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a „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virtual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field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campaign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“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following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YOTC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model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(ECMWF)</a:t>
            </a: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Provision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high-resolution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coupled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forecast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(10km, Environment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Climate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Change Canada)</a:t>
            </a: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Need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high-resolution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sea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ice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experiments</a:t>
            </a:r>
            <a:endParaRPr lang="de-DE" dirty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Data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assimilation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experiments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(e.g.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data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denial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)</a:t>
            </a: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reanalysis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10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planning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meeting</a:t>
            </a:r>
            <a:r>
              <a:rPr lang="de-DE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(ECMWF, 5-9 September 2016) </a:t>
            </a:r>
            <a:r>
              <a:rPr lang="de-DE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de-DE" dirty="0">
                <a:solidFill>
                  <a:srgbClr val="FF0000"/>
                </a:solidFill>
                <a:latin typeface="Arial" charset="0"/>
                <a:sym typeface="Wingdings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Arial" charset="0"/>
                <a:sym typeface="Wingdings"/>
              </a:rPr>
              <a:t>WGNE </a:t>
            </a:r>
            <a:r>
              <a:rPr lang="de-DE" dirty="0" err="1" smtClean="0">
                <a:solidFill>
                  <a:srgbClr val="FF0000"/>
                </a:solidFill>
                <a:latin typeface="Arial" charset="0"/>
                <a:sym typeface="Wingdings"/>
              </a:rPr>
              <a:t>representative</a:t>
            </a:r>
            <a:r>
              <a:rPr lang="de-DE" dirty="0" smtClean="0">
                <a:solidFill>
                  <a:srgbClr val="FF0000"/>
                </a:solidFill>
                <a:latin typeface="Arial" charset="0"/>
                <a:sym typeface="Wingdings"/>
              </a:rPr>
              <a:t>?</a:t>
            </a:r>
            <a:endParaRPr lang="de-DE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Outline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1828800"/>
          </a:xfrm>
        </p:spPr>
        <p:txBody>
          <a:bodyPr/>
          <a:lstStyle/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PPP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YOPP</a:t>
            </a:r>
          </a:p>
          <a:p>
            <a:pPr lvl="1" algn="just">
              <a:buClr>
                <a:srgbClr val="FF0000"/>
              </a:buClr>
              <a:buSzPct val="90000"/>
              <a:buFont typeface="Arial"/>
              <a:buChar char="•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Brief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reminder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lvl="1" algn="just">
              <a:buClr>
                <a:srgbClr val="FF0000"/>
              </a:buClr>
              <a:buSzPct val="90000"/>
              <a:buFont typeface="Arial"/>
              <a:buChar char="•"/>
            </a:pP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Recent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activities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err="1">
                <a:solidFill>
                  <a:srgbClr val="404040"/>
                </a:solidFill>
                <a:latin typeface="Arial" charset="0"/>
              </a:rPr>
              <a:t>MOSAiC</a:t>
            </a:r>
            <a:endParaRPr lang="de-DE" dirty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Review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actions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last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year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SzPct val="90000"/>
              <a:buFont typeface="Wingdings" charset="2"/>
              <a:buChar char="Ø"/>
            </a:pP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Areas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rgbClr val="404040"/>
                </a:solidFill>
                <a:latin typeface="Arial" charset="0"/>
              </a:rPr>
              <a:t>collaboration</a:t>
            </a:r>
            <a:endParaRPr lang="de-DE" dirty="0" smtClean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7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1143000"/>
          </a:xfrm>
        </p:spPr>
        <p:txBody>
          <a:bodyPr/>
          <a:lstStyle/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PPP Mission </a:t>
            </a:r>
            <a:r>
              <a:rPr lang="de-DE" sz="3200" dirty="0">
                <a:solidFill>
                  <a:srgbClr val="404040"/>
                </a:solidFill>
                <a:latin typeface="Arial" charset="0"/>
              </a:rPr>
              <a:t>Statement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14400" y="1752600"/>
            <a:ext cx="7924800" cy="1828800"/>
          </a:xfrm>
        </p:spPr>
        <p:txBody>
          <a:bodyPr/>
          <a:lstStyle/>
          <a:p>
            <a:pPr marL="0" indent="0" algn="just">
              <a:buFont typeface="Wingdings" charset="0"/>
              <a:buNone/>
            </a:pPr>
            <a:r>
              <a:rPr lang="de-DE" i="1" dirty="0" smtClean="0">
                <a:solidFill>
                  <a:srgbClr val="404040"/>
                </a:solidFill>
                <a:latin typeface="Arial" charset="0"/>
              </a:rPr>
              <a:t>Promote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cooperative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international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research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enabling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development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of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improved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weather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and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environmental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prediction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services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for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polar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regions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, on time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scales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hourly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i="1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i="1" dirty="0" err="1" smtClean="0">
                <a:solidFill>
                  <a:srgbClr val="404040"/>
                </a:solidFill>
                <a:latin typeface="Arial" charset="0"/>
              </a:rPr>
              <a:t>seasonal</a:t>
            </a:r>
            <a:endParaRPr lang="de-DE" i="1" dirty="0" smtClean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262626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262626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1752600"/>
          </a:xfrm>
        </p:spPr>
        <p:txBody>
          <a:bodyPr/>
          <a:lstStyle/>
          <a:p>
            <a:pPr>
              <a:buClr>
                <a:srgbClr val="0000FF"/>
              </a:buClr>
              <a:buSzPct val="90000"/>
              <a:buFont typeface="Wingdings" charset="2"/>
              <a:buChar char="Ø"/>
              <a:defRPr/>
            </a:pP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Increasing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demand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reliable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prediction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capabilities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in polar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regions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and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beyond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rgbClr val="0000FF"/>
              </a:buClr>
              <a:buSzPct val="90000"/>
              <a:buFont typeface="Wingdings" charset="2"/>
              <a:buChar char="Ø"/>
              <a:defRPr/>
            </a:pP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Emphasis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of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previous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international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efforts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on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lower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latitudes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rgbClr val="0000FF"/>
              </a:buClr>
              <a:buSzPct val="90000"/>
              <a:buFont typeface="Wingdings" charset="2"/>
              <a:buChar char="Ø"/>
              <a:defRPr/>
            </a:pP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Significant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gaps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in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the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polar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observing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systems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rgbClr val="0000FF"/>
              </a:buClr>
              <a:buSzPct val="90000"/>
              <a:buFont typeface="Wingdings" charset="2"/>
              <a:buChar char="Ø"/>
              <a:defRPr/>
            </a:pP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Need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enhanced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coupled</a:t>
            </a:r>
            <a:r>
              <a:rPr lang="de-DE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environmental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prediction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systems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>
              <a:buClr>
                <a:srgbClr val="0000FF"/>
              </a:buClr>
              <a:buSzPct val="90000"/>
              <a:buFont typeface="Wingdings" charset="2"/>
              <a:buChar char="Ø"/>
              <a:defRPr/>
            </a:pP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Potential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advanced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predictions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in </a:t>
            </a:r>
            <a:r>
              <a:rPr lang="de-DE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middle</a:t>
            </a:r>
            <a:r>
              <a:rPr lang="de-DE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latitudes</a:t>
            </a:r>
            <a:endParaRPr lang="de-DE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Font typeface="Wingdings" charset="0"/>
              <a:buAutoNum type="arabicPeriod"/>
              <a:defRPr/>
            </a:pPr>
            <a:endParaRPr lang="de-DE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AutoNum type="arabicPeriod"/>
              <a:defRPr/>
            </a:pP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AutoNum type="arabicPeriod"/>
              <a:defRPr/>
            </a:pP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8" y="1676400"/>
            <a:ext cx="6624912" cy="367394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262626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262626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1752600"/>
          </a:xfrm>
        </p:spPr>
        <p:txBody>
          <a:bodyPr/>
          <a:lstStyle/>
          <a:p>
            <a:pPr marL="0" indent="0" algn="ctr">
              <a:buClr>
                <a:srgbClr val="0000FF"/>
              </a:buClr>
              <a:buSzPct val="90000"/>
              <a:buNone/>
              <a:defRPr/>
            </a:pP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Need </a:t>
            </a:r>
            <a:r>
              <a:rPr lang="de-DE" sz="2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r>
              <a:rPr lang="de-DE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enhanced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coupled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environmental </a:t>
            </a:r>
            <a:r>
              <a:rPr lang="de-DE" sz="22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prediction</a:t>
            </a:r>
            <a:r>
              <a:rPr lang="de-DE" sz="2200" dirty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systems</a:t>
            </a:r>
            <a:endParaRPr lang="de-DE" sz="2200" dirty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AutoNum type="arabicPeriod"/>
              <a:defRPr/>
            </a:pP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AutoNum type="arabicPeriod"/>
              <a:defRPr/>
            </a:pP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38200" y="5467290"/>
            <a:ext cx="1338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</a:rPr>
              <a:t>Animation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 err="1" smtClean="0">
                <a:solidFill>
                  <a:srgbClr val="262626"/>
                </a:solidFill>
                <a:latin typeface="Arial" charset="0"/>
              </a:rPr>
              <a:t>Why</a:t>
            </a:r>
            <a:r>
              <a:rPr lang="de-DE" sz="3200" dirty="0" smtClean="0">
                <a:solidFill>
                  <a:srgbClr val="262626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262626"/>
              </a:solidFill>
              <a:latin typeface="Arial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914400" y="990600"/>
            <a:ext cx="8001000" cy="1752600"/>
          </a:xfrm>
        </p:spPr>
        <p:txBody>
          <a:bodyPr/>
          <a:lstStyle/>
          <a:p>
            <a:pPr marL="0" indent="0" algn="ctr">
              <a:buClr>
                <a:srgbClr val="0000FF"/>
              </a:buClr>
              <a:buSzPct val="90000"/>
              <a:buNone/>
              <a:defRPr/>
            </a:pP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Benefits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for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mid-latitude</a:t>
            </a:r>
            <a:r>
              <a:rPr lang="de-DE" sz="2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Arial" charset="0"/>
              </a:rPr>
              <a:t>prediction</a:t>
            </a: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  <a:p>
            <a:pPr marL="457200" indent="-457200">
              <a:buClr>
                <a:schemeClr val="bg2">
                  <a:lumMod val="75000"/>
                </a:schemeClr>
              </a:buClr>
              <a:buSzPct val="90000"/>
              <a:buAutoNum type="arabicPeriod"/>
              <a:defRPr/>
            </a:pPr>
            <a:endParaRPr lang="de-DE" dirty="0" smtClean="0">
              <a:solidFill>
                <a:schemeClr val="tx2">
                  <a:lumMod val="85000"/>
                  <a:lumOff val="15000"/>
                </a:schemeClr>
              </a:solidFill>
              <a:latin typeface="Arial" charset="0"/>
            </a:endParaRPr>
          </a:p>
        </p:txBody>
      </p:sp>
      <p:pic>
        <p:nvPicPr>
          <p:cNvPr id="10" name="Bild 9" descr="rms_map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8"/>
          <a:stretch/>
        </p:blipFill>
        <p:spPr>
          <a:xfrm>
            <a:off x="8476509" y="1981200"/>
            <a:ext cx="591291" cy="3638177"/>
          </a:xfrm>
          <a:prstGeom prst="rect">
            <a:avLst/>
          </a:prstGeom>
        </p:spPr>
      </p:pic>
      <p:pic>
        <p:nvPicPr>
          <p:cNvPr id="11" name="Bild 10" descr="rms_map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55" r="54643"/>
          <a:stretch/>
        </p:blipFill>
        <p:spPr>
          <a:xfrm>
            <a:off x="5809509" y="2438032"/>
            <a:ext cx="2632244" cy="2516043"/>
          </a:xfrm>
          <a:prstGeom prst="rect">
            <a:avLst/>
          </a:prstGeom>
        </p:spPr>
      </p:pic>
      <p:pic>
        <p:nvPicPr>
          <p:cNvPr id="12" name="Bild 11" descr="rms_map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r="54365" b="50227"/>
          <a:stretch/>
        </p:blipFill>
        <p:spPr>
          <a:xfrm>
            <a:off x="722731" y="2405932"/>
            <a:ext cx="2648378" cy="2525835"/>
          </a:xfrm>
          <a:prstGeom prst="rect">
            <a:avLst/>
          </a:prstGeom>
        </p:spPr>
      </p:pic>
      <p:pic>
        <p:nvPicPr>
          <p:cNvPr id="13" name="Bild 12" descr="rms_maps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5" t="2928" r="9856" b="50000"/>
          <a:stretch/>
        </p:blipFill>
        <p:spPr>
          <a:xfrm>
            <a:off x="3335176" y="2384998"/>
            <a:ext cx="2550533" cy="256103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152019" y="2080423"/>
            <a:ext cx="10287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Day 6-10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864679" y="5878754"/>
            <a:ext cx="326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404040"/>
                </a:solidFill>
              </a:rPr>
              <a:t>Jung et al. (2014), </a:t>
            </a:r>
            <a:r>
              <a:rPr lang="de-DE" sz="1400" dirty="0" err="1" smtClean="0">
                <a:solidFill>
                  <a:srgbClr val="404040"/>
                </a:solidFill>
              </a:rPr>
              <a:t>Geophys</a:t>
            </a:r>
            <a:r>
              <a:rPr lang="de-DE" sz="1400" dirty="0" smtClean="0">
                <a:solidFill>
                  <a:srgbClr val="404040"/>
                </a:solidFill>
              </a:rPr>
              <a:t>. Res. </a:t>
            </a:r>
            <a:r>
              <a:rPr lang="de-DE" sz="1400" dirty="0" err="1" smtClean="0">
                <a:solidFill>
                  <a:srgbClr val="404040"/>
                </a:solidFill>
              </a:rPr>
              <a:t>Lett</a:t>
            </a:r>
            <a:r>
              <a:rPr lang="de-DE" sz="1400" dirty="0" smtClean="0">
                <a:solidFill>
                  <a:srgbClr val="404040"/>
                </a:solidFill>
              </a:rPr>
              <a:t>.</a:t>
            </a:r>
            <a:endParaRPr lang="de-DE" sz="1400" dirty="0">
              <a:solidFill>
                <a:srgbClr val="40404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571509" y="2114177"/>
            <a:ext cx="1131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Day 11-</a:t>
            </a:r>
            <a:r>
              <a:rPr lang="de-DE" sz="1600" b="1" dirty="0">
                <a:solidFill>
                  <a:schemeClr val="tx1"/>
                </a:solidFill>
              </a:rPr>
              <a:t>3</a:t>
            </a:r>
            <a:r>
              <a:rPr lang="de-DE" sz="1600" b="1" dirty="0" smtClean="0">
                <a:solidFill>
                  <a:schemeClr val="tx1"/>
                </a:solidFill>
              </a:rPr>
              <a:t>0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618509" y="2071731"/>
            <a:ext cx="914633" cy="338554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Day 1-5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8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1066800" y="10668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0"/>
              <a:buChar char="Ø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Ø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PPP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Steering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group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for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developing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plans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and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overseeing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their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implementation</a:t>
            </a: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International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Coordination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Office (administrative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support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,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outreach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etc.)</a:t>
            </a: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Development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of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planning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documents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(e.g.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implementation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plans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)</a:t>
            </a:r>
          </a:p>
          <a:p>
            <a:pPr marL="0" lvl="1">
              <a:spcAft>
                <a:spcPts val="600"/>
              </a:spcAft>
            </a:pP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Endorsement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process</a:t>
            </a: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Organisation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of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meetings</a:t>
            </a: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Development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of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flagship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activities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(e.g. YOPP)</a:t>
            </a: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Engagement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with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funding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agencies</a:t>
            </a: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r>
              <a:rPr lang="de-DE" dirty="0" smtClean="0">
                <a:solidFill>
                  <a:srgbClr val="262626"/>
                </a:solidFill>
                <a:sym typeface="Zapf Dingbats"/>
              </a:rPr>
              <a:t>Education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and</a:t>
            </a:r>
            <a:r>
              <a:rPr lang="de-DE" dirty="0" smtClean="0">
                <a:solidFill>
                  <a:srgbClr val="262626"/>
                </a:solidFill>
                <a:sym typeface="Zapf Dingbats"/>
              </a:rPr>
              <a:t> </a:t>
            </a:r>
            <a:r>
              <a:rPr lang="de-DE" dirty="0" err="1" smtClean="0">
                <a:solidFill>
                  <a:srgbClr val="262626"/>
                </a:solidFill>
                <a:sym typeface="Zapf Dingbats"/>
              </a:rPr>
              <a:t>outreach</a:t>
            </a: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endParaRPr lang="de-DE" dirty="0" smtClean="0">
              <a:solidFill>
                <a:srgbClr val="262626"/>
              </a:solidFill>
              <a:sym typeface="Zapf Dingbats"/>
            </a:endParaRPr>
          </a:p>
          <a:p>
            <a:pPr marL="0" lvl="1">
              <a:spcAft>
                <a:spcPts val="600"/>
              </a:spcAft>
            </a:pPr>
            <a:endParaRPr lang="de-DE" sz="2200" dirty="0">
              <a:solidFill>
                <a:srgbClr val="262626"/>
              </a:solidFill>
              <a:sym typeface="Zapf Dingbat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914400" y="1524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3200" dirty="0" err="1" smtClean="0">
                <a:solidFill>
                  <a:srgbClr val="262626"/>
                </a:solidFill>
                <a:latin typeface="Arial" charset="0"/>
              </a:rPr>
              <a:t>How</a:t>
            </a:r>
            <a:r>
              <a:rPr lang="de-DE" sz="3200" dirty="0" smtClean="0">
                <a:solidFill>
                  <a:srgbClr val="262626"/>
                </a:solidFill>
                <a:latin typeface="Arial" charset="0"/>
              </a:rPr>
              <a:t>?</a:t>
            </a:r>
            <a:endParaRPr lang="de-DE" sz="3200" dirty="0">
              <a:solidFill>
                <a:srgbClr val="26262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914400" y="1524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defRPr sz="3600" b="1">
                <a:solidFill>
                  <a:srgbClr val="0033CC"/>
                </a:solidFill>
                <a:latin typeface="Arial" charset="0"/>
                <a:ea typeface="ＭＳ Ｐゴシック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3600" b="1">
                <a:solidFill>
                  <a:srgbClr val="0033CC"/>
                </a:solidFill>
                <a:latin typeface="Arial" charset="0"/>
                <a:cs typeface="Times New Roman" pitchFamily="18" charset="0"/>
              </a:defRPr>
            </a:lvl9pPr>
          </a:lstStyle>
          <a:p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The Year 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of</a:t>
            </a:r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 Polar </a:t>
            </a:r>
            <a:r>
              <a:rPr lang="de-DE" sz="2800" dirty="0" err="1" smtClean="0">
                <a:solidFill>
                  <a:srgbClr val="262626"/>
                </a:solidFill>
                <a:latin typeface="Arial" charset="0"/>
              </a:rPr>
              <a:t>Prediction</a:t>
            </a:r>
            <a:r>
              <a:rPr lang="de-DE" sz="2800" dirty="0" smtClean="0">
                <a:solidFill>
                  <a:srgbClr val="262626"/>
                </a:solidFill>
                <a:latin typeface="Arial" charset="0"/>
              </a:rPr>
              <a:t>—YOPP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620000" cy="48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F22627-927E-C64E-B813-A42AE3C5791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924800" cy="685800"/>
          </a:xfrm>
        </p:spPr>
        <p:txBody>
          <a:bodyPr/>
          <a:lstStyle/>
          <a:p>
            <a:r>
              <a:rPr lang="de-DE" sz="3200" dirty="0" smtClean="0">
                <a:solidFill>
                  <a:srgbClr val="404040"/>
                </a:solidFill>
                <a:latin typeface="Arial" charset="0"/>
              </a:rPr>
              <a:t>YOPP </a:t>
            </a:r>
            <a:r>
              <a:rPr lang="de-DE" sz="3200" dirty="0" err="1" smtClean="0">
                <a:solidFill>
                  <a:srgbClr val="404040"/>
                </a:solidFill>
                <a:latin typeface="Arial" charset="0"/>
              </a:rPr>
              <a:t>Summit</a:t>
            </a:r>
            <a:endParaRPr lang="de-DE" sz="3200" dirty="0">
              <a:solidFill>
                <a:srgbClr val="404040"/>
              </a:solidFill>
              <a:latin typeface="Arial" charset="0"/>
            </a:endParaRPr>
          </a:p>
        </p:txBody>
      </p:sp>
      <p:pic>
        <p:nvPicPr>
          <p:cNvPr id="5" name="Bild 4" descr="YOPP_LOGO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52400"/>
            <a:ext cx="838200" cy="658472"/>
          </a:xfrm>
          <a:prstGeom prst="rect">
            <a:avLst/>
          </a:prstGeom>
        </p:spPr>
      </p:pic>
      <p:pic>
        <p:nvPicPr>
          <p:cNvPr id="6" name="Bild 5" descr="NeilGordon_150713_02991_YOPP Summit Official Ph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8305800" cy="20962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009150" y="3352800"/>
            <a:ext cx="3058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WMO, Geneva,13-15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July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2015 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85800" y="3810000"/>
            <a:ext cx="8077200" cy="2743200"/>
          </a:xfrm>
        </p:spPr>
        <p:txBody>
          <a:bodyPr/>
          <a:lstStyle/>
          <a:p>
            <a:pPr algn="just">
              <a:buFont typeface="Wingdings" charset="2"/>
              <a:buChar char="§"/>
            </a:pP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116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participants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from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20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nations</a:t>
            </a:r>
            <a:endParaRPr lang="de-DE" sz="2200" dirty="0">
              <a:solidFill>
                <a:srgbClr val="404040"/>
              </a:solidFill>
              <a:latin typeface="Arial" charset="0"/>
            </a:endParaRPr>
          </a:p>
          <a:p>
            <a:pPr algn="just">
              <a:buFont typeface="Wingdings" charset="2"/>
              <a:buChar char="§"/>
            </a:pP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Live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streaming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: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Up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to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750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users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online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at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the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same time</a:t>
            </a: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Decisions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summarized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 YOPP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Summit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report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Font typeface="Wingdings" charset="2"/>
              <a:buChar char="§"/>
            </a:pPr>
            <a:r>
              <a:rPr lang="de-DE" sz="2200" dirty="0">
                <a:solidFill>
                  <a:srgbClr val="404040"/>
                </a:solidFill>
                <a:latin typeface="Arial" charset="0"/>
                <a:sym typeface="Wingdings"/>
              </a:rPr>
              <a:t>M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  <a:sym typeface="Wingdings"/>
              </a:rPr>
              <a:t>eeting </a:t>
            </a:r>
            <a:r>
              <a:rPr lang="de-DE" sz="2200" dirty="0" err="1">
                <a:solidFill>
                  <a:srgbClr val="404040"/>
                </a:solidFill>
                <a:latin typeface="Arial" charset="0"/>
                <a:sym typeface="Wingdings"/>
              </a:rPr>
              <a:t>report</a:t>
            </a:r>
            <a:r>
              <a:rPr lang="de-DE" sz="2200" dirty="0">
                <a:solidFill>
                  <a:srgbClr val="404040"/>
                </a:solidFill>
                <a:latin typeface="Arial" charset="0"/>
                <a:sym typeface="Wingdings"/>
              </a:rPr>
              <a:t> 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  <a:sym typeface="Wingdings"/>
              </a:rPr>
              <a:t>published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  <a:sym typeface="Wingdings"/>
              </a:rPr>
              <a:t> in BAMS (</a:t>
            </a:r>
            <a:r>
              <a:rPr lang="de-DE" sz="2200" dirty="0" err="1" smtClean="0">
                <a:solidFill>
                  <a:srgbClr val="404040"/>
                </a:solidFill>
                <a:latin typeface="Arial" charset="0"/>
                <a:sym typeface="Wingdings"/>
              </a:rPr>
              <a:t>early</a:t>
            </a:r>
            <a:r>
              <a:rPr lang="de-DE" sz="2200" dirty="0">
                <a:solidFill>
                  <a:srgbClr val="404040"/>
                </a:solidFill>
                <a:latin typeface="Arial" charset="0"/>
                <a:sym typeface="Wingdings"/>
              </a:rPr>
              <a:t> 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  <a:sym typeface="Wingdings"/>
              </a:rPr>
              <a:t>online)</a:t>
            </a:r>
            <a:endParaRPr lang="de-DE" sz="2200" dirty="0" smtClean="0">
              <a:solidFill>
                <a:srgbClr val="404040"/>
              </a:solidFill>
              <a:latin typeface="Arial" charset="0"/>
            </a:endParaRPr>
          </a:p>
          <a:p>
            <a:pPr algn="just">
              <a:buFont typeface="Wingdings" charset="2"/>
              <a:buChar char="§"/>
            </a:pPr>
            <a:r>
              <a:rPr lang="de-DE" sz="2200" dirty="0" err="1" smtClean="0">
                <a:solidFill>
                  <a:srgbClr val="404040"/>
                </a:solidFill>
                <a:latin typeface="Arial" charset="0"/>
              </a:rPr>
              <a:t>Recommendation</a:t>
            </a:r>
            <a:r>
              <a:rPr lang="de-DE" sz="2200" dirty="0" smtClean="0">
                <a:solidFill>
                  <a:srgbClr val="404040"/>
                </a:solidFill>
                <a:latin typeface="Arial" charset="0"/>
              </a:rPr>
              <a:t> incorporated in </a:t>
            </a:r>
            <a:r>
              <a:rPr lang="de-DE" sz="2200" i="1" dirty="0" smtClean="0">
                <a:solidFill>
                  <a:srgbClr val="404040"/>
                </a:solidFill>
                <a:latin typeface="Arial" charset="0"/>
              </a:rPr>
              <a:t>YOPP Implementation Plan v2.0</a:t>
            </a:r>
            <a:endParaRPr lang="de-DE" sz="2200" i="1" dirty="0" smtClean="0">
              <a:solidFill>
                <a:srgbClr val="404040"/>
              </a:solidFill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98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ORPEX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CC"/>
      </a:hlink>
      <a:folHlink>
        <a:srgbClr val="FF33CC"/>
      </a:folHlink>
    </a:clrScheme>
    <a:fontScheme name="THORPEX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THORPEX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RPEX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RPE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Data\Microsoft\Templates\THORPEX.pot</Template>
  <TotalTime>1</TotalTime>
  <Words>414</Words>
  <Application>Microsoft Office PowerPoint</Application>
  <PresentationFormat>On-screen Show (4:3)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THORPEX</vt:lpstr>
      <vt:lpstr>The WWRP Polar Prediction Project (2013-2022)</vt:lpstr>
      <vt:lpstr>Outline</vt:lpstr>
      <vt:lpstr>PPP Mission Statement</vt:lpstr>
      <vt:lpstr>Why?</vt:lpstr>
      <vt:lpstr>Why?</vt:lpstr>
      <vt:lpstr>Why?</vt:lpstr>
      <vt:lpstr>PowerPoint Presentation</vt:lpstr>
      <vt:lpstr>PowerPoint Presentation</vt:lpstr>
      <vt:lpstr>YOPP Summit</vt:lpstr>
      <vt:lpstr>MOSAiC</vt:lpstr>
      <vt:lpstr>Action items from WGNE-30 </vt:lpstr>
      <vt:lpstr>Recent activties (selected)</vt:lpstr>
      <vt:lpstr>The way forward: YOPP modelling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TIGGE - June 2008</dc:title>
  <dc:subject>EC presentation</dc:subject>
  <dc:creator>David Burridge</dc:creator>
  <cp:lastModifiedBy>Zama Sigasa</cp:lastModifiedBy>
  <cp:revision>1317</cp:revision>
  <cp:lastPrinted>2012-04-11T07:16:48Z</cp:lastPrinted>
  <dcterms:created xsi:type="dcterms:W3CDTF">2004-03-25T14:01:56Z</dcterms:created>
  <dcterms:modified xsi:type="dcterms:W3CDTF">2016-04-28T07:13:25Z</dcterms:modified>
</cp:coreProperties>
</file>