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2" r:id="rId2"/>
    <p:sldMasterId id="2147483704" r:id="rId3"/>
    <p:sldMasterId id="2147483706" r:id="rId4"/>
    <p:sldMasterId id="2147483708" r:id="rId5"/>
    <p:sldMasterId id="2147483710" r:id="rId6"/>
    <p:sldMasterId id="2147483712" r:id="rId7"/>
    <p:sldMasterId id="2147483714" r:id="rId8"/>
    <p:sldMasterId id="2147483716" r:id="rId9"/>
    <p:sldMasterId id="2147483718" r:id="rId10"/>
    <p:sldMasterId id="2147483722" r:id="rId11"/>
    <p:sldMasterId id="2147483723" r:id="rId12"/>
  </p:sldMasterIdLst>
  <p:notesMasterIdLst>
    <p:notesMasterId r:id="rId46"/>
  </p:notesMasterIdLst>
  <p:sldIdLst>
    <p:sldId id="256" r:id="rId13"/>
    <p:sldId id="379" r:id="rId14"/>
    <p:sldId id="388" r:id="rId15"/>
    <p:sldId id="398" r:id="rId16"/>
    <p:sldId id="399" r:id="rId17"/>
    <p:sldId id="400" r:id="rId18"/>
    <p:sldId id="401" r:id="rId19"/>
    <p:sldId id="402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91" r:id="rId30"/>
    <p:sldId id="393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90" r:id="rId40"/>
    <p:sldId id="348" r:id="rId41"/>
    <p:sldId id="350" r:id="rId42"/>
    <p:sldId id="351" r:id="rId43"/>
    <p:sldId id="352" r:id="rId44"/>
    <p:sldId id="356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65377" autoAdjust="0"/>
  </p:normalViewPr>
  <p:slideViewPr>
    <p:cSldViewPr>
      <p:cViewPr>
        <p:scale>
          <a:sx n="55" d="100"/>
          <a:sy n="55" d="100"/>
        </p:scale>
        <p:origin x="-830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8" d="100"/>
          <a:sy n="148" d="100"/>
        </p:scale>
        <p:origin x="-58" y="12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8A7CAD-688B-4350-B73C-E0BF538F2F3A}" type="datetimeFigureOut">
              <a:rPr lang="ru-RU"/>
              <a:pPr>
                <a:defRPr/>
              </a:pPr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A8FFFF-BC4E-4F50-A242-69F6ED9FB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07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2DEF4-7679-417C-8800-AD980EE0E15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>
                <a:latin typeface="Arial" charset="0"/>
                <a:cs typeface="Arial" charset="0"/>
              </a:rPr>
              <a:t>Возможная причина расхождений для зимних месяцев в том, что при построении климатологии аэрозоля не учитывался (или неверно учитывался?) эффект перистых облаков на результаты измерений.  У Чубаровой в этом году выйдет статья на эту тему.</a:t>
            </a:r>
            <a:endParaRPr lang="en-US" b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755C1-1873-4620-BEBB-746528E44903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Оценка «чистого» вклада двух версий аэрозольной климатологии.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CLIRAD </a:t>
            </a:r>
            <a:r>
              <a:rPr lang="ru-RU" dirty="0" smtClean="0"/>
              <a:t>используется в качестве модели для расчета радиационных характеристик, имеющая высокую точность., чтобы не вносить в сравнение с наблюдениями 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«шум» от несовершенства </a:t>
            </a:r>
            <a:r>
              <a:rPr lang="ru-RU" dirty="0" err="1" smtClean="0"/>
              <a:t>рад.блока</a:t>
            </a:r>
            <a:r>
              <a:rPr lang="ru-RU" dirty="0" smtClean="0"/>
              <a:t> </a:t>
            </a:r>
            <a:r>
              <a:rPr lang="en-US" dirty="0" smtClean="0"/>
              <a:t>COSMO</a:t>
            </a:r>
            <a:r>
              <a:rPr lang="ru-RU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Профиль метеопараметров в этом случае взят, тем ни менее, из </a:t>
            </a:r>
            <a:r>
              <a:rPr lang="en-US" dirty="0" smtClean="0"/>
              <a:t>COSMO. </a:t>
            </a:r>
            <a:endParaRPr lang="ru-RU" dirty="0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99307-A7BE-4405-BBD0-45EFE3D0E578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Проблемный случай – нет данных о «</a:t>
            </a:r>
            <a:r>
              <a:rPr lang="ru-RU" dirty="0" err="1" smtClean="0"/>
              <a:t>неклиматологических</a:t>
            </a:r>
            <a:r>
              <a:rPr lang="ru-RU" dirty="0" smtClean="0"/>
              <a:t>» аэрозолях – </a:t>
            </a:r>
            <a:r>
              <a:rPr lang="en-US" dirty="0" smtClean="0"/>
              <a:t>N</a:t>
            </a:r>
            <a:r>
              <a:rPr lang="ru-RU" dirty="0" smtClean="0"/>
              <a:t>О</a:t>
            </a:r>
            <a:r>
              <a:rPr lang="en-US" dirty="0" smtClean="0"/>
              <a:t>x </a:t>
            </a:r>
            <a:r>
              <a:rPr lang="ru-RU" dirty="0" smtClean="0"/>
              <a:t>и </a:t>
            </a:r>
            <a:r>
              <a:rPr lang="en-US" dirty="0" smtClean="0"/>
              <a:t>PM10 (</a:t>
            </a:r>
            <a:r>
              <a:rPr lang="ru-RU" dirty="0" smtClean="0"/>
              <a:t>частицы с диаметром порядка 10 мкм, пассивный аэрозоль).</a:t>
            </a:r>
            <a:br>
              <a:rPr lang="ru-RU" dirty="0" smtClean="0"/>
            </a:br>
            <a:r>
              <a:rPr lang="ru-RU" dirty="0" smtClean="0"/>
              <a:t>Источник таких аэрозолей </a:t>
            </a:r>
            <a:r>
              <a:rPr lang="ru-RU" dirty="0" err="1" smtClean="0"/>
              <a:t>гл.о</a:t>
            </a:r>
            <a:r>
              <a:rPr lang="ru-RU" dirty="0" smtClean="0"/>
              <a:t>. антропогенный.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20-21 ноября 2014 г. утечка (выброс) неизвестно чего на </a:t>
            </a:r>
            <a:r>
              <a:rPr lang="ru-RU" dirty="0" err="1" smtClean="0"/>
              <a:t>хим.заводе</a:t>
            </a:r>
            <a:r>
              <a:rPr lang="ru-RU" dirty="0" smtClean="0"/>
              <a:t> на окраине Москвы. Данные о концентрациях из </a:t>
            </a:r>
            <a:r>
              <a:rPr lang="ru-RU" dirty="0" err="1" smtClean="0"/>
              <a:t>МосЭкоМониторинг</a:t>
            </a:r>
            <a:r>
              <a:rPr lang="ru-RU" dirty="0" smtClean="0"/>
              <a:t>, в МГУ есть станция.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Расчеты сделаны для 20 ноября (ясный день), 21 была небольшая облачность.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На фото вид на центр города от здания университета.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PM</a:t>
            </a:r>
            <a:r>
              <a:rPr lang="en-US" baseline="-25000" dirty="0" smtClean="0"/>
              <a:t>10</a:t>
            </a:r>
            <a:r>
              <a:rPr lang="en-US" dirty="0" smtClean="0"/>
              <a:t> is particulate matter with a mean aerodynamic diameter of 10 </a:t>
            </a:r>
            <a:r>
              <a:rPr lang="en-US" dirty="0" err="1" smtClean="0"/>
              <a:t>μm</a:t>
            </a:r>
            <a:endParaRPr lang="ru-RU" dirty="0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5E62C5-1F05-4145-A0C0-5F488F70D10A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Сравниваются с наблюденными значениями (зеленая линия) потока КВ излучения на поверхности значения, рассчитанные: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По модели </a:t>
            </a:r>
            <a:r>
              <a:rPr lang="en-US" dirty="0" smtClean="0"/>
              <a:t>COSMO </a:t>
            </a:r>
            <a:r>
              <a:rPr lang="ru-RU" dirty="0" smtClean="0"/>
              <a:t>с климатологий </a:t>
            </a:r>
            <a:r>
              <a:rPr lang="ru-RU" dirty="0" err="1" smtClean="0"/>
              <a:t>Танре</a:t>
            </a:r>
            <a:r>
              <a:rPr lang="ru-RU" dirty="0" smtClean="0"/>
              <a:t> (синяя линия) и </a:t>
            </a:r>
            <a:r>
              <a:rPr lang="ru-RU" dirty="0" err="1" smtClean="0"/>
              <a:t>Теген</a:t>
            </a:r>
            <a:r>
              <a:rPr lang="ru-RU" dirty="0" smtClean="0"/>
              <a:t> </a:t>
            </a: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По модели </a:t>
            </a:r>
            <a:r>
              <a:rPr lang="en-US" dirty="0" smtClean="0"/>
              <a:t>CLIRAD </a:t>
            </a:r>
            <a:r>
              <a:rPr lang="ru-RU" dirty="0" smtClean="0"/>
              <a:t>с климатологий </a:t>
            </a:r>
            <a:r>
              <a:rPr lang="ru-RU" dirty="0" err="1" smtClean="0"/>
              <a:t>Теген</a:t>
            </a:r>
            <a:r>
              <a:rPr lang="ru-RU" dirty="0" smtClean="0"/>
              <a:t>  и </a:t>
            </a:r>
            <a:r>
              <a:rPr lang="ru-RU" dirty="0" err="1" smtClean="0"/>
              <a:t>Кинне</a:t>
            </a:r>
            <a:r>
              <a:rPr lang="ru-RU" dirty="0" smtClean="0"/>
              <a:t> (метеорология из </a:t>
            </a:r>
            <a:r>
              <a:rPr lang="en-US" dirty="0" smtClean="0"/>
              <a:t>COSMO) </a:t>
            </a:r>
            <a:r>
              <a:rPr lang="ru-RU" dirty="0" smtClean="0"/>
              <a:t>– близкие значения между собой, а также к </a:t>
            </a:r>
            <a:r>
              <a:rPr lang="en-US" dirty="0" smtClean="0"/>
              <a:t>COSMO</a:t>
            </a:r>
            <a:r>
              <a:rPr lang="ru-RU" dirty="0" smtClean="0"/>
              <a:t>+</a:t>
            </a:r>
            <a:r>
              <a:rPr lang="ru-RU" dirty="0" err="1" smtClean="0"/>
              <a:t>Теген</a:t>
            </a:r>
            <a:r>
              <a:rPr lang="ru-RU" dirty="0" smtClean="0"/>
              <a:t>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По модели </a:t>
            </a:r>
            <a:r>
              <a:rPr lang="en-US" dirty="0" smtClean="0"/>
              <a:t>CLIRAD </a:t>
            </a:r>
            <a:r>
              <a:rPr lang="ru-RU" dirty="0" smtClean="0"/>
              <a:t>с данными по АОТ, альбедо поверхности и интегральному содержанию водяного пара из наблюдений, остальное из</a:t>
            </a:r>
            <a:r>
              <a:rPr lang="en-US" dirty="0" smtClean="0"/>
              <a:t> COSMO</a:t>
            </a:r>
            <a:r>
              <a:rPr lang="ru-RU" dirty="0" smtClean="0"/>
              <a:t> – красная линия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старой климатологии </a:t>
            </a:r>
            <a:r>
              <a:rPr lang="ru-RU" dirty="0" err="1" smtClean="0"/>
              <a:t>Танре</a:t>
            </a:r>
            <a:r>
              <a:rPr lang="ru-RU" dirty="0" smtClean="0"/>
              <a:t> значения АОТ были завышены, поэтому и меньше поток излучения. В новых вариантах значения АОТ близки к наблюденным в данный конкретный день (АОТ=0.17-0.20), </a:t>
            </a:r>
            <a:br>
              <a:rPr lang="ru-RU" dirty="0" smtClean="0"/>
            </a:br>
            <a:r>
              <a:rPr lang="ru-RU" dirty="0" smtClean="0"/>
              <a:t>НО нет ни данных о содержании </a:t>
            </a:r>
            <a:r>
              <a:rPr lang="en-US" dirty="0" smtClean="0"/>
              <a:t>N</a:t>
            </a:r>
            <a:r>
              <a:rPr lang="ru-RU" dirty="0" smtClean="0"/>
              <a:t>Ох, ни учета учет поглощения этими соединениями, поэтому рассчитанные потоки оказались больше наблюденных.</a:t>
            </a: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MPC maximum permissible concentrations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D79BC6-FFC1-46F0-A9E0-5E3D26C8A569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Учет аэрозоля от периодических, случайных источников возможен только в совместной модели, например, </a:t>
            </a:r>
            <a:r>
              <a:rPr lang="en-US" smtClean="0"/>
              <a:t>COSMO-ART</a:t>
            </a:r>
            <a:r>
              <a:rPr lang="ru-RU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29826-FBCA-4850-9A57-FE2CFFA5914C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TNO? </a:t>
            </a:r>
          </a:p>
          <a:p>
            <a:pPr eaLnBrk="1" hangingPunct="1"/>
            <a:r>
              <a:rPr lang="en-US" smtClean="0"/>
              <a:t>CO… - </a:t>
            </a:r>
            <a:r>
              <a:rPr lang="ru-RU" smtClean="0"/>
              <a:t>это</a:t>
            </a:r>
            <a:r>
              <a:rPr lang="en-US" smtClean="0"/>
              <a:t> </a:t>
            </a:r>
            <a:r>
              <a:rPr lang="ru-RU" smtClean="0"/>
              <a:t>то, что рассчитывается</a:t>
            </a:r>
            <a:r>
              <a:rPr lang="en-US" smtClean="0"/>
              <a:t>?</a:t>
            </a:r>
            <a:endParaRPr lang="ru-RU" smtClean="0"/>
          </a:p>
        </p:txBody>
      </p:sp>
      <p:sp>
        <p:nvSpPr>
          <p:cNvPr id="757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ADC9AC-DD25-4362-A1DE-4E531C56F726}" type="slidenum">
              <a:rPr lang="ru-RU" altLang="ru-RU" sz="1200"/>
              <a:pPr algn="r"/>
              <a:t>18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8806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12A993-A258-46E7-BC10-A168DEFD1336}" type="slidenum">
              <a:rPr lang="ru-RU" altLang="ru-RU" sz="1200"/>
              <a:pPr algn="r"/>
              <a:t>19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Motivation: Nature is stochastic. Therefore there are many tasks in Geophysics that require some random fields to describe the stochastic physical </a:t>
            </a:r>
            <a:r>
              <a:rPr lang="en-US" dirty="0" err="1" smtClean="0"/>
              <a:t>processes.There</a:t>
            </a:r>
            <a:r>
              <a:rPr lang="en-US" dirty="0" smtClean="0"/>
              <a:t> are several approaches to generation of such stochastic </a:t>
            </a:r>
            <a:r>
              <a:rPr lang="en-US" dirty="0" err="1" smtClean="0"/>
              <a:t>patterns.The</a:t>
            </a:r>
            <a:r>
              <a:rPr lang="en-US" dirty="0" smtClean="0"/>
              <a:t> SPPT suggested by </a:t>
            </a:r>
            <a:r>
              <a:rPr lang="en-US" dirty="0" err="1" smtClean="0"/>
              <a:t>Buizza</a:t>
            </a:r>
            <a:r>
              <a:rPr lang="en-US" dirty="0" smtClean="0"/>
              <a:t> in 1999 is an example . </a:t>
            </a:r>
            <a:r>
              <a:rPr lang="en-US" smtClean="0"/>
              <a:t>Another example give spectral-space based pattern generators.</a:t>
            </a:r>
          </a:p>
          <a:p>
            <a:pPr eaLnBrk="1" hangingPunct="1"/>
            <a:r>
              <a:rPr lang="en-US" dirty="0" smtClean="0"/>
              <a:t>However </a:t>
            </a:r>
            <a:r>
              <a:rPr lang="en-US" dirty="0" smtClean="0">
                <a:solidFill>
                  <a:srgbClr val="003399"/>
                </a:solidFill>
              </a:rPr>
              <a:t>both approaches do </a:t>
            </a:r>
            <a:r>
              <a:rPr lang="en-US" u="sng" dirty="0" smtClean="0">
                <a:solidFill>
                  <a:srgbClr val="003399"/>
                </a:solidFill>
              </a:rPr>
              <a:t>not</a:t>
            </a:r>
            <a:r>
              <a:rPr lang="en-US" dirty="0" smtClean="0">
                <a:solidFill>
                  <a:srgbClr val="003399"/>
                </a:solidFill>
              </a:rPr>
              <a:t> give rise to </a:t>
            </a:r>
            <a:r>
              <a:rPr lang="en-US" i="1" dirty="0" err="1" smtClean="0">
                <a:solidFill>
                  <a:srgbClr val="003399"/>
                </a:solidFill>
              </a:rPr>
              <a:t>spatio</a:t>
            </a:r>
            <a:r>
              <a:rPr lang="en-US" i="1" dirty="0" smtClean="0">
                <a:solidFill>
                  <a:srgbClr val="003399"/>
                </a:solidFill>
              </a:rPr>
              <a:t>-temporal interactions (space and time are independent)</a:t>
            </a:r>
            <a:r>
              <a:rPr lang="en-US" dirty="0" smtClean="0">
                <a:solidFill>
                  <a:srgbClr val="003399"/>
                </a:solidFill>
              </a:rPr>
              <a:t>. Their </a:t>
            </a:r>
            <a:r>
              <a:rPr lang="en-US" dirty="0" err="1" smtClean="0">
                <a:solidFill>
                  <a:srgbClr val="003399"/>
                </a:solidFill>
              </a:rPr>
              <a:t>spatio</a:t>
            </a:r>
            <a:r>
              <a:rPr lang="en-US" dirty="0" smtClean="0">
                <a:solidFill>
                  <a:srgbClr val="003399"/>
                </a:solidFill>
              </a:rPr>
              <a:t>-temporal correlations are </a:t>
            </a:r>
            <a:r>
              <a:rPr lang="en-US" i="1" dirty="0" smtClean="0">
                <a:solidFill>
                  <a:srgbClr val="003399"/>
                </a:solidFill>
              </a:rPr>
              <a:t>separable</a:t>
            </a:r>
            <a:r>
              <a:rPr lang="en-US" dirty="0" smtClean="0">
                <a:solidFill>
                  <a:srgbClr val="003399"/>
                </a:solidFill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rgbClr val="003399"/>
                </a:solidFill>
              </a:rPr>
              <a:t>……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This slide demonstrates how the spatio-temporal random fields </a:t>
            </a:r>
            <a:r>
              <a:rPr lang="en-US" smtClean="0"/>
              <a:t>with separable and </a:t>
            </a:r>
          </a:p>
          <a:p>
            <a:pPr eaLnBrk="1" hangingPunct="1"/>
            <a:r>
              <a:rPr lang="en-US" smtClean="0"/>
              <a:t>non-separable spatio-temporal correlations look like. Abscissa is the spatial coordinate x, ordinate is time.</a:t>
            </a:r>
          </a:p>
          <a:p>
            <a:pPr eaLnBrk="1" hangingPunct="1"/>
            <a:r>
              <a:rPr lang="en-US" smtClean="0"/>
              <a:t>The two simulated fields have the same exponential correlation functions both in space and time. </a:t>
            </a:r>
          </a:p>
          <a:p>
            <a:pPr eaLnBrk="1" hangingPunct="1"/>
            <a:r>
              <a:rPr lang="en-US" smtClean="0"/>
              <a:t>But they look very different: the non-separable field exhibits a more “organized” and “isotropic” field, </a:t>
            </a:r>
          </a:p>
          <a:p>
            <a:pPr eaLnBrk="1" hangingPunct="1"/>
            <a:r>
              <a:rPr lang="en-US" smtClean="0"/>
              <a:t>in which large spatial features indeed live longer than small-scale structures.</a:t>
            </a:r>
          </a:p>
          <a:p>
            <a:pPr eaLnBrk="1" hangingPunct="1"/>
            <a:r>
              <a:rPr lang="en-US" smtClean="0"/>
              <a:t>Top: C(t,x)=C(t</a:t>
            </a:r>
            <a:r>
              <a:rPr lang="ru-RU" smtClean="0"/>
              <a:t>)*С(</a:t>
            </a:r>
            <a:r>
              <a:rPr lang="en-US" smtClean="0"/>
              <a:t>x)=exp(t/tau) * exp(x/L)</a:t>
            </a:r>
          </a:p>
          <a:p>
            <a:pPr eaLnBrk="1" hangingPunct="1"/>
            <a:r>
              <a:rPr lang="en-US" smtClean="0"/>
              <a:t>Bottom: C(t,x)=exp(-r), where r=sqrt((x/L)^2 + (t/tau)^2) .   CVF -&gt; CVM -&gt; random vector E x E^T=C</a:t>
            </a: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Stochastic differential equations are known to be a flexible and computationally fast approach to generate random processes and fields.</a:t>
            </a:r>
          </a:p>
          <a:p>
            <a:pPr eaLnBrk="1" hangingPunct="1"/>
            <a:r>
              <a:rPr lang="ru-RU" smtClean="0"/>
              <a:t>Если мы хотим добиться  пропорциональности масштабов </a:t>
            </a:r>
            <a:r>
              <a:rPr lang="en-US" smtClean="0"/>
              <a:t>(</a:t>
            </a:r>
            <a:r>
              <a:rPr lang="ru-RU" smtClean="0"/>
              <a:t>имеется ввиду </a:t>
            </a:r>
            <a:r>
              <a:rPr lang="en-US" smtClean="0"/>
              <a:t>non-separability) </a:t>
            </a:r>
            <a:r>
              <a:rPr lang="ru-RU" smtClean="0"/>
              <a:t>для этой модели, мы получаем </a:t>
            </a:r>
            <a:r>
              <a:rPr lang="en-US" smtClean="0"/>
              <a:t>q=0.5 </a:t>
            </a:r>
            <a:r>
              <a:rPr lang="ru-RU" smtClean="0"/>
              <a:t>и поле дисперсии в установившемся состоянии оказывается бесконечным (что нереально) </a:t>
            </a:r>
            <a:endParaRPr lang="en-US" smtClean="0"/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principal problem in </a:t>
            </a:r>
            <a:r>
              <a:rPr lang="en-US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EnVar</a:t>
            </a:r>
            <a:r>
              <a:rPr lang="en-US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inevitably</a:t>
            </a:r>
            <a:r>
              <a:rPr lang="en-US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1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common remedy: localization (of different kinds)</a:t>
            </a:r>
            <a:r>
              <a:rPr lang="ru-RU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ja-JP" sz="1200" baseline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baseline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  <a:r>
              <a:rPr lang="en-US" altLang="ja-JP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A8FFFF-BC4E-4F50-A242-69F6ED9FB9C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05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Да, и модель надо изменить. Вот придумали повысить порядок по времени </a:t>
            </a:r>
            <a:r>
              <a:rPr lang="en-US" smtClean="0"/>
              <a:t> and got the following model/ </a:t>
            </a:r>
            <a:endParaRPr lang="ru-RU" smtClean="0"/>
          </a:p>
          <a:p>
            <a:pPr eaLnBrk="1" hangingPunct="1"/>
            <a:r>
              <a:rPr lang="ru-RU" smtClean="0"/>
              <a:t>Для решения используется спектральный метод – переходим в спектральное пространство и решаем ур=ния  дял спектральных коэффициентов</a:t>
            </a:r>
          </a:p>
          <a:p>
            <a:pPr eaLnBrk="1" hangingPunct="1"/>
            <a:r>
              <a:rPr lang="en-US" smtClean="0"/>
              <a:t>To facilitate a spectral-space solution, we define to be a cube with periodic boundary conditions in all 3 dimensions (</a:t>
            </a:r>
          </a:p>
          <a:p>
            <a:pPr eaLnBrk="1" hangingPunct="1"/>
            <a:r>
              <a:rPr lang="ru-RU" smtClean="0"/>
              <a:t>На нем </a:t>
            </a:r>
            <a:r>
              <a:rPr lang="en-US" smtClean="0"/>
              <a:t>Basis functions look  as exp(imx+iny+ilz). Easy to use FFT</a:t>
            </a:r>
          </a:p>
          <a:p>
            <a:pPr eaLnBrk="1" hangingPunct="1"/>
            <a:r>
              <a:rPr lang="en-US" smtClean="0"/>
              <a:t>The operational random field is obtained by mapping the field from the standardized spatial domain to the domain of interest.</a:t>
            </a:r>
            <a:r>
              <a:rPr lang="ru-RU" smtClean="0"/>
              <a:t> </a:t>
            </a:r>
            <a:endParaRPr lang="en-US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Correlation function of a random field generated by our SPG. </a:t>
            </a:r>
          </a:p>
          <a:p>
            <a:pPr eaLnBrk="1" hangingPunct="1"/>
            <a:r>
              <a:rPr lang="en-US" smtClean="0"/>
              <a:t>This is the function of two arguments: one spatial argument (x, directed to NE) and one time argument (t, directed to SE).</a:t>
            </a: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Сгенерировали такое поле (+ для скоростйе ветра, давления  по гидростатике через темп )</a:t>
            </a:r>
          </a:p>
          <a:p>
            <a:pPr eaLnBrk="1" hangingPunct="1"/>
            <a:r>
              <a:rPr lang="ru-RU" smtClean="0"/>
              <a:t>Генератор работает паралл модели в реальном времепни  Сгенерированно еполе добавл\ется к прогнотси каждые 20 мин</a:t>
            </a:r>
            <a:endParaRPr lang="en-US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EEC789-5DF0-45E6-9930-9D5302365EBC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Через три часа получилось это</a:t>
            </a:r>
          </a:p>
          <a:p>
            <a:pPr eaLnBrk="1" hangingPunct="1"/>
            <a:r>
              <a:rPr lang="ru-RU" smtClean="0"/>
              <a:t>Общая структура стала крупнее и симпатичнее</a:t>
            </a:r>
          </a:p>
          <a:p>
            <a:pPr eaLnBrk="1" hangingPunct="1"/>
            <a:r>
              <a:rPr lang="en-US" smtClean="0"/>
              <a:t>Its planned to be used in COSMO EPS  </a:t>
            </a:r>
          </a:p>
          <a:p>
            <a:pPr eaLnBrk="1" hangingPunct="1"/>
            <a:r>
              <a:rPr lang="ru-RU" smtClean="0"/>
              <a:t>Сейчас результаты </a:t>
            </a:r>
            <a:r>
              <a:rPr lang="en-US" smtClean="0"/>
              <a:t>SPG </a:t>
            </a:r>
            <a:r>
              <a:rPr lang="ru-RU" smtClean="0"/>
              <a:t>просто добавлялись, можно умножать тенденции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5EF634-861D-4217-A965-3C2C9B7B21E7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A8FFFF-BC4E-4F50-A242-69F6ED9FB9C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3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A8FFFF-BC4E-4F50-A242-69F6ED9FB9C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2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A8FFFF-BC4E-4F50-A242-69F6ED9FB9C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7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MACv2 uses remote sensing and global aerosol-climate model results of AEROCOM to determine the four dimensional distribution of AOD, single scattering albedo and asymmetry parameter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MAC is still evolving </a:t>
            </a:r>
            <a:endParaRPr lang="en-US" i="1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AE2C8-9E5D-46BB-A426-09D07FCE51D8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MSU MO is within AERONET network from 2001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High</a:t>
            </a:r>
            <a:r>
              <a:rPr lang="ru-RU" dirty="0" smtClean="0"/>
              <a:t>-</a:t>
            </a:r>
            <a:r>
              <a:rPr lang="en-US" dirty="0" smtClean="0"/>
              <a:t>precision instruments are for radiation observation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Ordinary meteorological observations are performed also – T2m, RH, wind, sky condition etc.</a:t>
            </a:r>
            <a:endParaRPr 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378B9-E643-485F-8FCF-BF81D635A37F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latin typeface="Arial" charset="0"/>
                <a:cs typeface="Arial" charset="0"/>
              </a:rPr>
              <a:t>AOT550 time series (average annual) according to long-term measurements of the direct shortwave irradiance at the surface at the MSU MO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latin typeface="Arial" charset="0"/>
                <a:cs typeface="Arial" charset="0"/>
              </a:rPr>
              <a:t>(поток прямой радиации на поверхности используется для определения величины интегральной оптической толщины аэрозоля)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latin typeface="Arial" charset="0"/>
                <a:cs typeface="Arial" charset="0"/>
              </a:rPr>
              <a:t>Note: MACv2 has the same negative trend as in observations  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latin typeface="Arial" charset="0"/>
                <a:cs typeface="Arial" charset="0"/>
              </a:rPr>
              <a:t>!!! Impact of two volcano eruptions and two cases of wild fire on the European part of Russia (2002, 2010) – </a:t>
            </a:r>
            <a:r>
              <a:rPr lang="ru-RU" b="1" smtClean="0">
                <a:latin typeface="Arial" charset="0"/>
                <a:cs typeface="Arial" charset="0"/>
              </a:rPr>
              <a:t>выделяются последовательными кликами!!!</a:t>
            </a:r>
          </a:p>
          <a:p>
            <a:pPr eaLnBrk="1" hangingPunct="1">
              <a:spcBef>
                <a:spcPct val="0"/>
              </a:spcBef>
            </a:pPr>
            <a:endParaRPr lang="en-US" b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latin typeface="Arial" charset="0"/>
                <a:cs typeface="Arial" charset="0"/>
              </a:rPr>
              <a:t> 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1BE190-0A4D-4E42-B1A6-454087B07689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>
                <a:cs typeface="Arial" charset="0"/>
              </a:rPr>
              <a:t>Здесь средние значения наблюденной АОТ на длине волны 0.55 микрометров (550 нанометров) по данным </a:t>
            </a:r>
            <a:r>
              <a:rPr lang="en-US" b="1" smtClean="0">
                <a:cs typeface="Arial" charset="0"/>
              </a:rPr>
              <a:t>AERONET</a:t>
            </a:r>
            <a:r>
              <a:rPr lang="ru-RU" b="1" smtClean="0">
                <a:cs typeface="Arial" charset="0"/>
              </a:rPr>
              <a:t> + значения АОТ по климатологиям Теген и Кинне для Москвы</a:t>
            </a:r>
            <a:endParaRPr lang="en-US" b="1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Arial" charset="0"/>
              </a:rPr>
              <a:t>Tegen climatology</a:t>
            </a:r>
            <a:r>
              <a:rPr lang="ru-RU" b="1" smtClean="0">
                <a:cs typeface="Arial" charset="0"/>
              </a:rPr>
              <a:t> </a:t>
            </a:r>
            <a:r>
              <a:rPr lang="en-US" b="1" smtClean="0">
                <a:cs typeface="Arial" charset="0"/>
              </a:rPr>
              <a:t>is much more smooth. 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cs typeface="Arial" charset="0"/>
              </a:rPr>
              <a:t>However, new MACv2 and Tegen are of the same level but </a:t>
            </a:r>
            <a:r>
              <a:rPr lang="en-US" b="1" i="1" smtClean="0">
                <a:solidFill>
                  <a:srgbClr val="0000FF"/>
                </a:solidFill>
                <a:cs typeface="Arial" charset="0"/>
              </a:rPr>
              <a:t>variations in MACv2 are in better agreement</a:t>
            </a:r>
            <a:r>
              <a:rPr lang="en-US" b="1" smtClean="0">
                <a:cs typeface="Arial" charset="0"/>
              </a:rPr>
              <a:t> </a:t>
            </a:r>
            <a:r>
              <a:rPr lang="en-US" b="1" i="1" smtClean="0">
                <a:solidFill>
                  <a:srgbClr val="0000FF"/>
                </a:solidFill>
                <a:cs typeface="Arial" charset="0"/>
              </a:rPr>
              <a:t>with real climatology</a:t>
            </a:r>
            <a:r>
              <a:rPr lang="en-US" b="1" smtClean="0">
                <a:cs typeface="Arial" charset="0"/>
              </a:rPr>
              <a:t> in Moscow though the minimum is shifted to May. </a:t>
            </a:r>
            <a:endParaRPr lang="ru-RU" b="1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b="1" smtClean="0">
                <a:cs typeface="Arial" charset="0"/>
              </a:rPr>
              <a:t>Главный вывод, что оба варианта климатологии имеют ошибки в зимние месяцы – на след. слайде</a:t>
            </a:r>
            <a:r>
              <a:rPr lang="en-US" b="1" smtClean="0">
                <a:cs typeface="Arial" charset="0"/>
              </a:rPr>
              <a:t> – just CLICK </a:t>
            </a:r>
            <a:r>
              <a:rPr lang="en-US" b="1" smtClean="0">
                <a:cs typeface="Arial" charset="0"/>
                <a:sym typeface="Wingdings" pitchFamily="2" charset="2"/>
              </a:rPr>
              <a:t> </a:t>
            </a:r>
            <a:endParaRPr lang="en-US" b="1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2DC9E-F030-4695-BD75-B8890139C692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8A56-CF85-44CE-B9D0-D290409387C8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1D38-FC94-4E2E-948A-70E3F1C0B0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55F9-2487-4887-8C94-0B24C5B822D2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55E3-3B12-4C08-8C7C-0D0D0B5DC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5728-5F1B-4400-870B-B09A8817F129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E4E1E-17F3-45BE-BF5B-D87F99FE32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7B70-77BD-4EDB-8F47-107AD875B554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4C9A-7917-4DC1-82E2-003959E45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B907-6CF5-47EF-B04C-AEE5BA1C3872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A1D7-CC10-4AC6-82DC-254737783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43DA-6510-4C41-A278-D9A759E2F2B6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5C37-B3DC-4420-8534-68DEEAC7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E326-7F85-48BB-A285-25B89F305040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F95E-70DA-4570-8BDF-A7768C967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2B94-E7A6-4D94-BFBB-157F32B00B23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81AF-1AD5-4422-A9FA-46FAB7E38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C60AE-9299-4A94-B4BF-C4FC12DCBE39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45B3-049E-4FE9-8237-A0C8AF3E4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D43A-9EF3-4D99-943B-D9B2F2B4A9DD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8CC0-9FA4-463A-AF90-D6A3D9D21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1576-F540-4956-8F1F-10C27681377A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CC12-62FA-4F79-B31A-0F12EB4F3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339054-AAF3-42E0-8FEE-969387AB40B8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2E5EA-8ABF-4B63-9907-8951BDCF8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E689-8EC7-4DA2-9DD3-B2D70659FC5E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591C-9020-49EB-AC85-A6B068D24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AAB4-59A5-40B3-835A-EC66534EA90A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2999-8269-4A6F-A25B-141D1AC31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C7A5-C18A-4E8D-B380-50743CA3B1E3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280E-1724-4FB6-B315-F0522BCE4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6116-0CD7-4A9C-A5D4-E51EEAE5A758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530B-FEC3-4466-B318-CC02AC2D5A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77A2-EF39-4029-B653-33BF62EB16EB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87BB-DD1E-4C69-AA95-CEDFA85BAA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9CD69-BD2B-403F-A790-3139549693D5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3BF0-041E-4916-8BD3-7FE4B4430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DA59-97E1-47F2-951D-83F2B91B6395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5688-01BD-46E5-A07D-FF1723692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E5E75-7AB0-4D04-8704-2AD70DF4F819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2270-7095-486C-B519-9F771B813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3F5F-80DD-4F30-B798-053F175BCF92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C2FB-33F6-4222-B13B-B540AF438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546A-C84B-4E03-B478-942A89037716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D21FC-3E5D-4DF8-8DFC-2E8816B43C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96A-ACB3-422D-B667-E227BE24E91F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971F-F3FB-48BE-A7D4-036DC053BD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66A0-097C-4E3A-A41A-8B739156C37E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B894-C339-4214-9ABE-E0A5C91F8A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8DE0-2FE2-4BC0-9B82-42A565BD854A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523F-EADC-46D3-8496-4C674547C8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A4BE3-1142-4872-83D1-D3C32D1F3CC0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F11C-737F-431A-BF15-AA7E76B4AF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769D-D887-49E6-B0B5-125F63AAC336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F8EB-29A0-4363-B52A-7ED64C2809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5EB77-A7AC-4B8C-9F7C-7F0E14551C02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0EFF-D3D0-434A-BE1D-DD1620AFE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298A-03E5-4A2C-BF70-CEA84DE7841A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FDDF-F42D-407B-ACE4-5D86CFEED1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B215-32A4-4C2C-A8DA-5146786DFAF8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8E1A-B98C-4199-9717-BF5305732B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D026-3931-4AB8-96F0-0352B0133CC7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8F97-3575-4852-BC1E-CD3A049CFD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FECA-B6FE-4E6D-9B42-31A43DAA4AD3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18D0-2114-4FD5-AE59-2582CD72D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48769-8BD3-4523-AE55-34BF939F1D20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BBE6-229B-4FEA-9D7C-9552958CD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873125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873125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Arial" charset="0"/>
        </a:defRPr>
      </a:lvl2pPr>
      <a:lvl3pPr algn="ctr" defTabSz="873125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Arial" charset="0"/>
        </a:defRPr>
      </a:lvl3pPr>
      <a:lvl4pPr algn="ctr" defTabSz="873125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Arial" charset="0"/>
        </a:defRPr>
      </a:lvl4pPr>
      <a:lvl5pPr algn="ctr" defTabSz="873125" rtl="0" eaLnBrk="0" fontAlgn="base" hangingPunct="0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Arial" charset="0"/>
        </a:defRPr>
      </a:lvl5pPr>
      <a:lvl6pPr marL="457200" algn="ctr" defTabSz="873125" rtl="0" fontAlgn="base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Arial" charset="0"/>
        </a:defRPr>
      </a:lvl6pPr>
      <a:lvl7pPr marL="914400" algn="ctr" defTabSz="873125" rtl="0" fontAlgn="base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Arial" charset="0"/>
        </a:defRPr>
      </a:lvl7pPr>
      <a:lvl8pPr marL="1371600" algn="ctr" defTabSz="873125" rtl="0" fontAlgn="base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Arial" charset="0"/>
        </a:defRPr>
      </a:lvl8pPr>
      <a:lvl9pPr marL="1828800" algn="ctr" defTabSz="873125" rtl="0" fontAlgn="base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Arial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273050" algn="l" defTabSz="873125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20938" indent="-219075" algn="l" defTabSz="87312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78138" indent="-219075" algn="l" defTabSz="87312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335338" indent="-219075" algn="l" defTabSz="87312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92538" indent="-219075" algn="l" defTabSz="873125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C6182D-337D-4709-AF24-7C16A3996E83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49FFBC-D7E2-4D5D-8398-CFD86A441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1E135-28D8-45E9-92A7-651A0CC2678C}" type="datetime1">
              <a:rPr lang="en-US"/>
              <a:pPr>
                <a:defRPr/>
              </a:pPr>
              <a:t>4/27/2016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2F3644-113D-4BD0-B8EB-0B3FD97A5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5" r:id="rId2"/>
    <p:sldLayoutId id="2147483744" r:id="rId3"/>
    <p:sldLayoutId id="2147483743" r:id="rId4"/>
    <p:sldLayoutId id="2147483742" r:id="rId5"/>
    <p:sldLayoutId id="2147483741" r:id="rId6"/>
    <p:sldLayoutId id="2147483740" r:id="rId7"/>
    <p:sldLayoutId id="2147483739" r:id="rId8"/>
    <p:sldLayoutId id="2147483738" r:id="rId9"/>
    <p:sldLayoutId id="2147483737" r:id="rId10"/>
    <p:sldLayoutId id="2147483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A77421-302C-4840-A187-33B19D495B9E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D3FBD0-3B8E-4987-955A-65A1711E52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5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58C935-3A3C-4BA9-95FD-3D96C3C8D7A5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EF682-BDC0-4805-9B86-F1A9CB4503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8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9216E3-7502-44AF-8BF4-EF7C7B4C6E2A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6F91A6-7EED-4E64-B8AF-7471548C2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80C07-8FAD-466F-B521-8A8644D80C6B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FF5D3-D0C8-4F8E-8880-4A911B931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A57C1C-09A1-42B1-8C11-D8AE4248E203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B80CBB-7195-413A-986C-469026026E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61C284-BF32-4B19-9457-6953BD13ADBF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A7D88C-63AF-4068-B1A3-56A3B443CA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10BA6-CF19-42C9-9110-7AA3483DFCF0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DF5D8E-F1BE-4A6F-B2BC-10E90F769E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E24F6-6CDF-4572-981E-8F3F3C2FA8A9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7EE34-84FA-4C7A-BB77-5C7B2AB67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20B014-0C5A-494C-8345-946AC26A26B0}" type="datetime1">
              <a:rPr lang="en-US"/>
              <a:pPr>
                <a:defRPr/>
              </a:pPr>
              <a:t>4/27/2016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April 27,2016 -  WGNE31, Pretoria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46BD7-461C-4D88-8236-F9BFF90678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bert@gmail.com" TargetMode="External"/><Relationship Id="rId2" Type="http://schemas.openxmlformats.org/officeDocument/2006/relationships/hyperlink" Target="mailto:mik.tsyrulnikov@gmail.com" TargetMode="Externa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ctrTitle"/>
          </p:nvPr>
        </p:nvSpPr>
        <p:spPr>
          <a:xfrm>
            <a:off x="827088" y="2133600"/>
            <a:ext cx="7772400" cy="261937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Research in atmospheric modelling in Russia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 smtClean="0"/>
              <a:t>	</a:t>
            </a:r>
            <a:r>
              <a:rPr lang="en-US" sz="3100" dirty="0" smtClean="0">
                <a:solidFill>
                  <a:srgbClr val="0070C0"/>
                </a:solidFill>
              </a:rPr>
              <a:t>Elena </a:t>
            </a:r>
            <a:r>
              <a:rPr lang="en-US" sz="3100" dirty="0" err="1" smtClean="0">
                <a:solidFill>
                  <a:srgbClr val="0070C0"/>
                </a:solidFill>
              </a:rPr>
              <a:t>Astakhova</a:t>
            </a:r>
            <a:endParaRPr lang="ru-RU" sz="3100" dirty="0" smtClean="0">
              <a:solidFill>
                <a:srgbClr val="0070C0"/>
              </a:solidFill>
            </a:endParaRPr>
          </a:p>
        </p:txBody>
      </p:sp>
      <p:sp>
        <p:nvSpPr>
          <p:cNvPr id="501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437063"/>
            <a:ext cx="7759700" cy="1752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70C0"/>
                </a:solidFill>
              </a:rPr>
              <a:t>with contributions of </a:t>
            </a:r>
            <a:r>
              <a:rPr lang="en-US" sz="2800" dirty="0" err="1" smtClean="0">
                <a:solidFill>
                  <a:srgbClr val="0070C0"/>
                </a:solidFill>
              </a:rPr>
              <a:t>M.Tsyrulnikov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N.Chubarova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D.Gayfulin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A.Rakitko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A.Kirsanov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A.Poliukhov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M.Shatunova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M.Tolstykh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G.Rivin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50179" name="Подзаголовок 2"/>
          <p:cNvSpPr txBox="1">
            <a:spLocks/>
          </p:cNvSpPr>
          <p:nvPr/>
        </p:nvSpPr>
        <p:spPr bwMode="auto">
          <a:xfrm>
            <a:off x="1258888" y="6086475"/>
            <a:ext cx="6400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70C0"/>
                </a:solidFill>
                <a:latin typeface="Calibri" pitchFamily="34" charset="0"/>
              </a:rPr>
              <a:t>WGNE31, Pretoria, South Africa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70C0"/>
                </a:solidFill>
                <a:latin typeface="Calibri" pitchFamily="34" charset="0"/>
              </a:rPr>
              <a:t>April  2016</a:t>
            </a:r>
            <a:endParaRPr lang="ru-RU" sz="20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0180" name="Содержимое 3" descr="HMC_emblema_circle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5865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7"/>
          <p:cNvPicPr>
            <a:picLocks noChangeAspect="1"/>
          </p:cNvPicPr>
          <p:nvPr/>
        </p:nvPicPr>
        <p:blipFill>
          <a:blip r:embed="rId4"/>
          <a:srcRect l="3931" t="28418" r="2972" b="27139"/>
          <a:stretch>
            <a:fillRect/>
          </a:stretch>
        </p:blipFill>
        <p:spPr bwMode="auto">
          <a:xfrm>
            <a:off x="-14288" y="0"/>
            <a:ext cx="915828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5713413"/>
            <a:ext cx="8001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7616825" y="648176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  <a:latin typeface="Bauhaus 93" pitchFamily="82" charset="0"/>
              </a:rPr>
              <a:t>Roshydromet</a:t>
            </a:r>
            <a:endParaRPr lang="ru-RU" i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463" y="2079625"/>
            <a:ext cx="5786438" cy="1458913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b="1" cap="all" dirty="0" smtClean="0">
                <a:latin typeface="Arial" pitchFamily="34" charset="0"/>
                <a:cs typeface="Arial" pitchFamily="34" charset="0"/>
              </a:rPr>
              <a:t>sun </a:t>
            </a:r>
            <a:r>
              <a:rPr lang="en-GB" sz="2000" b="1" cap="all" dirty="0">
                <a:latin typeface="Arial" pitchFamily="34" charset="0"/>
                <a:cs typeface="Arial" pitchFamily="34" charset="0"/>
              </a:rPr>
              <a:t>sky photometer </a:t>
            </a:r>
            <a:r>
              <a:rPr lang="en-GB" sz="2000" b="1" cap="all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AERONET CIMEL </a:t>
            </a:r>
            <a:r>
              <a:rPr lang="en-GB" sz="2000" b="1" cap="all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b="1" cap="all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dataset from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AERONET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v2.0 </a:t>
            </a:r>
            <a:br>
              <a:rPr lang="en-GB" sz="2000" b="1" dirty="0" smtClean="0">
                <a:latin typeface="Arial" pitchFamily="34" charset="0"/>
                <a:cs typeface="Arial" pitchFamily="34" charset="0"/>
              </a:rPr>
            </a:b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(aerosols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and atmospheric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water </a:t>
            </a:r>
            <a:br>
              <a:rPr lang="en-GB" sz="2000" b="1" dirty="0" smtClean="0">
                <a:latin typeface="Arial" pitchFamily="34" charset="0"/>
                <a:cs typeface="Arial" pitchFamily="34" charset="0"/>
              </a:rPr>
            </a:b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vapor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content)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550" y="2432050"/>
            <a:ext cx="3414713" cy="22288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21163"/>
            <a:ext cx="2779712" cy="1150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4213" y="44450"/>
            <a:ext cx="77755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aerosol for NWP models:  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0" y="568325"/>
            <a:ext cx="9180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</a:rPr>
              <a:t>Aerosol climatology assessment against</a:t>
            </a: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en-US" sz="2400" b="1">
                <a:solidFill>
                  <a:srgbClr val="C00000"/>
                </a:solidFill>
              </a:rPr>
              <a:t>in situ observations</a:t>
            </a:r>
            <a:endParaRPr lang="en-GB" sz="2400" b="1">
              <a:solidFill>
                <a:srgbClr val="C00000"/>
              </a:solidFill>
            </a:endParaRPr>
          </a:p>
        </p:txBody>
      </p:sp>
      <p:sp>
        <p:nvSpPr>
          <p:cNvPr id="58374" name="Прямоугольник 1"/>
          <p:cNvSpPr>
            <a:spLocks noChangeArrowheads="1"/>
          </p:cNvSpPr>
          <p:nvPr/>
        </p:nvSpPr>
        <p:spPr bwMode="auto">
          <a:xfrm>
            <a:off x="0" y="11128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Meteorological Observatory of the Moscow State University</a:t>
            </a:r>
          </a:p>
          <a:p>
            <a:pPr algn="ctr"/>
            <a:r>
              <a:rPr lang="en-US" sz="2400" b="1" i="1">
                <a:solidFill>
                  <a:srgbClr val="0000FF"/>
                </a:solidFill>
              </a:rPr>
              <a:t>www.momsu.ru</a:t>
            </a: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4962525"/>
            <a:ext cx="8856663" cy="134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5188" indent="-176213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b="1" cap="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net radiometer </a:t>
            </a:r>
            <a:r>
              <a:rPr lang="en-GB" sz="2000" b="1" cap="all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Kipp&amp;Zonen</a:t>
            </a:r>
            <a:r>
              <a:rPr lang="en-GB" sz="2000" b="1" cap="all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CNR-4</a:t>
            </a:r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3663" indent="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(downward shortwave and longwave radiation, </a:t>
            </a:r>
            <a:b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upward shortwave and longwave radiation)</a:t>
            </a:r>
          </a:p>
        </p:txBody>
      </p:sp>
      <p:sp>
        <p:nvSpPr>
          <p:cNvPr id="3482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898989"/>
                </a:solidFill>
                <a:cs typeface="Arial" charset="0"/>
              </a:rPr>
              <a:t>April 27,2016 -  WGNE31, Pretoria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4213" y="44450"/>
            <a:ext cx="77755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aerosol for NWP models:  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0" y="568325"/>
            <a:ext cx="9180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</a:rPr>
              <a:t>Aerosol climatology assessment against</a:t>
            </a: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en-US" sz="2400" b="1">
                <a:solidFill>
                  <a:srgbClr val="C00000"/>
                </a:solidFill>
              </a:rPr>
              <a:t>in situ observations</a:t>
            </a:r>
            <a:endParaRPr lang="en-GB" sz="2400" b="1">
              <a:solidFill>
                <a:srgbClr val="C00000"/>
              </a:solidFill>
            </a:endParaRPr>
          </a:p>
        </p:txBody>
      </p:sp>
      <p:pic>
        <p:nvPicPr>
          <p:cNvPr id="6041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2250"/>
            <a:ext cx="756443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Box 11"/>
          <p:cNvSpPr txBox="1">
            <a:spLocks noChangeArrowheads="1"/>
          </p:cNvSpPr>
          <p:nvPr/>
        </p:nvSpPr>
        <p:spPr bwMode="auto">
          <a:xfrm>
            <a:off x="179388" y="908050"/>
            <a:ext cx="8785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0000"/>
                </a:solidFill>
              </a:rPr>
              <a:t>The average annual aerosol optical thickness at 550 nm (AOT550)</a:t>
            </a:r>
            <a:r>
              <a:rPr lang="ru-RU" sz="2400" b="1" u="sng">
                <a:solidFill>
                  <a:srgbClr val="000000"/>
                </a:solidFill>
              </a:rPr>
              <a:t> (</a:t>
            </a:r>
            <a:r>
              <a:rPr lang="en-US" sz="2400" b="1" u="sng">
                <a:solidFill>
                  <a:srgbClr val="000000"/>
                </a:solidFill>
              </a:rPr>
              <a:t>Moscow)</a:t>
            </a:r>
            <a:endParaRPr lang="ru-RU" sz="2400" b="1" u="sng">
              <a:solidFill>
                <a:srgbClr val="0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588125" y="2133600"/>
            <a:ext cx="720725" cy="801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2" name="TextBox 16"/>
          <p:cNvSpPr txBox="1">
            <a:spLocks noChangeArrowheads="1"/>
          </p:cNvSpPr>
          <p:nvPr/>
        </p:nvSpPr>
        <p:spPr bwMode="auto">
          <a:xfrm>
            <a:off x="7235825" y="1844675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MACv2</a:t>
            </a:r>
            <a:endParaRPr lang="ru-RU" sz="2000" b="1">
              <a:solidFill>
                <a:srgbClr val="C0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897688" y="2706688"/>
            <a:ext cx="719137" cy="400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4" name="TextBox 20"/>
          <p:cNvSpPr txBox="1">
            <a:spLocks noChangeArrowheads="1"/>
          </p:cNvSpPr>
          <p:nvPr/>
        </p:nvSpPr>
        <p:spPr bwMode="auto">
          <a:xfrm>
            <a:off x="7596188" y="2335213"/>
            <a:ext cx="1584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CC"/>
                </a:solidFill>
              </a:rPr>
              <a:t>Calculated from observed direct shortwave irradiance  </a:t>
            </a:r>
            <a:endParaRPr lang="ru-RU" sz="2000" b="1">
              <a:solidFill>
                <a:srgbClr val="0033CC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6372225" y="3303588"/>
            <a:ext cx="1368425" cy="1074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6677025" y="3249613"/>
            <a:ext cx="1063625" cy="1128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7" name="TextBox 29"/>
          <p:cNvSpPr txBox="1">
            <a:spLocks noChangeArrowheads="1"/>
          </p:cNvSpPr>
          <p:nvPr/>
        </p:nvSpPr>
        <p:spPr bwMode="auto">
          <a:xfrm>
            <a:off x="7616825" y="4289425"/>
            <a:ext cx="1439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AERONET data</a:t>
            </a:r>
            <a:endParaRPr lang="ru-RU" sz="2000" b="1">
              <a:solidFill>
                <a:srgbClr val="0066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051050" y="1700213"/>
            <a:ext cx="433388" cy="12350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349625" y="1952625"/>
            <a:ext cx="431800" cy="12350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1874838" y="2935288"/>
            <a:ext cx="320675" cy="137477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092450" y="3171825"/>
            <a:ext cx="431800" cy="186213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708025" y="4273550"/>
            <a:ext cx="2063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solidFill>
                  <a:srgbClr val="000000"/>
                </a:solidFill>
              </a:rPr>
              <a:t>Impact of </a:t>
            </a:r>
            <a:br>
              <a:rPr lang="en-US" sz="2000" b="1" i="1">
                <a:solidFill>
                  <a:srgbClr val="000000"/>
                </a:solidFill>
              </a:rPr>
            </a:br>
            <a:r>
              <a:rPr lang="en-US" sz="2000" b="1" i="1">
                <a:solidFill>
                  <a:srgbClr val="000000"/>
                </a:solidFill>
              </a:rPr>
              <a:t>the El-Chichon </a:t>
            </a:r>
            <a:br>
              <a:rPr lang="en-US" sz="2000" b="1" i="1">
                <a:solidFill>
                  <a:srgbClr val="000000"/>
                </a:solidFill>
              </a:rPr>
            </a:br>
            <a:r>
              <a:rPr lang="en-US" sz="2000" b="1" i="1">
                <a:solidFill>
                  <a:srgbClr val="000000"/>
                </a:solidFill>
              </a:rPr>
              <a:t>eruption</a:t>
            </a:r>
            <a:endParaRPr lang="ru-RU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2189163" y="5033963"/>
            <a:ext cx="1808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solidFill>
                  <a:srgbClr val="000000"/>
                </a:solidFill>
              </a:rPr>
              <a:t>Impact of </a:t>
            </a:r>
            <a:br>
              <a:rPr lang="en-US" sz="2000" b="1" i="1">
                <a:solidFill>
                  <a:srgbClr val="000000"/>
                </a:solidFill>
              </a:rPr>
            </a:br>
            <a:r>
              <a:rPr lang="en-US" sz="2000" b="1" i="1">
                <a:solidFill>
                  <a:srgbClr val="000000"/>
                </a:solidFill>
              </a:rPr>
              <a:t>the Pinatubo </a:t>
            </a:r>
            <a:br>
              <a:rPr lang="en-US" sz="2000" b="1" i="1">
                <a:solidFill>
                  <a:srgbClr val="000000"/>
                </a:solidFill>
              </a:rPr>
            </a:br>
            <a:r>
              <a:rPr lang="en-US" sz="2000" b="1" i="1">
                <a:solidFill>
                  <a:srgbClr val="000000"/>
                </a:solidFill>
              </a:rPr>
              <a:t>eruption</a:t>
            </a:r>
            <a:endParaRPr lang="ru-RU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865688" y="2570163"/>
            <a:ext cx="381000" cy="769937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070600" y="2570163"/>
            <a:ext cx="382588" cy="769937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5159375" y="3322638"/>
            <a:ext cx="776288" cy="161925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46" idx="4"/>
          </p:cNvCxnSpPr>
          <p:nvPr/>
        </p:nvCxnSpPr>
        <p:spPr>
          <a:xfrm flipV="1">
            <a:off x="5935663" y="3340100"/>
            <a:ext cx="325437" cy="160178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5130800" y="5014913"/>
            <a:ext cx="16367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solidFill>
                  <a:srgbClr val="000000"/>
                </a:solidFill>
              </a:rPr>
              <a:t>Wild fire</a:t>
            </a:r>
            <a:br>
              <a:rPr lang="en-US" sz="2000" b="1" i="1">
                <a:solidFill>
                  <a:srgbClr val="000000"/>
                </a:solidFill>
              </a:rPr>
            </a:br>
            <a:r>
              <a:rPr lang="en-US" sz="2000" b="1" i="1">
                <a:solidFill>
                  <a:srgbClr val="000000"/>
                </a:solidFill>
              </a:rPr>
              <a:t>impact </a:t>
            </a:r>
            <a:br>
              <a:rPr lang="en-US" sz="2000" b="1" i="1">
                <a:solidFill>
                  <a:srgbClr val="000000"/>
                </a:solidFill>
              </a:rPr>
            </a:br>
            <a:r>
              <a:rPr lang="en-US" sz="2000" b="1" i="1">
                <a:solidFill>
                  <a:srgbClr val="000000"/>
                </a:solidFill>
              </a:rPr>
              <a:t>(2002, 2010)</a:t>
            </a:r>
            <a:endParaRPr lang="ru-RU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439" name="TextBox 52"/>
          <p:cNvSpPr txBox="1">
            <a:spLocks noChangeArrowheads="1"/>
          </p:cNvSpPr>
          <p:nvPr/>
        </p:nvSpPr>
        <p:spPr bwMode="auto">
          <a:xfrm>
            <a:off x="0" y="6308725"/>
            <a:ext cx="896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Chubarova et al., The accuracy assessment of the COSMO-Ru radiative calculations using different aerosol climatologies and their influence on temperature forecast, COSMO/CLM/ART USER-Seminar, 2016 </a:t>
            </a:r>
            <a:endParaRPr 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8" grpId="0"/>
      <p:bldP spid="42" grpId="0"/>
      <p:bldP spid="45" grpId="0" animBg="1"/>
      <p:bldP spid="46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1593850"/>
            <a:ext cx="5811837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4213" y="44450"/>
            <a:ext cx="77755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aerosol for NWP models:  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568325"/>
            <a:ext cx="9180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</a:rPr>
              <a:t>Aerosol climatology assessment against</a:t>
            </a: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en-US" sz="2400" b="1">
                <a:solidFill>
                  <a:srgbClr val="C00000"/>
                </a:solidFill>
              </a:rPr>
              <a:t>in situ observations</a:t>
            </a:r>
            <a:endParaRPr lang="en-GB" sz="2400" b="1">
              <a:solidFill>
                <a:srgbClr val="C00000"/>
              </a:solidFill>
            </a:endParaRPr>
          </a:p>
        </p:txBody>
      </p:sp>
      <p:sp>
        <p:nvSpPr>
          <p:cNvPr id="62468" name="TextBox 11"/>
          <p:cNvSpPr txBox="1">
            <a:spLocks noChangeArrowheads="1"/>
          </p:cNvSpPr>
          <p:nvPr/>
        </p:nvSpPr>
        <p:spPr bwMode="auto">
          <a:xfrm>
            <a:off x="179388" y="1030288"/>
            <a:ext cx="698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0000"/>
                </a:solidFill>
              </a:rPr>
              <a:t>The intra annual changes of AOT550 (Moscow)</a:t>
            </a:r>
            <a:endParaRPr lang="ru-RU" sz="2400" b="1" u="sng">
              <a:solidFill>
                <a:srgbClr val="0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253038" y="2274888"/>
            <a:ext cx="606425" cy="954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0" name="TextBox 16"/>
          <p:cNvSpPr txBox="1">
            <a:spLocks noChangeArrowheads="1"/>
          </p:cNvSpPr>
          <p:nvPr/>
        </p:nvSpPr>
        <p:spPr bwMode="auto">
          <a:xfrm>
            <a:off x="5788025" y="1985963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MACv2</a:t>
            </a:r>
            <a:endParaRPr lang="ru-RU" sz="2000" b="1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5392738" y="2921000"/>
            <a:ext cx="752475" cy="771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2" name="TextBox 20"/>
          <p:cNvSpPr txBox="1">
            <a:spLocks noChangeArrowheads="1"/>
          </p:cNvSpPr>
          <p:nvPr/>
        </p:nvSpPr>
        <p:spPr bwMode="auto">
          <a:xfrm>
            <a:off x="5949950" y="2576513"/>
            <a:ext cx="2589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Tegen climatology</a:t>
            </a:r>
            <a:endParaRPr lang="ru-RU" sz="2000" b="1">
              <a:solidFill>
                <a:srgbClr val="00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4735513" y="4305300"/>
            <a:ext cx="1166812" cy="9779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2475" idx="1"/>
          </p:cNvCxnSpPr>
          <p:nvPr/>
        </p:nvCxnSpPr>
        <p:spPr>
          <a:xfrm flipH="1">
            <a:off x="4735513" y="3671888"/>
            <a:ext cx="1516062" cy="366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5" name="TextBox 29"/>
          <p:cNvSpPr txBox="1">
            <a:spLocks noChangeArrowheads="1"/>
          </p:cNvSpPr>
          <p:nvPr/>
        </p:nvSpPr>
        <p:spPr bwMode="auto">
          <a:xfrm>
            <a:off x="6251575" y="3163888"/>
            <a:ext cx="294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AERONET data: monthly mean </a:t>
            </a:r>
            <a:br>
              <a:rPr lang="en-US" sz="2000" b="1">
                <a:solidFill>
                  <a:srgbClr val="006600"/>
                </a:solidFill>
              </a:rPr>
            </a:br>
            <a:r>
              <a:rPr lang="en-US" sz="2000" b="1">
                <a:solidFill>
                  <a:srgbClr val="006600"/>
                </a:solidFill>
              </a:rPr>
              <a:t>(2001-2014 averaged)</a:t>
            </a:r>
            <a:endParaRPr lang="ru-RU" sz="2000" b="1">
              <a:solidFill>
                <a:srgbClr val="006600"/>
              </a:solidFill>
            </a:endParaRPr>
          </a:p>
        </p:txBody>
      </p:sp>
      <p:sp>
        <p:nvSpPr>
          <p:cNvPr id="62476" name="TextBox 52"/>
          <p:cNvSpPr txBox="1">
            <a:spLocks noChangeArrowheads="1"/>
          </p:cNvSpPr>
          <p:nvPr/>
        </p:nvSpPr>
        <p:spPr bwMode="auto">
          <a:xfrm>
            <a:off x="0" y="6308725"/>
            <a:ext cx="896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Chubarova et al., The accuracy assessment of the COSMO-Ru radiative calculations using different aerosol climatologies and their influence on temperature forecast, COSMO/CLM/ART USER-Seminar, 2016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62477" name="TextBox 32"/>
          <p:cNvSpPr txBox="1">
            <a:spLocks noChangeArrowheads="1"/>
          </p:cNvSpPr>
          <p:nvPr/>
        </p:nvSpPr>
        <p:spPr bwMode="auto">
          <a:xfrm>
            <a:off x="5902325" y="4425950"/>
            <a:ext cx="29464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AERONET data: median </a:t>
            </a:r>
            <a:br>
              <a:rPr lang="en-US" sz="2000" b="1">
                <a:solidFill>
                  <a:srgbClr val="006600"/>
                </a:solidFill>
              </a:rPr>
            </a:br>
            <a:r>
              <a:rPr lang="en-US" sz="2000" b="1">
                <a:solidFill>
                  <a:srgbClr val="006600"/>
                </a:solidFill>
              </a:rPr>
              <a:t>(excluding the wild fire impact in August and September)</a:t>
            </a:r>
            <a:endParaRPr lang="ru-RU" sz="20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1593850"/>
            <a:ext cx="5811837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4213" y="44450"/>
            <a:ext cx="77755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aerosol for NWP models:  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568325"/>
            <a:ext cx="9180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C00000"/>
                </a:solidFill>
              </a:rPr>
              <a:t>Aerosol climatology assessment against</a:t>
            </a: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en-US" sz="2400" b="1">
                <a:solidFill>
                  <a:srgbClr val="C00000"/>
                </a:solidFill>
              </a:rPr>
              <a:t>in situ observations</a:t>
            </a:r>
            <a:endParaRPr lang="en-GB" sz="2400" b="1">
              <a:solidFill>
                <a:srgbClr val="C00000"/>
              </a:solidFill>
            </a:endParaRPr>
          </a:p>
        </p:txBody>
      </p:sp>
      <p:sp>
        <p:nvSpPr>
          <p:cNvPr id="64516" name="TextBox 11"/>
          <p:cNvSpPr txBox="1">
            <a:spLocks noChangeArrowheads="1"/>
          </p:cNvSpPr>
          <p:nvPr/>
        </p:nvSpPr>
        <p:spPr bwMode="auto">
          <a:xfrm>
            <a:off x="179388" y="1030288"/>
            <a:ext cx="5891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0000"/>
                </a:solidFill>
              </a:rPr>
              <a:t>The intra annual changes of AOT550</a:t>
            </a:r>
            <a:endParaRPr lang="ru-RU" sz="2400" b="1" u="sng">
              <a:solidFill>
                <a:srgbClr val="0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253038" y="2274888"/>
            <a:ext cx="606425" cy="95408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8" name="TextBox 16"/>
          <p:cNvSpPr txBox="1">
            <a:spLocks noChangeArrowheads="1"/>
          </p:cNvSpPr>
          <p:nvPr/>
        </p:nvSpPr>
        <p:spPr bwMode="auto">
          <a:xfrm>
            <a:off x="5788025" y="1985963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5050"/>
                </a:solidFill>
              </a:rPr>
              <a:t>MACv2</a:t>
            </a:r>
            <a:endParaRPr lang="ru-RU" sz="2000" b="1">
              <a:solidFill>
                <a:srgbClr val="FF505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5392738" y="2921000"/>
            <a:ext cx="752475" cy="77152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0" name="TextBox 20"/>
          <p:cNvSpPr txBox="1">
            <a:spLocks noChangeArrowheads="1"/>
          </p:cNvSpPr>
          <p:nvPr/>
        </p:nvSpPr>
        <p:spPr bwMode="auto">
          <a:xfrm>
            <a:off x="5949950" y="2576513"/>
            <a:ext cx="2589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7F7F7F"/>
                </a:solidFill>
              </a:rPr>
              <a:t>Tegen climatology</a:t>
            </a:r>
            <a:endParaRPr lang="ru-RU" sz="2000" b="1">
              <a:solidFill>
                <a:srgbClr val="7F7F7F"/>
              </a:solidFill>
            </a:endParaRPr>
          </a:p>
        </p:txBody>
      </p:sp>
      <p:cxnSp>
        <p:nvCxnSpPr>
          <p:cNvPr id="23" name="Прямая со стрелкой 22"/>
          <p:cNvCxnSpPr>
            <a:stCxn id="64523" idx="1"/>
          </p:cNvCxnSpPr>
          <p:nvPr/>
        </p:nvCxnSpPr>
        <p:spPr>
          <a:xfrm flipH="1">
            <a:off x="5511800" y="3492500"/>
            <a:ext cx="1076325" cy="120173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4523" idx="1"/>
          </p:cNvCxnSpPr>
          <p:nvPr/>
        </p:nvCxnSpPr>
        <p:spPr>
          <a:xfrm flipH="1">
            <a:off x="5072063" y="3492500"/>
            <a:ext cx="1516062" cy="67468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3" name="TextBox 29"/>
          <p:cNvSpPr txBox="1">
            <a:spLocks noChangeArrowheads="1"/>
          </p:cNvSpPr>
          <p:nvPr/>
        </p:nvSpPr>
        <p:spPr bwMode="auto">
          <a:xfrm>
            <a:off x="6588125" y="3292475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9966"/>
                </a:solidFill>
              </a:rPr>
              <a:t>AERONET</a:t>
            </a:r>
            <a:r>
              <a:rPr lang="en-US" sz="2000" b="1">
                <a:solidFill>
                  <a:srgbClr val="006600"/>
                </a:solidFill>
              </a:rPr>
              <a:t> </a:t>
            </a:r>
            <a:endParaRPr lang="ru-RU" sz="2000" b="1">
              <a:solidFill>
                <a:srgbClr val="006600"/>
              </a:solidFill>
            </a:endParaRPr>
          </a:p>
        </p:txBody>
      </p:sp>
      <p:sp>
        <p:nvSpPr>
          <p:cNvPr id="64524" name="TextBox 52"/>
          <p:cNvSpPr txBox="1">
            <a:spLocks noChangeArrowheads="1"/>
          </p:cNvSpPr>
          <p:nvPr/>
        </p:nvSpPr>
        <p:spPr bwMode="auto">
          <a:xfrm>
            <a:off x="0" y="6308725"/>
            <a:ext cx="896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Chubarova et al., The accuracy assessment of the COSMO-Ru radiative calculations using different aerosol climatologies and their influence on temperature forecast, COSMO/CLM/ART USER-Seminar, 2016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500" y="4816475"/>
            <a:ext cx="5927725" cy="768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 optical thickness is overestimated </a:t>
            </a:r>
            <a:b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both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climatologies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winter</a:t>
            </a:r>
            <a:endParaRPr lang="ru-RU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4213" y="44450"/>
            <a:ext cx="77755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aerosol for NWP models:  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0" y="476250"/>
            <a:ext cx="9180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The role of </a:t>
            </a:r>
            <a:r>
              <a:rPr lang="en-GB" sz="2400" b="1">
                <a:solidFill>
                  <a:srgbClr val="C00000"/>
                </a:solidFill>
              </a:rPr>
              <a:t>aerosol climatology </a:t>
            </a:r>
            <a:r>
              <a:rPr lang="en-US" sz="2400" b="1">
                <a:solidFill>
                  <a:srgbClr val="C00000"/>
                </a:solidFill>
              </a:rPr>
              <a:t>choice</a:t>
            </a:r>
            <a:endParaRPr lang="en-GB" sz="2400" b="1">
              <a:solidFill>
                <a:srgbClr val="C00000"/>
              </a:solidFill>
            </a:endParaRPr>
          </a:p>
        </p:txBody>
      </p:sp>
      <p:sp>
        <p:nvSpPr>
          <p:cNvPr id="66563" name="TextBox 52"/>
          <p:cNvSpPr txBox="1">
            <a:spLocks noChangeArrowheads="1"/>
          </p:cNvSpPr>
          <p:nvPr/>
        </p:nvSpPr>
        <p:spPr bwMode="auto">
          <a:xfrm>
            <a:off x="0" y="6308725"/>
            <a:ext cx="896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Chubarova et al., The accuracy assessment of the COSMO-Ru radiative calculations using different aerosol climatologies and their influence on temperature forecast, COSMO/CLM/ART USER-Seminar, 2016 </a:t>
            </a:r>
            <a:endParaRPr lang="ru-RU" sz="1400">
              <a:solidFill>
                <a:srgbClr val="000000"/>
              </a:solidFill>
            </a:endParaRPr>
          </a:p>
        </p:txBody>
      </p:sp>
      <p:pic>
        <p:nvPicPr>
          <p:cNvPr id="6656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763713"/>
            <a:ext cx="692626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15"/>
          <p:cNvSpPr txBox="1">
            <a:spLocks noChangeArrowheads="1"/>
          </p:cNvSpPr>
          <p:nvPr/>
        </p:nvSpPr>
        <p:spPr bwMode="auto">
          <a:xfrm>
            <a:off x="0" y="955675"/>
            <a:ext cx="9036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0000"/>
                </a:solidFill>
              </a:rPr>
              <a:t>Differences in global shortwave irradiance</a:t>
            </a:r>
            <a:r>
              <a:rPr lang="en-US" sz="2000" b="1" u="sng">
                <a:solidFill>
                  <a:srgbClr val="000000"/>
                </a:solidFill>
              </a:rPr>
              <a:t>  </a:t>
            </a:r>
            <a:br>
              <a:rPr lang="en-US" sz="2000" b="1" u="sng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(CLIRAD model simulations for clear sky)</a:t>
            </a: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725" y="4840288"/>
            <a:ext cx="3309938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MACv2 climatology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better results </a:t>
            </a:r>
          </a:p>
        </p:txBody>
      </p:sp>
      <p:sp>
        <p:nvSpPr>
          <p:cNvPr id="20" name="Овал 19"/>
          <p:cNvSpPr/>
          <p:nvPr/>
        </p:nvSpPr>
        <p:spPr>
          <a:xfrm rot="20057027">
            <a:off x="5211763" y="2897188"/>
            <a:ext cx="2268537" cy="809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2708920"/>
            <a:ext cx="5329237" cy="3532188"/>
          </a:xfrm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3" y="3698875"/>
            <a:ext cx="347503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5219700" y="5013325"/>
            <a:ext cx="108108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3" y="1227138"/>
            <a:ext cx="34544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Box 7"/>
          <p:cNvSpPr txBox="1">
            <a:spLocks noChangeArrowheads="1"/>
          </p:cNvSpPr>
          <p:nvPr/>
        </p:nvSpPr>
        <p:spPr bwMode="auto">
          <a:xfrm>
            <a:off x="-115888" y="927100"/>
            <a:ext cx="341947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 Clear day view </a:t>
            </a:r>
            <a:endParaRPr lang="en-GB" b="1" i="1">
              <a:solidFill>
                <a:srgbClr val="000000"/>
              </a:solidFill>
            </a:endParaRPr>
          </a:p>
        </p:txBody>
      </p:sp>
      <p:sp>
        <p:nvSpPr>
          <p:cNvPr id="68614" name="TextBox 8"/>
          <p:cNvSpPr txBox="1">
            <a:spLocks noChangeArrowheads="1"/>
          </p:cNvSpPr>
          <p:nvPr/>
        </p:nvSpPr>
        <p:spPr bwMode="auto">
          <a:xfrm>
            <a:off x="-115888" y="342900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 Pollution on November 21, 2014</a:t>
            </a:r>
            <a:endParaRPr lang="en-GB" b="1" i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213" y="44450"/>
            <a:ext cx="77755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aerosol for NWP models:  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6" name="Rectangle 3"/>
          <p:cNvSpPr>
            <a:spLocks noChangeArrowheads="1"/>
          </p:cNvSpPr>
          <p:nvPr/>
        </p:nvSpPr>
        <p:spPr bwMode="auto">
          <a:xfrm>
            <a:off x="0" y="476250"/>
            <a:ext cx="9180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The role of </a:t>
            </a:r>
            <a:r>
              <a:rPr lang="en-GB" sz="2400" b="1">
                <a:solidFill>
                  <a:srgbClr val="C00000"/>
                </a:solidFill>
              </a:rPr>
              <a:t>aerosol climatology </a:t>
            </a:r>
            <a:r>
              <a:rPr lang="en-US" sz="2400" b="1">
                <a:solidFill>
                  <a:srgbClr val="C00000"/>
                </a:solidFill>
              </a:rPr>
              <a:t>choice</a:t>
            </a:r>
            <a:endParaRPr lang="en-GB" sz="2400" b="1">
              <a:solidFill>
                <a:srgbClr val="C00000"/>
              </a:solidFill>
            </a:endParaRPr>
          </a:p>
        </p:txBody>
      </p:sp>
      <p:sp>
        <p:nvSpPr>
          <p:cNvPr id="68617" name="TextBox 2"/>
          <p:cNvSpPr txBox="1">
            <a:spLocks noChangeArrowheads="1"/>
          </p:cNvSpPr>
          <p:nvPr/>
        </p:nvSpPr>
        <p:spPr bwMode="auto">
          <a:xfrm>
            <a:off x="3708400" y="1227138"/>
            <a:ext cx="51847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262626"/>
                </a:solidFill>
              </a:rPr>
              <a:t>In commonly used aerosol climatologies there is no information about NO, NO2 and PM10 content.</a:t>
            </a:r>
            <a:endParaRPr lang="ru-RU" sz="2000" b="1">
              <a:solidFill>
                <a:srgbClr val="262626"/>
              </a:solidFill>
            </a:endParaRPr>
          </a:p>
          <a:p>
            <a:pPr algn="ctr"/>
            <a:r>
              <a:rPr lang="en-US" sz="2400" b="1">
                <a:solidFill>
                  <a:srgbClr val="262626"/>
                </a:solidFill>
              </a:rPr>
              <a:t>To what errors can it lead?</a:t>
            </a:r>
          </a:p>
          <a:p>
            <a:endParaRPr lang="ru-RU" sz="2000" b="1">
              <a:solidFill>
                <a:srgbClr val="262626"/>
              </a:solidFill>
            </a:endParaRPr>
          </a:p>
        </p:txBody>
      </p:sp>
      <p:sp>
        <p:nvSpPr>
          <p:cNvPr id="68618" name="TextBox 13"/>
          <p:cNvSpPr txBox="1">
            <a:spLocks noChangeArrowheads="1"/>
          </p:cNvSpPr>
          <p:nvPr/>
        </p:nvSpPr>
        <p:spPr bwMode="auto">
          <a:xfrm>
            <a:off x="0" y="6362700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Chubarova et al., The accuracy assessment of the COSMO-Ru radiative calculations using different aerosol climatologies and their influence on temperature forecast, COSMO/CLM/ART USER-Seminar, 2016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22663" y="4221163"/>
            <a:ext cx="2921000" cy="503237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34"/>
          <p:cNvSpPr txBox="1">
            <a:spLocks noChangeArrowheads="1"/>
          </p:cNvSpPr>
          <p:nvPr/>
        </p:nvSpPr>
        <p:spPr bwMode="auto">
          <a:xfrm>
            <a:off x="-115888" y="342900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 Pollution on November 21, 2014</a:t>
            </a:r>
            <a:endParaRPr lang="en-GB" b="1" i="1">
              <a:solidFill>
                <a:srgbClr val="000000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3" y="3698875"/>
            <a:ext cx="347503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tretch>
            <a:fillRect/>
          </a:stretch>
        </p:blipFill>
        <p:spPr>
          <a:xfrm>
            <a:off x="3563888" y="2780928"/>
            <a:ext cx="5328592" cy="3532437"/>
          </a:xfrm>
        </p:spPr>
      </p:pic>
      <p:sp>
        <p:nvSpPr>
          <p:cNvPr id="4" name="Овал 3"/>
          <p:cNvSpPr/>
          <p:nvPr/>
        </p:nvSpPr>
        <p:spPr>
          <a:xfrm>
            <a:off x="5219700" y="5013325"/>
            <a:ext cx="108108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9047" y="1227865"/>
            <a:ext cx="3453438" cy="21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84213" y="44450"/>
            <a:ext cx="77755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aerosol for NWP models:  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Rectangle 3"/>
          <p:cNvSpPr>
            <a:spLocks noChangeArrowheads="1"/>
          </p:cNvSpPr>
          <p:nvPr/>
        </p:nvSpPr>
        <p:spPr bwMode="auto">
          <a:xfrm>
            <a:off x="0" y="476250"/>
            <a:ext cx="9180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The role of </a:t>
            </a:r>
            <a:r>
              <a:rPr lang="en-GB" sz="2400" b="1">
                <a:solidFill>
                  <a:srgbClr val="C00000"/>
                </a:solidFill>
              </a:rPr>
              <a:t>aerosol climatology </a:t>
            </a:r>
            <a:r>
              <a:rPr lang="en-US" sz="2400" b="1">
                <a:solidFill>
                  <a:srgbClr val="C00000"/>
                </a:solidFill>
              </a:rPr>
              <a:t>choice</a:t>
            </a:r>
            <a:endParaRPr lang="en-GB" sz="2400" b="1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513" y="995363"/>
            <a:ext cx="6665912" cy="4279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925888" y="3725863"/>
            <a:ext cx="779462" cy="2587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608513" y="3268663"/>
            <a:ext cx="611187" cy="255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427663" y="2627313"/>
            <a:ext cx="728662" cy="669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13250" y="3887788"/>
            <a:ext cx="1814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observations</a:t>
            </a:r>
            <a:endParaRPr lang="ru-RU" b="1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59338" y="3489325"/>
            <a:ext cx="3313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Tanre clim. in COSMO-Ru</a:t>
            </a:r>
            <a:endParaRPr lang="ru-RU" b="1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80100" y="3240088"/>
            <a:ext cx="306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AERONET data in CLIRAD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72225" y="1368425"/>
            <a:ext cx="2879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262626"/>
                </a:solidFill>
              </a:rPr>
              <a:t>MACv2 and Tegen clim. in CLIRAD and COSMO-Ru</a:t>
            </a:r>
            <a:endParaRPr lang="ru-RU" i="1">
              <a:solidFill>
                <a:srgbClr val="262626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7019925" y="1906588"/>
            <a:ext cx="865188" cy="1936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235825" y="1909763"/>
            <a:ext cx="642938" cy="2746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4" name="TextBox 31"/>
          <p:cNvSpPr txBox="1">
            <a:spLocks noChangeArrowheads="1"/>
          </p:cNvSpPr>
          <p:nvPr/>
        </p:nvSpPr>
        <p:spPr bwMode="auto">
          <a:xfrm>
            <a:off x="0" y="6362700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Chubarova et al., The accuracy assessment of the COSMO-Ru radiative calculations using different aerosol climatologies and their influence on temperature forecast, COSMO/CLM/ART USER-Seminar, 2016 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70675" name="TextBox 32"/>
          <p:cNvSpPr txBox="1">
            <a:spLocks noChangeArrowheads="1"/>
          </p:cNvSpPr>
          <p:nvPr/>
        </p:nvSpPr>
        <p:spPr bwMode="auto">
          <a:xfrm>
            <a:off x="-115888" y="927100"/>
            <a:ext cx="341947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 Clear day view </a:t>
            </a:r>
            <a:endParaRPr lang="en-GB" b="1" i="1">
              <a:solidFill>
                <a:srgbClr val="000000"/>
              </a:solidFill>
            </a:endParaRPr>
          </a:p>
        </p:txBody>
      </p:sp>
      <p:sp>
        <p:nvSpPr>
          <p:cNvPr id="70676" name="TextBox 35"/>
          <p:cNvSpPr txBox="1">
            <a:spLocks noChangeArrowheads="1"/>
          </p:cNvSpPr>
          <p:nvPr/>
        </p:nvSpPr>
        <p:spPr bwMode="auto">
          <a:xfrm>
            <a:off x="7164388" y="981075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0000"/>
                </a:solidFill>
              </a:rPr>
              <a:t>20.11.20014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4213" y="44450"/>
            <a:ext cx="77755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aerosol for NWP models: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898989"/>
                </a:solidFill>
                <a:cs typeface="Arial" charset="0"/>
              </a:rPr>
              <a:t>April 27,2016 -  WGNE31, Pretoria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988" y="620713"/>
            <a:ext cx="8836025" cy="584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aerosol climatology can improve COSMO-Ru model performance. But some uncertainties remain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overestimation Aerosol Optical Thickness for the winter time and inconsideration of the other aerosol types (NOx, PM10, soot and CO from wild fires, etc.).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</a:t>
            </a: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the results against observational data and to perform tests at different observation points (e.g. observatories in Israel and Germany (</a:t>
            </a:r>
            <a:r>
              <a:rPr lang="en-GB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Lindenberg</a:t>
            </a: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goal is to implement new aerosol climatology MACv2 and the MACC prognostic aerosol fields to the COSMO model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is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framework of the </a:t>
            </a:r>
            <a:r>
              <a:rPr lang="en-GB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COSMO Priority Project - T2(RC)2 -</a:t>
            </a:r>
            <a:r>
              <a:rPr lang="en-US" sz="2200" b="1" kern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kern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esting &amp; </a:t>
            </a:r>
            <a:r>
              <a:rPr lang="en-US" sz="2200" b="1" kern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kern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 of </a:t>
            </a:r>
            <a:r>
              <a:rPr lang="en-US" sz="2200" b="1" kern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kern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evised </a:t>
            </a:r>
            <a:r>
              <a:rPr lang="en-US" sz="2200" b="1" kern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b="1" kern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 </a:t>
            </a:r>
            <a:r>
              <a:rPr lang="en-US" sz="2200" b="1" kern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kern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adiation </a:t>
            </a:r>
            <a:r>
              <a:rPr lang="en-US" sz="2200" b="1" kern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b="1" kern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oupling.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 from DWD (Germany), IMS (Israel), RHMC (Russia) and MCH (Switzerland) participate.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6" descr="Регион_большой_3_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1052513"/>
            <a:ext cx="50815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0" y="15875"/>
            <a:ext cx="91455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ru-RU" sz="2800">
                <a:solidFill>
                  <a:schemeClr val="hlink"/>
                </a:solidFill>
              </a:rPr>
              <a:t>Estimating the effects of intense forest fires with </a:t>
            </a:r>
            <a:r>
              <a:rPr lang="ru-RU" altLang="ru-RU" sz="2600" b="1">
                <a:solidFill>
                  <a:schemeClr val="hlink"/>
                </a:solidFill>
              </a:rPr>
              <a:t>COSMO-Ru7-ART</a:t>
            </a:r>
            <a:r>
              <a:rPr lang="en-US" altLang="ru-RU" sz="2600" b="1">
                <a:solidFill>
                  <a:schemeClr val="hlink"/>
                </a:solidFill>
              </a:rPr>
              <a:t> </a:t>
            </a:r>
            <a:r>
              <a:rPr lang="en-US" altLang="ru-RU" sz="2600" i="1">
                <a:solidFill>
                  <a:schemeClr val="tx2"/>
                </a:solidFill>
              </a:rPr>
              <a:t>(</a:t>
            </a:r>
            <a:r>
              <a:rPr lang="en-US" altLang="ru-RU" sz="2400" i="1">
                <a:solidFill>
                  <a:schemeClr val="tx2"/>
                </a:solidFill>
              </a:rPr>
              <a:t>ART-&gt;Aerosols and</a:t>
            </a:r>
            <a:r>
              <a:rPr lang="ru-RU" altLang="ru-RU" sz="2400" i="1">
                <a:solidFill>
                  <a:schemeClr val="tx2"/>
                </a:solidFill>
              </a:rPr>
              <a:t> </a:t>
            </a:r>
            <a:r>
              <a:rPr lang="en-US" altLang="ru-RU" sz="2400" i="1">
                <a:solidFill>
                  <a:schemeClr val="tx2"/>
                </a:solidFill>
              </a:rPr>
              <a:t>Reactive Trace gases)</a:t>
            </a:r>
            <a:endParaRPr lang="ru-RU" altLang="ru-RU" sz="2400" i="1">
              <a:solidFill>
                <a:schemeClr val="tx2"/>
              </a:solidFill>
            </a:endParaRPr>
          </a:p>
          <a:p>
            <a:pPr algn="ctr"/>
            <a:endParaRPr lang="ru-RU" altLang="ru-RU" sz="2800" b="1"/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4716463" y="981075"/>
            <a:ext cx="3852862" cy="264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ru-RU" sz="2000"/>
              <a:t>Region: ~</a:t>
            </a:r>
            <a:r>
              <a:rPr lang="ru-RU" altLang="ru-RU" sz="2000"/>
              <a:t>30-45°</a:t>
            </a:r>
            <a:r>
              <a:rPr lang="en-US" altLang="ru-RU" sz="2000"/>
              <a:t>E</a:t>
            </a:r>
            <a:r>
              <a:rPr lang="ru-RU" altLang="ru-RU" sz="2000"/>
              <a:t>, 50-60°</a:t>
            </a:r>
            <a:r>
              <a:rPr lang="en-US" altLang="ru-RU" sz="2000"/>
              <a:t>N</a:t>
            </a:r>
            <a:endParaRPr lang="ru-RU" altLang="ru-RU" sz="2000"/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/>
              <a:t>Δ</a:t>
            </a:r>
            <a:r>
              <a:rPr lang="ru-RU" altLang="ru-RU"/>
              <a:t> </a:t>
            </a:r>
            <a:r>
              <a:rPr lang="en-US" altLang="ru-RU"/>
              <a:t>x= </a:t>
            </a:r>
            <a:r>
              <a:rPr lang="ru-RU" altLang="ru-RU" sz="2000"/>
              <a:t>7 </a:t>
            </a:r>
            <a:r>
              <a:rPr lang="en-US" altLang="ru-RU" sz="2000"/>
              <a:t>km</a:t>
            </a:r>
            <a:r>
              <a:rPr lang="ru-RU" altLang="ru-RU" sz="2000"/>
              <a:t>,</a:t>
            </a:r>
            <a:r>
              <a:rPr lang="en-US" altLang="ru-RU" sz="2000"/>
              <a:t> </a:t>
            </a:r>
            <a:r>
              <a:rPr lang="ru-RU" altLang="ru-RU" sz="2000"/>
              <a:t> </a:t>
            </a:r>
            <a:r>
              <a:rPr lang="ru-RU" sz="2000"/>
              <a:t>Δ</a:t>
            </a:r>
            <a:r>
              <a:rPr lang="en-US" altLang="ru-RU" sz="2000"/>
              <a:t>t = </a:t>
            </a:r>
            <a:r>
              <a:rPr lang="ru-RU" altLang="ru-RU" sz="2000"/>
              <a:t>40 </a:t>
            </a:r>
            <a:r>
              <a:rPr lang="en-US" altLang="ru-RU" sz="2000"/>
              <a:t>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ru-RU" sz="2000"/>
              <a:t> IC&amp;BC from </a:t>
            </a:r>
            <a:r>
              <a:rPr lang="en-US" altLang="ru-RU" sz="2000" b="1">
                <a:solidFill>
                  <a:srgbClr val="00B050"/>
                </a:solidFill>
              </a:rPr>
              <a:t>COSMO-RU7</a:t>
            </a:r>
            <a:r>
              <a:rPr lang="en-US" altLang="ru-RU" sz="2000"/>
              <a:t>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ru-RU" sz="2000"/>
              <a:t>48</a:t>
            </a:r>
            <a:r>
              <a:rPr lang="en-US" altLang="ru-RU" sz="2000"/>
              <a:t>h forecast from</a:t>
            </a:r>
            <a:r>
              <a:rPr lang="ru-RU" altLang="ru-RU" sz="2000"/>
              <a:t> 0</a:t>
            </a:r>
            <a:r>
              <a:rPr lang="en-US" altLang="ru-RU" sz="2000"/>
              <a:t>0</a:t>
            </a:r>
            <a:r>
              <a:rPr lang="ru-RU" altLang="ru-RU" sz="2000"/>
              <a:t> </a:t>
            </a:r>
            <a:r>
              <a:rPr lang="en-US" altLang="ru-RU" sz="2000"/>
              <a:t>UTC</a:t>
            </a:r>
            <a:endParaRPr lang="ru-RU" altLang="ru-RU" sz="2000"/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ru-RU" sz="2000"/>
              <a:t> anthropogenic </a:t>
            </a:r>
            <a:r>
              <a:rPr lang="en-US" altLang="ru-RU" sz="2000"/>
              <a:t> </a:t>
            </a:r>
            <a:r>
              <a:rPr lang="ru-RU" altLang="ru-RU" sz="2000"/>
              <a:t>emissions</a:t>
            </a:r>
            <a:r>
              <a:rPr lang="en-US" altLang="ru-RU" sz="2000"/>
              <a:t> TNO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altLang="ru-RU" sz="2000"/>
              <a:t> </a:t>
            </a:r>
            <a:r>
              <a:rPr lang="en-US" altLang="ru-RU" sz="2000"/>
              <a:t>Landuse Data GLC 2000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ru-RU" sz="2000"/>
              <a:t> </a:t>
            </a:r>
            <a:r>
              <a:rPr lang="en-US" altLang="ru-RU"/>
              <a:t>CO,</a:t>
            </a:r>
            <a:r>
              <a:rPr lang="ru-RU" altLang="ru-RU"/>
              <a:t> </a:t>
            </a:r>
            <a:r>
              <a:rPr lang="en-US" altLang="ru-RU"/>
              <a:t>NO</a:t>
            </a:r>
            <a:r>
              <a:rPr lang="ru-RU" altLang="ru-RU"/>
              <a:t>,</a:t>
            </a:r>
            <a:r>
              <a:rPr lang="en-US" altLang="ru-RU"/>
              <a:t> NO</a:t>
            </a:r>
            <a:r>
              <a:rPr lang="ru-RU" altLang="ru-RU"/>
              <a:t>2</a:t>
            </a:r>
            <a:r>
              <a:rPr lang="en-US" altLang="ru-RU"/>
              <a:t>, O3, SO2, PM10</a:t>
            </a:r>
            <a:endParaRPr lang="ru-RU" altLang="ru-RU"/>
          </a:p>
        </p:txBody>
      </p:sp>
      <p:sp>
        <p:nvSpPr>
          <p:cNvPr id="74756" name="TextBox 1"/>
          <p:cNvSpPr txBox="1">
            <a:spLocks noChangeArrowheads="1"/>
          </p:cNvSpPr>
          <p:nvPr/>
        </p:nvSpPr>
        <p:spPr bwMode="auto">
          <a:xfrm>
            <a:off x="0" y="6410325"/>
            <a:ext cx="25828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Courtesy A.Kirsanov</a:t>
            </a:r>
            <a:endParaRPr lang="ru-RU" sz="22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2843213" y="4005263"/>
            <a:ext cx="6049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Pyrogenic emission</a:t>
            </a:r>
            <a:r>
              <a:rPr lang="en-US" sz="2000"/>
              <a:t> estimated using</a:t>
            </a:r>
            <a:r>
              <a:rPr lang="ru-RU" sz="2000"/>
              <a:t> </a:t>
            </a:r>
            <a:r>
              <a:rPr lang="en-US" sz="2000">
                <a:solidFill>
                  <a:schemeClr val="hlink"/>
                </a:solidFill>
              </a:rPr>
              <a:t>MODIS</a:t>
            </a:r>
            <a:r>
              <a:rPr lang="en-US" sz="2000"/>
              <a:t> data (Fire Radiative Power (FRP), </a:t>
            </a:r>
            <a:r>
              <a:rPr lang="ru-RU"/>
              <a:t>Land Cover Type</a:t>
            </a:r>
            <a:r>
              <a:rPr lang="en-US"/>
              <a:t>) </a:t>
            </a:r>
            <a:r>
              <a:rPr lang="ru-RU"/>
              <a:t> </a:t>
            </a:r>
            <a:endParaRPr lang="en-US"/>
          </a:p>
        </p:txBody>
      </p:sp>
      <p:pic>
        <p:nvPicPr>
          <p:cNvPr id="74758" name="Picture 4" descr="ForF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516563"/>
            <a:ext cx="79851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AutoShape 6"/>
          <p:cNvSpPr>
            <a:spLocks noChangeAspect="1" noChangeArrowheads="1"/>
          </p:cNvSpPr>
          <p:nvPr/>
        </p:nvSpPr>
        <p:spPr bwMode="auto">
          <a:xfrm>
            <a:off x="539750" y="5084763"/>
            <a:ext cx="179388" cy="360362"/>
          </a:xfrm>
          <a:prstGeom prst="upArrow">
            <a:avLst>
              <a:gd name="adj1" fmla="val 50000"/>
              <a:gd name="adj2" fmla="val 50221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r"/>
            <a:endParaRPr lang="ru-RU" altLang="ru-RU"/>
          </a:p>
        </p:txBody>
      </p:sp>
      <p:sp>
        <p:nvSpPr>
          <p:cNvPr id="74760" name="Rectangle 9"/>
          <p:cNvSpPr>
            <a:spLocks noChangeArrowheads="1"/>
          </p:cNvSpPr>
          <p:nvPr/>
        </p:nvSpPr>
        <p:spPr bwMode="auto">
          <a:xfrm>
            <a:off x="0" y="4149725"/>
            <a:ext cx="1871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CO2,</a:t>
            </a:r>
            <a:r>
              <a:rPr lang="ru-RU" altLang="ru-RU"/>
              <a:t> C</a:t>
            </a:r>
            <a:r>
              <a:rPr lang="en-US" altLang="ru-RU"/>
              <a:t>O</a:t>
            </a:r>
            <a:r>
              <a:rPr lang="ru-RU" altLang="ru-RU"/>
              <a:t>,</a:t>
            </a:r>
            <a:r>
              <a:rPr lang="en-US" altLang="ru-RU"/>
              <a:t> NOx, CH4, NMVOC, PM10</a:t>
            </a:r>
            <a:endParaRPr lang="ru-RU"/>
          </a:p>
        </p:txBody>
      </p:sp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5"/>
          <a:srcRect b="46037"/>
          <a:stretch>
            <a:fillRect/>
          </a:stretch>
        </p:blipFill>
        <p:spPr bwMode="auto">
          <a:xfrm>
            <a:off x="2771775" y="4797425"/>
            <a:ext cx="496887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2" name="Rectangle 5"/>
          <p:cNvSpPr>
            <a:spLocks noChangeArrowheads="1"/>
          </p:cNvSpPr>
          <p:nvPr/>
        </p:nvSpPr>
        <p:spPr bwMode="auto">
          <a:xfrm>
            <a:off x="6300788" y="4941888"/>
            <a:ext cx="25209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ru-RU" sz="2000"/>
              <a:t>Organization of </a:t>
            </a:r>
            <a:r>
              <a:rPr lang="ru-RU" altLang="ru-RU" sz="2000"/>
              <a:t>o</a:t>
            </a:r>
            <a:r>
              <a:rPr lang="en-US" altLang="ru-RU" sz="2000"/>
              <a:t>perational air pollution forecast</a:t>
            </a:r>
          </a:p>
          <a:p>
            <a:pPr algn="ctr"/>
            <a:r>
              <a:rPr lang="ru-RU" altLang="ru-RU" sz="2000"/>
              <a:t>during</a:t>
            </a:r>
            <a:r>
              <a:rPr lang="en-US" altLang="ru-RU" sz="2000"/>
              <a:t> forest </a:t>
            </a:r>
            <a:r>
              <a:rPr lang="ru-RU" altLang="ru-RU" sz="2000"/>
              <a:t>f</a:t>
            </a:r>
            <a:r>
              <a:rPr lang="en-US" altLang="ru-RU" sz="2000"/>
              <a:t>ire episodes</a:t>
            </a:r>
            <a:endParaRPr lang="ru-RU" altLang="ru-RU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2150"/>
            <a:ext cx="864235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9" name="Rectangle 5"/>
          <p:cNvSpPr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ru-RU" sz="2400" b="1"/>
              <a:t>IMPACT OF AEROSOL RADIATION INTERACTION </a:t>
            </a:r>
            <a:br>
              <a:rPr lang="en-US" altLang="ru-RU" sz="2400" b="1"/>
            </a:br>
            <a:r>
              <a:rPr lang="en-US" altLang="ru-RU" sz="2400" b="1"/>
              <a:t>ON AIR TEMPERATURE FORECAST</a:t>
            </a:r>
            <a:endParaRPr lang="ru-RU" altLang="ru-RU" sz="2400" b="1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/>
              <a:t>control</a:t>
            </a:r>
            <a:r>
              <a:rPr lang="ru-RU" altLang="ru-RU"/>
              <a:t> – </a:t>
            </a:r>
            <a:r>
              <a:rPr lang="en-US" altLang="ru-RU"/>
              <a:t>experiment without aerosol radiation interaction</a:t>
            </a:r>
            <a:endParaRPr lang="ru-RU" altLang="ru-RU"/>
          </a:p>
          <a:p>
            <a:pPr algn="ctr"/>
            <a:r>
              <a:rPr lang="en-US" altLang="ru-RU"/>
              <a:t>feedback</a:t>
            </a:r>
            <a:r>
              <a:rPr lang="ru-RU" altLang="ru-RU"/>
              <a:t> – </a:t>
            </a:r>
            <a:r>
              <a:rPr lang="en-US" altLang="ru-RU"/>
              <a:t>experiment with aerosol radiation interaction</a:t>
            </a:r>
            <a:endParaRPr lang="ru-RU" altLang="ru-RU"/>
          </a:p>
        </p:txBody>
      </p:sp>
      <p:sp>
        <p:nvSpPr>
          <p:cNvPr id="87051" name="Rectangle 13"/>
          <p:cNvSpPr>
            <a:spLocks noChangeArrowheads="1"/>
          </p:cNvSpPr>
          <p:nvPr/>
        </p:nvSpPr>
        <p:spPr bwMode="auto">
          <a:xfrm>
            <a:off x="971550" y="908050"/>
            <a:ext cx="8172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ru-RU" sz="2000"/>
              <a:t>aerosol feedback decreases </a:t>
            </a:r>
            <a:r>
              <a:rPr lang="ru-RU" altLang="ru-RU" sz="2000"/>
              <a:t>a</a:t>
            </a:r>
            <a:r>
              <a:rPr lang="en-US" altLang="ru-RU" sz="2000"/>
              <a:t>ir temperature forecast error </a:t>
            </a:r>
            <a:br>
              <a:rPr lang="en-US" altLang="ru-RU" sz="2000"/>
            </a:br>
            <a:r>
              <a:rPr lang="en-US" altLang="ru-RU" sz="2000"/>
              <a:t>by</a:t>
            </a:r>
            <a:r>
              <a:rPr lang="ru-RU" altLang="ru-RU" sz="2000"/>
              <a:t> </a:t>
            </a:r>
            <a:r>
              <a:rPr lang="en-US" altLang="ru-RU" sz="2000"/>
              <a:t>2</a:t>
            </a:r>
            <a:r>
              <a:rPr lang="ru-RU" altLang="ru-RU" sz="2000"/>
              <a:t>°C </a:t>
            </a:r>
            <a:r>
              <a:rPr lang="en-US" altLang="ru-RU" sz="2000"/>
              <a:t>at daytime</a:t>
            </a:r>
            <a:r>
              <a:rPr lang="ru-RU" altLang="ru-RU" sz="2000"/>
              <a:t>,</a:t>
            </a:r>
          </a:p>
          <a:p>
            <a:pPr algn="r"/>
            <a:r>
              <a:rPr lang="en-US" altLang="ru-RU" sz="2000"/>
              <a:t>over highly polluted areas</a:t>
            </a:r>
            <a:endParaRPr lang="ru-RU" altLang="ru-RU" sz="2000"/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0" y="5589588"/>
          <a:ext cx="4087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r:id="rId5" imgW="2044700" imgH="228600" progId="">
                  <p:embed/>
                </p:oleObj>
              </mc:Choice>
              <mc:Fallback>
                <p:oleObj r:id="rId5" imgW="2044700" imgH="228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89588"/>
                        <a:ext cx="4087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4573588" y="5589588"/>
          <a:ext cx="45704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5" r:id="rId7" imgW="2286000" imgH="228600" progId="">
                  <p:embed/>
                </p:oleObj>
              </mc:Choice>
              <mc:Fallback>
                <p:oleObj r:id="rId7" imgW="2286000" imgH="2286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5589588"/>
                        <a:ext cx="45704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7"/>
          <p:cNvSpPr txBox="1">
            <a:spLocks noChangeArrowheads="1"/>
          </p:cNvSpPr>
          <p:nvPr/>
        </p:nvSpPr>
        <p:spPr bwMode="auto">
          <a:xfrm>
            <a:off x="1692275" y="0"/>
            <a:ext cx="575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NWP at the Hydrometcenter of Russia </a:t>
            </a:r>
            <a:endParaRPr lang="ru-RU" sz="2400" b="1">
              <a:solidFill>
                <a:srgbClr val="C00000"/>
              </a:solidFill>
            </a:endParaRPr>
          </a:p>
        </p:txBody>
      </p:sp>
      <p:graphicFrame>
        <p:nvGraphicFramePr>
          <p:cNvPr id="29060" name="Group 388"/>
          <p:cNvGraphicFramePr>
            <a:graphicFrameLocks noGrp="1"/>
          </p:cNvGraphicFramePr>
          <p:nvPr/>
        </p:nvGraphicFramePr>
        <p:xfrm>
          <a:off x="107950" y="636588"/>
          <a:ext cx="9036050" cy="6220143"/>
        </p:xfrm>
        <a:graphic>
          <a:graphicData uri="http://schemas.openxmlformats.org/drawingml/2006/table">
            <a:tbl>
              <a:tblPr/>
              <a:tblGrid>
                <a:gridCol w="1150938"/>
                <a:gridCol w="1368425"/>
                <a:gridCol w="182562"/>
                <a:gridCol w="1474788"/>
                <a:gridCol w="2016125"/>
                <a:gridCol w="1439862"/>
                <a:gridCol w="1403350"/>
              </a:tblGrid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Forecast system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5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Global SLAV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5C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Global SMA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5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Mesoscale model COSMO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5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10-day EPS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5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Seasonal EPS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5C7"/>
                    </a:solidFill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Purpose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Short- and medium-range forecasts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Short-range forecasts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Short- and medium-range forecasts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Seasonal and one-month forecasts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Forecast domain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Russia and surrounding areas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Grid size and/or number of grids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0.225x(0.16-0.24) deg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0.53 deg (T339)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13.2 / 1000×500×40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7/ 700×620×40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2.2 / 420×470×50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 / 190×190×50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1.065 deg (T169),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0.9x0.72 deg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1.125x1.4 lat-lon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Vertical levels/Top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51/5hPa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31/ 10 hPa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/40/50/70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23000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31, 28/ 10hPa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28/5hPa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Forecast range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240h (12UTC)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120h (00UTC)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240h (12UTC)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84h (00UTC)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smtClean="0" bmk="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h </a:t>
                      </a:r>
                      <a:r>
                        <a:rPr kumimoji="0" lang="en-US" sz="1600" b="0" i="0" u="none" strike="noStrike" cap="none" normalizeH="0" baseline="0" smtClean="0" bmk="OLE_LINK1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(06,18 UTC)</a:t>
                      </a:r>
                      <a:endParaRPr kumimoji="0" lang="ru-RU" sz="1600" b="0" i="0" u="none" strike="noStrike" cap="none" normalizeH="0" baseline="0" smtClean="0" bmk="OLE_LINK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 bmk="OLE_LINK1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78 h (00,12UTC)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days (12UTC)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 members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126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members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IC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3D-Var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3D-Var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ICON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3D-Var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3D-Var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1763713" y="0"/>
            <a:ext cx="6048375" cy="8223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A Limited-Area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Spatio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-Temporal</a:t>
            </a: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Stochastic Pattern Generator (SPG)</a:t>
            </a:r>
            <a:endParaRPr lang="en-US" sz="22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1242616"/>
            <a:ext cx="90360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</a:rPr>
              <a:t>Motivation: </a:t>
            </a:r>
          </a:p>
          <a:p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Existing approaches:</a:t>
            </a:r>
          </a:p>
          <a:p>
            <a:pPr>
              <a:buFontTx/>
              <a:buAutoNum type="arabicParenR"/>
            </a:pPr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“Random numbers in boxes” (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</a:rPr>
              <a:t>Buizza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 et al., 1999) </a:t>
            </a:r>
          </a:p>
          <a:p>
            <a:pPr>
              <a:buFontTx/>
              <a:buAutoNum type="arabicParenR"/>
            </a:pPr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 Spectral-space based pattern generators (Li et al. 2008;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</a:rPr>
              <a:t>Berner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 et al. 2009; Bowler et al., 2009; Palmer et al. 2009;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</a:rPr>
              <a:t>Bouttier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 et al. 2012) </a:t>
            </a:r>
          </a:p>
          <a:p>
            <a:endParaRPr lang="en-US" sz="2400" dirty="0">
              <a:solidFill>
                <a:srgbClr val="003399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Both do </a:t>
            </a:r>
            <a:r>
              <a:rPr lang="en-US" sz="2400" u="sng" dirty="0">
                <a:solidFill>
                  <a:srgbClr val="003399"/>
                </a:solidFill>
                <a:latin typeface="Times New Roman" pitchFamily="18" charset="0"/>
              </a:rPr>
              <a:t>not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 give rise to </a:t>
            </a:r>
            <a:r>
              <a:rPr lang="en-US" sz="2400" i="1" dirty="0" err="1">
                <a:solidFill>
                  <a:srgbClr val="003399"/>
                </a:solidFill>
                <a:latin typeface="Times New Roman" pitchFamily="18" charset="0"/>
              </a:rPr>
              <a:t>spatio</a:t>
            </a:r>
            <a:r>
              <a:rPr lang="en-US" sz="2400" i="1" dirty="0">
                <a:solidFill>
                  <a:srgbClr val="003399"/>
                </a:solidFill>
                <a:latin typeface="Times New Roman" pitchFamily="18" charset="0"/>
              </a:rPr>
              <a:t>-temporal interactions (space and time are independent)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. Their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</a:rPr>
              <a:t>spatio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-temporal correlations are </a:t>
            </a:r>
            <a:r>
              <a:rPr lang="en-US" sz="2400" i="1" dirty="0">
                <a:solidFill>
                  <a:srgbClr val="003399"/>
                </a:solidFill>
                <a:latin typeface="Times New Roman" pitchFamily="18" charset="0"/>
              </a:rPr>
              <a:t>separable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3399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In reality, longer spatial scales “live longer” than shorter spatial scales, which “die out” quicker. This 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proportionality of scales” is widespread in geophysical fields (</a:t>
            </a:r>
            <a:r>
              <a:rPr lang="en-US" sz="2400" dirty="0" err="1">
                <a:solidFill>
                  <a:srgbClr val="990000"/>
                </a:solidFill>
                <a:latin typeface="Times New Roman" pitchFamily="18" charset="0"/>
              </a:rPr>
              <a:t>Tsyroulnikov</a:t>
            </a:r>
            <a:r>
              <a:rPr lang="en-US" sz="2400" dirty="0">
                <a:solidFill>
                  <a:srgbClr val="990000"/>
                </a:solidFill>
                <a:latin typeface="Times New Roman" pitchFamily="18" charset="0"/>
              </a:rPr>
              <a:t> QJRMS 2001) and other media.</a:t>
            </a:r>
          </a:p>
          <a:p>
            <a:endParaRPr lang="en-US" sz="2400" dirty="0">
              <a:solidFill>
                <a:srgbClr val="990000"/>
              </a:solidFill>
              <a:latin typeface="Times New Roman" pitchFamily="18" charset="0"/>
            </a:endParaRPr>
          </a:p>
          <a:p>
            <a:r>
              <a:rPr lang="en-US" sz="2500" b="1" dirty="0">
                <a:solidFill>
                  <a:srgbClr val="990000"/>
                </a:solidFill>
                <a:latin typeface="Times New Roman" pitchFamily="18" charset="0"/>
              </a:rPr>
              <a:t>The goal is to build an SPG with realistic non-separable </a:t>
            </a:r>
            <a:r>
              <a:rPr lang="en-US" sz="2500" b="1" dirty="0" err="1">
                <a:solidFill>
                  <a:srgbClr val="990000"/>
                </a:solidFill>
                <a:latin typeface="Times New Roman" pitchFamily="18" charset="0"/>
              </a:rPr>
              <a:t>spatio</a:t>
            </a:r>
            <a:r>
              <a:rPr lang="en-US" sz="2500" b="1" dirty="0">
                <a:solidFill>
                  <a:srgbClr val="990000"/>
                </a:solidFill>
                <a:latin typeface="Times New Roman" pitchFamily="18" charset="0"/>
              </a:rPr>
              <a:t>-temporal correlations to generate model-error perturbations</a:t>
            </a:r>
            <a:endParaRPr lang="ru-RU" sz="25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2627313" y="836613"/>
            <a:ext cx="460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Michael Tsyrulnikov and Dmitry Gayfulin</a:t>
            </a:r>
            <a:endParaRPr lang="ru-RU" sz="2000" b="1" i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1042988" y="0"/>
            <a:ext cx="7056437" cy="830263"/>
          </a:xfrm>
          <a:prstGeom prst="rect">
            <a:avLst/>
          </a:prstGeom>
          <a:solidFill>
            <a:srgbClr val="0F67F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Realizations of random fields with separable and </a:t>
            </a:r>
          </a:p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non-separable spatio-temporal correlations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1138" name="Рисунок 4"/>
          <p:cNvPicPr>
            <a:picLocks/>
          </p:cNvPicPr>
          <p:nvPr/>
        </p:nvPicPr>
        <p:blipFill>
          <a:blip r:embed="rId3"/>
          <a:srcRect l="4201" t="5254" b="5193"/>
          <a:stretch>
            <a:fillRect/>
          </a:stretch>
        </p:blipFill>
        <p:spPr bwMode="auto">
          <a:xfrm>
            <a:off x="179388" y="1052513"/>
            <a:ext cx="5719762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Рисунок 8"/>
          <p:cNvPicPr>
            <a:picLocks/>
          </p:cNvPicPr>
          <p:nvPr/>
        </p:nvPicPr>
        <p:blipFill>
          <a:blip r:embed="rId4"/>
          <a:srcRect l="5298" t="7599" b="5025"/>
          <a:stretch>
            <a:fillRect/>
          </a:stretch>
        </p:blipFill>
        <p:spPr bwMode="auto">
          <a:xfrm>
            <a:off x="179388" y="3778250"/>
            <a:ext cx="586581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5867400" y="1773238"/>
            <a:ext cx="31321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990033"/>
                </a:solidFill>
                <a:latin typeface="Poor Richard" pitchFamily="18" charset="0"/>
              </a:rPr>
              <a:t>“longevity” of spatial structures is independent of the their scale</a:t>
            </a:r>
            <a:endParaRPr lang="ru-RU" sz="2800" b="1">
              <a:solidFill>
                <a:srgbClr val="990033"/>
              </a:solidFill>
              <a:latin typeface="Poor Richard" pitchFamily="18" charset="0"/>
            </a:endParaRPr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5919788" y="1217613"/>
            <a:ext cx="153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Separable:</a:t>
            </a:r>
            <a:endParaRPr lang="ru-RU" sz="24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2" name="Text Box 7"/>
          <p:cNvSpPr txBox="1">
            <a:spLocks noChangeArrowheads="1"/>
          </p:cNvSpPr>
          <p:nvPr/>
        </p:nvSpPr>
        <p:spPr bwMode="auto">
          <a:xfrm>
            <a:off x="6135688" y="3881438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Non-separable</a:t>
            </a:r>
            <a:endParaRPr lang="ru-RU" sz="2400" b="1" i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6156325" y="4508500"/>
            <a:ext cx="2540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990033"/>
                </a:solidFill>
                <a:latin typeface="Poor Richard" pitchFamily="18" charset="0"/>
              </a:rPr>
              <a:t>looks “nice”, exhibits a kind of isotropy and organization</a:t>
            </a:r>
            <a:endParaRPr lang="ru-RU" sz="2600" b="1">
              <a:solidFill>
                <a:srgbClr val="990033"/>
              </a:solidFill>
              <a:latin typeface="Poor Richard" pitchFamily="18" charset="0"/>
            </a:endParaRPr>
          </a:p>
        </p:txBody>
      </p:sp>
      <p:pic>
        <p:nvPicPr>
          <p:cNvPr id="91144" name="Рисунок 4"/>
          <p:cNvPicPr>
            <a:picLocks/>
          </p:cNvPicPr>
          <p:nvPr/>
        </p:nvPicPr>
        <p:blipFill>
          <a:blip r:embed="rId3"/>
          <a:srcRect l="4201" t="5254" b="5193"/>
          <a:stretch>
            <a:fillRect/>
          </a:stretch>
        </p:blipFill>
        <p:spPr bwMode="auto">
          <a:xfrm>
            <a:off x="179388" y="836613"/>
            <a:ext cx="5719762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5" name="TextBox 1"/>
          <p:cNvSpPr txBox="1">
            <a:spLocks noChangeArrowheads="1"/>
          </p:cNvSpPr>
          <p:nvPr/>
        </p:nvSpPr>
        <p:spPr bwMode="auto">
          <a:xfrm>
            <a:off x="5480050" y="6573838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endParaRPr lang="ru-RU"/>
          </a:p>
        </p:txBody>
      </p:sp>
      <p:sp>
        <p:nvSpPr>
          <p:cNvPr id="91146" name="TextBox 2"/>
          <p:cNvSpPr txBox="1">
            <a:spLocks noChangeArrowheads="1"/>
          </p:cNvSpPr>
          <p:nvPr/>
        </p:nvSpPr>
        <p:spPr bwMode="auto">
          <a:xfrm>
            <a:off x="-17463" y="965200"/>
            <a:ext cx="24765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ru-RU"/>
          </a:p>
        </p:txBody>
      </p:sp>
      <p:sp>
        <p:nvSpPr>
          <p:cNvPr id="91147" name="TextBox 11"/>
          <p:cNvSpPr txBox="1">
            <a:spLocks noChangeArrowheads="1"/>
          </p:cNvSpPr>
          <p:nvPr/>
        </p:nvSpPr>
        <p:spPr bwMode="auto">
          <a:xfrm>
            <a:off x="33338" y="3911600"/>
            <a:ext cx="24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ru-RU"/>
          </a:p>
        </p:txBody>
      </p:sp>
      <p:sp>
        <p:nvSpPr>
          <p:cNvPr id="91148" name="TextBox 12"/>
          <p:cNvSpPr txBox="1">
            <a:spLocks noChangeArrowheads="1"/>
          </p:cNvSpPr>
          <p:nvPr/>
        </p:nvSpPr>
        <p:spPr bwMode="auto">
          <a:xfrm>
            <a:off x="5459413" y="3594100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900113" y="0"/>
            <a:ext cx="7345362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Technique: stochastic partial differential equation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31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155825"/>
            <a:ext cx="45354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588" y="34893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3300"/>
                </a:solidFill>
              </a:rPr>
              <a:t>where </a:t>
            </a:r>
            <a:r>
              <a:rPr lang="el-GR" sz="2400">
                <a:solidFill>
                  <a:srgbClr val="003300"/>
                </a:solidFill>
              </a:rPr>
              <a:t>ξ</a:t>
            </a:r>
            <a:r>
              <a:rPr lang="en-US" sz="2400">
                <a:solidFill>
                  <a:srgbClr val="003300"/>
                </a:solidFill>
              </a:rPr>
              <a:t> is the generated field, </a:t>
            </a:r>
            <a:r>
              <a:rPr lang="el-GR" sz="2400">
                <a:solidFill>
                  <a:srgbClr val="003300"/>
                </a:solidFill>
              </a:rPr>
              <a:t>α</a:t>
            </a:r>
            <a:r>
              <a:rPr lang="en-US" sz="2400">
                <a:solidFill>
                  <a:srgbClr val="003300"/>
                </a:solidFill>
              </a:rPr>
              <a:t> is the white noise, </a:t>
            </a:r>
          </a:p>
          <a:p>
            <a:pPr eaLnBrk="0" hangingPunct="0"/>
            <a:r>
              <a:rPr lang="el-GR" sz="2400">
                <a:solidFill>
                  <a:srgbClr val="003300"/>
                </a:solidFill>
              </a:rPr>
              <a:t>μ</a:t>
            </a:r>
            <a:r>
              <a:rPr lang="en-US" sz="2400">
                <a:solidFill>
                  <a:srgbClr val="003300"/>
                </a:solidFill>
              </a:rPr>
              <a:t>, </a:t>
            </a:r>
            <a:r>
              <a:rPr lang="el-GR" sz="2400">
                <a:solidFill>
                  <a:srgbClr val="003300"/>
                </a:solidFill>
              </a:rPr>
              <a:t>λ</a:t>
            </a:r>
            <a:r>
              <a:rPr lang="en-US" sz="2400">
                <a:solidFill>
                  <a:srgbClr val="003300"/>
                </a:solidFill>
              </a:rPr>
              <a:t>, </a:t>
            </a:r>
            <a:r>
              <a:rPr lang="el-GR" sz="2400">
                <a:solidFill>
                  <a:srgbClr val="003300"/>
                </a:solidFill>
              </a:rPr>
              <a:t>σ</a:t>
            </a:r>
            <a:r>
              <a:rPr lang="en-US" sz="2400">
                <a:solidFill>
                  <a:srgbClr val="003300"/>
                </a:solidFill>
              </a:rPr>
              <a:t> are parameters that control the temporal length scale, spatial length scale, and variance, respectively, </a:t>
            </a:r>
          </a:p>
          <a:p>
            <a:pPr eaLnBrk="0" hangingPunct="0"/>
            <a:r>
              <a:rPr lang="en-US" sz="2400">
                <a:solidFill>
                  <a:srgbClr val="003300"/>
                </a:solidFill>
              </a:rPr>
              <a:t>q is the spatial order of the model</a:t>
            </a:r>
          </a:p>
        </p:txBody>
      </p:sp>
      <p:sp>
        <p:nvSpPr>
          <p:cNvPr id="93188" name="Text Box 11"/>
          <p:cNvSpPr txBox="1">
            <a:spLocks noChangeArrowheads="1"/>
          </p:cNvSpPr>
          <p:nvPr/>
        </p:nvSpPr>
        <p:spPr bwMode="auto">
          <a:xfrm>
            <a:off x="-20638" y="844550"/>
            <a:ext cx="914241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2400">
                <a:solidFill>
                  <a:srgbClr val="003300"/>
                </a:solidFill>
              </a:rPr>
              <a:t>In a first-order equation </a:t>
            </a:r>
            <a:r>
              <a:rPr lang="en-US" sz="2600">
                <a:solidFill>
                  <a:srgbClr val="0033CC"/>
                </a:solidFill>
              </a:rPr>
              <a:t>∂</a:t>
            </a:r>
            <a:r>
              <a:rPr lang="el-GR" sz="2600">
                <a:solidFill>
                  <a:srgbClr val="0033CC"/>
                </a:solidFill>
              </a:rPr>
              <a:t>ξ</a:t>
            </a:r>
            <a:r>
              <a:rPr lang="en-US" sz="2600">
                <a:solidFill>
                  <a:srgbClr val="0033CC"/>
                </a:solidFill>
              </a:rPr>
              <a:t>/ ∂t + A </a:t>
            </a:r>
            <a:r>
              <a:rPr lang="el-GR" sz="2600">
                <a:solidFill>
                  <a:srgbClr val="0033CC"/>
                </a:solidFill>
              </a:rPr>
              <a:t>ξ</a:t>
            </a:r>
            <a:r>
              <a:rPr lang="en-US" sz="2600">
                <a:solidFill>
                  <a:srgbClr val="0033CC"/>
                </a:solidFill>
              </a:rPr>
              <a:t> = forcing</a:t>
            </a:r>
            <a:r>
              <a:rPr lang="en-US" sz="2400">
                <a:solidFill>
                  <a:srgbClr val="003300"/>
                </a:solidFill>
              </a:rPr>
              <a:t>, we select A to be a polynomial in the spatial Laplacian </a:t>
            </a:r>
            <a:r>
              <a:rPr lang="en-US" sz="2400" b="1">
                <a:solidFill>
                  <a:srgbClr val="003300"/>
                </a:solidFill>
              </a:rPr>
              <a:t>∆ </a:t>
            </a:r>
            <a:r>
              <a:rPr lang="en-US" sz="2400">
                <a:solidFill>
                  <a:srgbClr val="003300"/>
                </a:solidFill>
              </a:rPr>
              <a:t>(to get isotropy in space) and forcing to be a white noise:</a:t>
            </a:r>
            <a:endParaRPr lang="ru-RU"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-20638" y="5614988"/>
            <a:ext cx="91646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This equation does not  satisfy “the proportionality of scales “ (when spatial wavenumber k  corresponds to temporal scale ~1/k) </a:t>
            </a:r>
          </a:p>
        </p:txBody>
      </p:sp>
      <p:pic>
        <p:nvPicPr>
          <p:cNvPr id="9319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50815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2"/>
          <p:cNvSpPr txBox="1">
            <a:spLocks noChangeArrowheads="1"/>
          </p:cNvSpPr>
          <p:nvPr/>
        </p:nvSpPr>
        <p:spPr bwMode="auto">
          <a:xfrm>
            <a:off x="842963" y="23813"/>
            <a:ext cx="7345362" cy="4921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Times New Roman" pitchFamily="18" charset="0"/>
              </a:rPr>
              <a:t>Need for a higher-order in time model</a:t>
            </a:r>
            <a:endParaRPr lang="en-US" sz="2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20650" y="4672013"/>
            <a:ext cx="8964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2400" u="sng">
                <a:solidFill>
                  <a:srgbClr val="003300"/>
                </a:solidFill>
              </a:rPr>
              <a:t>Numerical solution</a:t>
            </a:r>
            <a:r>
              <a:rPr lang="en-US" sz="2400">
                <a:solidFill>
                  <a:srgbClr val="003300"/>
                </a:solidFill>
              </a:rPr>
              <a:t>: Spectral method.</a:t>
            </a:r>
          </a:p>
          <a:p>
            <a:pPr eaLnBrk="0" hangingPunct="0">
              <a:lnSpc>
                <a:spcPct val="105000"/>
              </a:lnSpc>
            </a:pPr>
            <a:r>
              <a:rPr lang="en-US" sz="2400">
                <a:solidFill>
                  <a:srgbClr val="003300"/>
                </a:solidFill>
              </a:rPr>
              <a:t>Spectral-space computations are very fast. FFT limits the speed.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3608" y="1932045"/>
            <a:ext cx="5544616" cy="102874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5236" name="TextBox 1"/>
          <p:cNvSpPr txBox="1">
            <a:spLocks noChangeArrowheads="1"/>
          </p:cNvSpPr>
          <p:nvPr/>
        </p:nvSpPr>
        <p:spPr bwMode="auto">
          <a:xfrm>
            <a:off x="125413" y="700088"/>
            <a:ext cx="9032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Trying to get the random fields with non-separable spatio-temporal correlations and “proportionality of scales” we have come up to the following equation </a:t>
            </a:r>
          </a:p>
        </p:txBody>
      </p:sp>
      <p:sp>
        <p:nvSpPr>
          <p:cNvPr id="95237" name="Text Box 11"/>
          <p:cNvSpPr txBox="1">
            <a:spLocks noChangeArrowheads="1"/>
          </p:cNvSpPr>
          <p:nvPr/>
        </p:nvSpPr>
        <p:spPr bwMode="auto">
          <a:xfrm>
            <a:off x="95250" y="3314700"/>
            <a:ext cx="89646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  <a:spcAft>
                <a:spcPct val="45000"/>
              </a:spcAft>
            </a:pPr>
            <a:r>
              <a:rPr lang="en-US" sz="2400"/>
              <a:t>Consider </a:t>
            </a:r>
            <a:r>
              <a:rPr lang="el-GR" sz="2400"/>
              <a:t>ξ</a:t>
            </a:r>
            <a:r>
              <a:rPr lang="en-US" sz="2400"/>
              <a:t> (t,x,y,z) where x, y, z belong to a cube with periodic boundary conditions in all 3 dimensions.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Рисунок 1"/>
          <p:cNvPicPr>
            <a:picLocks noChangeAspect="1"/>
          </p:cNvPicPr>
          <p:nvPr/>
        </p:nvPicPr>
        <p:blipFill>
          <a:blip r:embed="rId3"/>
          <a:srcRect l="2" t="10938" r="40797"/>
          <a:stretch>
            <a:fillRect/>
          </a:stretch>
        </p:blipFill>
        <p:spPr bwMode="auto">
          <a:xfrm>
            <a:off x="441325" y="1049338"/>
            <a:ext cx="42830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4288" y="5611813"/>
            <a:ext cx="912971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  <a:spcAft>
                <a:spcPct val="45000"/>
              </a:spcAft>
            </a:pPr>
            <a:r>
              <a:rPr lang="en-US" sz="2000">
                <a:solidFill>
                  <a:srgbClr val="003300"/>
                </a:solidFill>
              </a:rPr>
              <a:t>With higher time lags, the spatial correlations decay at a slower rate and have larger spatial length scales. This is observed for real-world wind speed data see left figure) but </a:t>
            </a:r>
            <a:r>
              <a:rPr lang="en-US" sz="2000" u="sng">
                <a:solidFill>
                  <a:srgbClr val="003300"/>
                </a:solidFill>
              </a:rPr>
              <a:t>not</a:t>
            </a:r>
            <a:r>
              <a:rPr lang="en-US" sz="2000">
                <a:solidFill>
                  <a:srgbClr val="003300"/>
                </a:solidFill>
              </a:rPr>
              <a:t> modeled by </a:t>
            </a:r>
            <a:r>
              <a:rPr lang="en-US" sz="2000" u="sng">
                <a:solidFill>
                  <a:srgbClr val="003300"/>
                </a:solidFill>
              </a:rPr>
              <a:t>separable</a:t>
            </a:r>
            <a:r>
              <a:rPr lang="en-US" sz="2000">
                <a:solidFill>
                  <a:srgbClr val="003300"/>
                </a:solidFill>
              </a:rPr>
              <a:t> pattern generator techniques.</a:t>
            </a:r>
            <a:endParaRPr lang="ru-RU" sz="2000">
              <a:solidFill>
                <a:srgbClr val="003300"/>
              </a:solidFill>
            </a:endParaRPr>
          </a:p>
        </p:txBody>
      </p:sp>
      <p:pic>
        <p:nvPicPr>
          <p:cNvPr id="9728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825" y="1114425"/>
            <a:ext cx="4395788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TextBox 1"/>
          <p:cNvSpPr txBox="1">
            <a:spLocks noChangeArrowheads="1"/>
          </p:cNvSpPr>
          <p:nvPr/>
        </p:nvSpPr>
        <p:spPr bwMode="auto">
          <a:xfrm>
            <a:off x="581025" y="7938"/>
            <a:ext cx="8366125" cy="8318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Spatio-temporal correlations of a random field generated by SPG and empirical variogram (Cressie,Huang,1999 ) 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97285" name="TextBox 2"/>
          <p:cNvSpPr txBox="1">
            <a:spLocks noChangeArrowheads="1"/>
          </p:cNvSpPr>
          <p:nvPr/>
        </p:nvSpPr>
        <p:spPr bwMode="auto">
          <a:xfrm>
            <a:off x="163513" y="944563"/>
            <a:ext cx="833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SPG</a:t>
            </a:r>
            <a:endParaRPr lang="ru-RU" sz="2400"/>
          </a:p>
        </p:txBody>
      </p:sp>
      <p:sp>
        <p:nvSpPr>
          <p:cNvPr id="97286" name="TextBox 4"/>
          <p:cNvSpPr txBox="1">
            <a:spLocks noChangeArrowheads="1"/>
          </p:cNvSpPr>
          <p:nvPr/>
        </p:nvSpPr>
        <p:spPr bwMode="auto">
          <a:xfrm>
            <a:off x="4148138" y="912813"/>
            <a:ext cx="153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Empirical </a:t>
            </a:r>
            <a:endParaRPr lang="ru-RU" sz="2400"/>
          </a:p>
        </p:txBody>
      </p:sp>
      <p:sp>
        <p:nvSpPr>
          <p:cNvPr id="97287" name="TextBox 7"/>
          <p:cNvSpPr txBox="1">
            <a:spLocks noChangeArrowheads="1"/>
          </p:cNvSpPr>
          <p:nvPr/>
        </p:nvSpPr>
        <p:spPr bwMode="auto">
          <a:xfrm>
            <a:off x="0" y="5122863"/>
            <a:ext cx="93519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NB: the variogram is proportional to 1-C(t,x), where C is the correlation function </a:t>
            </a:r>
            <a:endParaRPr lang="ru-RU" sz="2000">
              <a:solidFill>
                <a:srgbClr val="C00000"/>
              </a:solidFill>
            </a:endParaRPr>
          </a:p>
          <a:p>
            <a:endParaRPr lang="ru-RU"/>
          </a:p>
        </p:txBody>
      </p:sp>
      <p:pic>
        <p:nvPicPr>
          <p:cNvPr id="97288" name="Рисунок 1"/>
          <p:cNvPicPr>
            <a:picLocks noChangeAspect="1"/>
          </p:cNvPicPr>
          <p:nvPr/>
        </p:nvPicPr>
        <p:blipFill>
          <a:blip r:embed="rId3"/>
          <a:srcRect l="85326"/>
          <a:stretch>
            <a:fillRect/>
          </a:stretch>
        </p:blipFill>
        <p:spPr bwMode="auto">
          <a:xfrm>
            <a:off x="57150" y="1493838"/>
            <a:ext cx="5238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842963" y="23813"/>
            <a:ext cx="7345362" cy="4921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Times New Roman" pitchFamily="18" charset="0"/>
              </a:rPr>
              <a:t>Current application</a:t>
            </a:r>
            <a:endParaRPr lang="en-US" sz="2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675" y="981075"/>
            <a:ext cx="86455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SPG has been used to generate soil moisture and temperature perturbations in COSMO EPS.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675" y="2078038"/>
            <a:ext cx="59023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in the COSMO model code,</a:t>
            </a:r>
          </a:p>
          <a:p>
            <a:pP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SPG takes 1% of the total CPU time.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6100" y="4833938"/>
            <a:ext cx="2287588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COSMO model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813425" y="4743450"/>
            <a:ext cx="2374900" cy="14414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SPG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2974975" y="3924300"/>
            <a:ext cx="2686050" cy="2900363"/>
          </a:xfrm>
          <a:prstGeom prst="leftArrow">
            <a:avLst>
              <a:gd name="adj1" fmla="val 71613"/>
              <a:gd name="adj2" fmla="val 2662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Perturbing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fields (each time step) 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dirty="0"/>
          </a:p>
        </p:txBody>
      </p:sp>
      <p:sp>
        <p:nvSpPr>
          <p:cNvPr id="99335" name="TextBox 11"/>
          <p:cNvSpPr txBox="1">
            <a:spLocks noChangeArrowheads="1"/>
          </p:cNvSpPr>
          <p:nvPr/>
        </p:nvSpPr>
        <p:spPr bwMode="auto">
          <a:xfrm>
            <a:off x="2700338" y="3186113"/>
            <a:ext cx="3551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Perturbed COSMO run </a:t>
            </a:r>
            <a:endParaRPr lang="ru-RU" sz="2400" b="1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3675" y="3689350"/>
            <a:ext cx="8645525" cy="316865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319213"/>
            <a:ext cx="8099425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93663"/>
            <a:ext cx="9144000" cy="769937"/>
          </a:xfrm>
          <a:prstGeom prst="rect">
            <a:avLst/>
          </a:prstGeom>
          <a:solidFill>
            <a:srgbClr val="0F67F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</a:rPr>
              <a:t>An example of temperature perturbation field generated by SPG on COSMO horizontal grid (at about 3 km above the ground)</a:t>
            </a:r>
          </a:p>
        </p:txBody>
      </p:sp>
      <p:sp>
        <p:nvSpPr>
          <p:cNvPr id="101379" name="TextBox 1"/>
          <p:cNvSpPr txBox="1">
            <a:spLocks noChangeArrowheads="1"/>
          </p:cNvSpPr>
          <p:nvPr/>
        </p:nvSpPr>
        <p:spPr bwMode="auto">
          <a:xfrm>
            <a:off x="323850" y="3500438"/>
            <a:ext cx="693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t=0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65163"/>
            <a:ext cx="8101012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655638" y="0"/>
            <a:ext cx="7850187" cy="830263"/>
          </a:xfrm>
          <a:prstGeom prst="rect">
            <a:avLst/>
          </a:prstGeom>
          <a:solidFill>
            <a:srgbClr val="0F67F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The resulting 2-D temperature forecast perturbation field after 3 h of time integration </a:t>
            </a:r>
          </a:p>
        </p:txBody>
      </p:sp>
      <p:sp>
        <p:nvSpPr>
          <p:cNvPr id="103427" name="Прямоугольник 1"/>
          <p:cNvSpPr>
            <a:spLocks noChangeArrowheads="1"/>
          </p:cNvSpPr>
          <p:nvPr/>
        </p:nvSpPr>
        <p:spPr bwMode="auto">
          <a:xfrm>
            <a:off x="0" y="6211888"/>
            <a:ext cx="9144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Both a larger overall spatial scale and a fine structure are visible</a:t>
            </a:r>
            <a:r>
              <a:rPr lang="en-US" sz="240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03428" name="TextBox 2"/>
          <p:cNvSpPr txBox="1">
            <a:spLocks noChangeArrowheads="1"/>
          </p:cNvSpPr>
          <p:nvPr/>
        </p:nvSpPr>
        <p:spPr bwMode="auto">
          <a:xfrm>
            <a:off x="179388" y="3357563"/>
            <a:ext cx="9636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t0+3h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4"/>
          <p:cNvSpPr txBox="1">
            <a:spLocks noChangeArrowheads="1"/>
          </p:cNvSpPr>
          <p:nvPr/>
        </p:nvSpPr>
        <p:spPr bwMode="auto">
          <a:xfrm flipH="1">
            <a:off x="971550" y="620713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References </a:t>
            </a:r>
            <a:endParaRPr lang="ru-RU" sz="2400"/>
          </a:p>
        </p:txBody>
      </p:sp>
      <p:sp>
        <p:nvSpPr>
          <p:cNvPr id="105474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815816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Chubarova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N.,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Poliukhov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A.,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Gorlova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I.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Long-term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variability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aerosol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optical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Eastern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2001–2014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measurements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Moscow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MSU MO AERONET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site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cloud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NO2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correction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Atmospheric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Measurement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Vol.9, No.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 313-334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M.Tsyrulnikov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D.Gayfulin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Limited-Area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Spatio-Temporal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Stochastic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Generator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semble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prediction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ensemble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assimilation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Meteorol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Z. (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reparation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), 2016.</a:t>
            </a:r>
            <a:r>
              <a:rPr lang="ru-RU" i="1" dirty="0"/>
              <a:t/>
            </a:r>
            <a:br>
              <a:rPr lang="ru-RU" i="1" dirty="0"/>
            </a:b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Tsyrulnikov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M.,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Rakitko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A. Hierarchical Bayes Ensemble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Kalman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Filtering.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preprint, 2015, arXiv:1509.00652.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D, under review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Contacts: Michael </a:t>
            </a:r>
            <a:r>
              <a:rPr lang="en-US" sz="2000" b="1" i="1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Tsyrulnikov</a:t>
            </a:r>
            <a:r>
              <a:rPr lang="en-US" sz="2000" b="1" i="1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mik.tsyrulnikov@gmail.com</a:t>
            </a:r>
            <a:endParaRPr lang="en-US" sz="2000" b="1" i="1" dirty="0" smtClean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Marina </a:t>
            </a:r>
            <a:r>
              <a:rPr lang="en-US" sz="2000" b="1" i="1" dirty="0" err="1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Shatunova</a:t>
            </a:r>
            <a:r>
              <a:rPr lang="en-US" sz="2000" b="1" i="1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gbert@gmail.com</a:t>
            </a:r>
            <a:endParaRPr lang="en-US" sz="2000" b="1" i="1" dirty="0" smtClean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>
              <a:solidFill>
                <a:srgbClr val="33339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ja-JP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2117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27,2016 -  WGNE31, Pretoria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ru-RU" smtClean="0">
                <a:solidFill>
                  <a:srgbClr val="660033"/>
                </a:solidFill>
              </a:rPr>
              <a:t>The global </a:t>
            </a:r>
            <a:r>
              <a:rPr lang="ru-RU" altLang="ru-RU" smtClean="0">
                <a:solidFill>
                  <a:srgbClr val="660033"/>
                </a:solidFill>
              </a:rPr>
              <a:t>SL-AV model</a:t>
            </a:r>
          </a:p>
        </p:txBody>
      </p:sp>
      <p:sp>
        <p:nvSpPr>
          <p:cNvPr id="53250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0" y="981075"/>
            <a:ext cx="9036050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000066"/>
                </a:solidFill>
              </a:rPr>
              <a:t>Semi-Lagrangian vorticity-divergence dynamical</a:t>
            </a:r>
            <a:r>
              <a:rPr lang="en-US" altLang="ru-RU" sz="2000" smtClean="0">
                <a:solidFill>
                  <a:srgbClr val="000066"/>
                </a:solidFill>
              </a:rPr>
              <a:t> </a:t>
            </a:r>
            <a:r>
              <a:rPr lang="ru-RU" altLang="ru-RU" sz="2000" smtClean="0">
                <a:solidFill>
                  <a:srgbClr val="000066"/>
                </a:solidFill>
              </a:rPr>
              <a:t>core of own development, mostly ALA</a:t>
            </a:r>
            <a:r>
              <a:rPr lang="en-US" altLang="ru-RU" sz="2000" smtClean="0">
                <a:solidFill>
                  <a:srgbClr val="000066"/>
                </a:solidFill>
              </a:rPr>
              <a:t>RO</a:t>
            </a:r>
            <a:r>
              <a:rPr lang="ru-RU" altLang="ru-RU" sz="2000" smtClean="0">
                <a:solidFill>
                  <a:srgbClr val="000066"/>
                </a:solidFill>
              </a:rPr>
              <a:t>/LACE</a:t>
            </a:r>
            <a:r>
              <a:rPr lang="en-US" altLang="ru-RU" sz="2000" smtClean="0">
                <a:solidFill>
                  <a:srgbClr val="000066"/>
                </a:solidFill>
              </a:rPr>
              <a:t> </a:t>
            </a:r>
            <a:r>
              <a:rPr lang="ru-RU" altLang="ru-RU" sz="2000" smtClean="0">
                <a:solidFill>
                  <a:srgbClr val="000066"/>
                </a:solidFill>
              </a:rPr>
              <a:t>parameterizations.</a:t>
            </a:r>
            <a:r>
              <a:rPr lang="en-US" altLang="ru-RU" sz="2000" smtClean="0">
                <a:solidFill>
                  <a:srgbClr val="000066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ru-RU" sz="2000" smtClean="0">
                <a:solidFill>
                  <a:srgbClr val="000066"/>
                </a:solidFill>
              </a:rPr>
              <a:t>Following parallel runs, the v</a:t>
            </a:r>
            <a:r>
              <a:rPr lang="ru-RU" altLang="ru-RU" sz="2000" smtClean="0">
                <a:solidFill>
                  <a:srgbClr val="000066"/>
                </a:solidFill>
              </a:rPr>
              <a:t>ersion with t</a:t>
            </a:r>
            <a:r>
              <a:rPr lang="en-US" altLang="ru-RU" sz="2000" smtClean="0">
                <a:solidFill>
                  <a:srgbClr val="000066"/>
                </a:solidFill>
              </a:rPr>
              <a:t>he </a:t>
            </a:r>
            <a:r>
              <a:rPr lang="ru-RU" altLang="ru-RU" sz="2000" smtClean="0">
                <a:solidFill>
                  <a:srgbClr val="000066"/>
                </a:solidFill>
              </a:rPr>
              <a:t>resolution 0.225˚x(0.1</a:t>
            </a:r>
            <a:r>
              <a:rPr lang="en-US" altLang="ru-RU" sz="2000" smtClean="0">
                <a:solidFill>
                  <a:srgbClr val="000066"/>
                </a:solidFill>
              </a:rPr>
              <a:t>6</a:t>
            </a:r>
            <a:r>
              <a:rPr lang="ru-RU" altLang="ru-RU" sz="2000" smtClean="0">
                <a:solidFill>
                  <a:srgbClr val="000066"/>
                </a:solidFill>
              </a:rPr>
              <a:t>-0.2</a:t>
            </a:r>
            <a:r>
              <a:rPr lang="en-US" altLang="ru-RU" sz="2000" smtClean="0">
                <a:solidFill>
                  <a:srgbClr val="000066"/>
                </a:solidFill>
              </a:rPr>
              <a:t>4</a:t>
            </a:r>
            <a:r>
              <a:rPr lang="ru-RU" altLang="ru-RU" sz="2000" smtClean="0">
                <a:solidFill>
                  <a:srgbClr val="000066"/>
                </a:solidFill>
              </a:rPr>
              <a:t>)˚</a:t>
            </a:r>
            <a:r>
              <a:rPr lang="en-US" altLang="ru-RU" sz="2000" smtClean="0">
                <a:solidFill>
                  <a:srgbClr val="000066"/>
                </a:solidFill>
              </a:rPr>
              <a:t> </a:t>
            </a:r>
            <a:r>
              <a:rPr lang="ru-RU" altLang="ru-RU" sz="2000" smtClean="0">
                <a:solidFill>
                  <a:srgbClr val="000066"/>
                </a:solidFill>
              </a:rPr>
              <a:t>degrees</a:t>
            </a:r>
            <a:r>
              <a:rPr lang="en-US" altLang="ru-RU" sz="2000" smtClean="0">
                <a:solidFill>
                  <a:srgbClr val="000066"/>
                </a:solidFill>
              </a:rPr>
              <a:t> lon-lat</a:t>
            </a:r>
            <a:r>
              <a:rPr lang="ru-RU" altLang="ru-RU" sz="2000" smtClean="0">
                <a:solidFill>
                  <a:srgbClr val="000066"/>
                </a:solidFill>
              </a:rPr>
              <a:t>, 51 levels</a:t>
            </a:r>
            <a:r>
              <a:rPr lang="en-US" altLang="ru-RU" sz="2000" smtClean="0">
                <a:solidFill>
                  <a:srgbClr val="000066"/>
                </a:solidFill>
              </a:rPr>
              <a:t> replaces the version  </a:t>
            </a:r>
            <a:r>
              <a:rPr lang="ru-RU" altLang="ru-RU" sz="2000" smtClean="0">
                <a:solidFill>
                  <a:srgbClr val="000066"/>
                </a:solidFill>
              </a:rPr>
              <a:t>0.9x0.72 degrees lon/lat, 28 levels</a:t>
            </a:r>
            <a:endParaRPr lang="en-US" altLang="ru-RU" sz="200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000" smtClean="0">
                <a:solidFill>
                  <a:srgbClr val="000066"/>
                </a:solidFill>
              </a:rPr>
              <a:t>   </a:t>
            </a:r>
            <a:r>
              <a:rPr lang="ru-RU" altLang="ru-RU" sz="2000" smtClean="0">
                <a:solidFill>
                  <a:srgbClr val="000066"/>
                </a:solidFill>
              </a:rPr>
              <a:t> </a:t>
            </a:r>
            <a:r>
              <a:rPr lang="en-US" altLang="ru-RU" sz="2000" smtClean="0">
                <a:solidFill>
                  <a:srgbClr val="000066"/>
                </a:solidFill>
              </a:rPr>
              <a:t>Developments since last WGNE session:</a:t>
            </a:r>
          </a:p>
          <a:p>
            <a:pPr>
              <a:lnSpc>
                <a:spcPct val="80000"/>
              </a:lnSpc>
            </a:pPr>
            <a:r>
              <a:rPr lang="en-US" altLang="ru-RU" sz="2000" smtClean="0">
                <a:solidFill>
                  <a:srgbClr val="000066"/>
                </a:solidFill>
              </a:rPr>
              <a:t>New version of longwave parameterization (RRTMG LW) (v.4.85)</a:t>
            </a:r>
          </a:p>
          <a:p>
            <a:pPr>
              <a:lnSpc>
                <a:spcPct val="80000"/>
              </a:lnSpc>
            </a:pPr>
            <a:r>
              <a:rPr lang="en-US" altLang="ru-RU" sz="2000" smtClean="0">
                <a:solidFill>
                  <a:srgbClr val="000066"/>
                </a:solidFill>
              </a:rPr>
              <a:t>Improving T2m correction on difference between model and physical orography</a:t>
            </a:r>
          </a:p>
          <a:p>
            <a:pPr>
              <a:lnSpc>
                <a:spcPct val="80000"/>
              </a:lnSpc>
            </a:pPr>
            <a:r>
              <a:rPr lang="en-US" altLang="ru-RU" sz="2000" smtClean="0">
                <a:solidFill>
                  <a:srgbClr val="000066"/>
                </a:solidFill>
              </a:rPr>
              <a:t>Simplified extended Kalman filter (SEKF) for deep soil moisture initialization</a:t>
            </a:r>
          </a:p>
          <a:p>
            <a:pPr>
              <a:lnSpc>
                <a:spcPct val="80000"/>
              </a:lnSpc>
            </a:pPr>
            <a:r>
              <a:rPr lang="en-US" altLang="ru-RU" sz="2000" smtClean="0">
                <a:solidFill>
                  <a:srgbClr val="000066"/>
                </a:solidFill>
              </a:rPr>
              <a:t>Implemented hybrid vertical coordinate instead of sigma (improvement in upper troposphere and stratosphere)</a:t>
            </a:r>
          </a:p>
          <a:p>
            <a:pPr>
              <a:lnSpc>
                <a:spcPct val="80000"/>
              </a:lnSpc>
            </a:pPr>
            <a:r>
              <a:rPr lang="en-US" altLang="ru-RU" sz="2000" smtClean="0">
                <a:solidFill>
                  <a:srgbClr val="000066"/>
                </a:solidFill>
              </a:rPr>
              <a:t>Changing computational infrastructure: Improving scalability from 1700 to 7000 cores (at 13 km grid)</a:t>
            </a:r>
          </a:p>
          <a:p>
            <a:pPr>
              <a:lnSpc>
                <a:spcPct val="80000"/>
              </a:lnSpc>
            </a:pPr>
            <a:r>
              <a:rPr lang="en-US" altLang="ru-RU" sz="2000" smtClean="0">
                <a:solidFill>
                  <a:srgbClr val="000066"/>
                </a:solidFill>
              </a:rPr>
              <a:t>Development of the LETKF-based ensemble prediction system</a:t>
            </a:r>
          </a:p>
          <a:p>
            <a:pPr>
              <a:lnSpc>
                <a:spcPct val="80000"/>
              </a:lnSpc>
            </a:pPr>
            <a:r>
              <a:rPr lang="en-US" altLang="ru-RU" sz="2000" smtClean="0">
                <a:solidFill>
                  <a:srgbClr val="000066"/>
                </a:solidFill>
              </a:rPr>
              <a:t>Coupling with the ocean model INM-IO: technically done, currently under tuning</a:t>
            </a:r>
          </a:p>
          <a:p>
            <a:pPr>
              <a:lnSpc>
                <a:spcPct val="80000"/>
              </a:lnSpc>
            </a:pPr>
            <a:r>
              <a:rPr lang="en-US" altLang="ru-RU" sz="2000" smtClean="0">
                <a:solidFill>
                  <a:srgbClr val="000066"/>
                </a:solidFill>
              </a:rPr>
              <a:t>Climate version: first results of AMIP2 runs</a:t>
            </a:r>
          </a:p>
        </p:txBody>
      </p:sp>
      <p:sp>
        <p:nvSpPr>
          <p:cNvPr id="2" name="Нижний колонтитул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April 27,2016 -  WGNE31, Pretoria</a:t>
            </a:r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sz="3600" smtClean="0">
                <a:solidFill>
                  <a:srgbClr val="660033"/>
                </a:solidFill>
              </a:rPr>
              <a:t>T2m abs. error, RH2M RMSE for OI and SEKF soil moisture assimilation</a:t>
            </a:r>
            <a:endParaRPr lang="ru-RU" altLang="ru-RU" sz="3600" smtClean="0">
              <a:solidFill>
                <a:srgbClr val="660033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April 27,2016 -  WGNE31, Pretoria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7523" name="Picture 2" descr="C:\Users\Mikhail\AppData\Local\Temp\Rar$DI04.265\Рис4-а.tiff"/>
          <p:cNvPicPr>
            <a:picLocks noChangeAspect="1" noChangeArrowheads="1"/>
          </p:cNvPicPr>
          <p:nvPr/>
        </p:nvPicPr>
        <p:blipFill>
          <a:blip r:embed="rId2"/>
          <a:srcRect l="15935" t="20506" r="7188" b="24825"/>
          <a:stretch>
            <a:fillRect/>
          </a:stretch>
        </p:blipFill>
        <p:spPr bwMode="auto">
          <a:xfrm>
            <a:off x="1619250" y="1484313"/>
            <a:ext cx="5688013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660033"/>
                </a:solidFill>
                <a:ea typeface="+mn-ea"/>
              </a:rPr>
              <a:t>Parallel speedup of the new SLAV program complex. 2880x1730x51 grid. Preliminary results!</a:t>
            </a:r>
            <a:br>
              <a:rPr lang="en-US" sz="3200" dirty="0" smtClean="0">
                <a:solidFill>
                  <a:srgbClr val="660033"/>
                </a:solidFill>
                <a:ea typeface="+mn-ea"/>
              </a:rPr>
            </a:br>
            <a:r>
              <a:rPr lang="en-US" sz="3200" dirty="0" smtClean="0">
                <a:solidFill>
                  <a:srgbClr val="660033"/>
                </a:solidFill>
                <a:ea typeface="+mn-ea"/>
              </a:rPr>
              <a:t> </a:t>
            </a:r>
            <a:r>
              <a:rPr lang="en-US" sz="3200" dirty="0" smtClean="0">
                <a:solidFill>
                  <a:srgbClr val="F79646">
                    <a:lumMod val="50000"/>
                  </a:srgbClr>
                </a:solidFill>
                <a:ea typeface="+mn-ea"/>
              </a:rPr>
              <a:t/>
            </a:r>
            <a:br>
              <a:rPr lang="en-US" sz="3200" dirty="0" smtClean="0">
                <a:solidFill>
                  <a:srgbClr val="F79646">
                    <a:lumMod val="50000"/>
                  </a:srgbClr>
                </a:solidFill>
                <a:ea typeface="+mn-ea"/>
              </a:rPr>
            </a:br>
            <a:r>
              <a:rPr lang="en-US" sz="2400" dirty="0" smtClean="0">
                <a:solidFill>
                  <a:srgbClr val="000066"/>
                </a:solidFill>
                <a:ea typeface="+mn-ea"/>
              </a:rPr>
              <a:t>Log(time w.r.t.  time at 108MPIx1OpenMP cores)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133600"/>
            <a:ext cx="7916862" cy="4525963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April 27,2016 -  WGNE31, Pretoria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8548" name="TextBox 3"/>
          <p:cNvSpPr txBox="1">
            <a:spLocks noChangeArrowheads="1"/>
          </p:cNvSpPr>
          <p:nvPr/>
        </p:nvSpPr>
        <p:spPr bwMode="auto">
          <a:xfrm>
            <a:off x="6372225" y="6175375"/>
            <a:ext cx="2160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# of cores</a:t>
            </a:r>
            <a:endParaRPr lang="ru-RU" altLang="ru-RU"/>
          </a:p>
        </p:txBody>
      </p:sp>
      <p:sp>
        <p:nvSpPr>
          <p:cNvPr id="108549" name="TextBox 3"/>
          <p:cNvSpPr txBox="1">
            <a:spLocks noChangeArrowheads="1"/>
          </p:cNvSpPr>
          <p:nvPr/>
        </p:nvSpPr>
        <p:spPr bwMode="auto">
          <a:xfrm>
            <a:off x="2101850" y="5614988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400" b="1"/>
              <a:t>96%</a:t>
            </a:r>
            <a:endParaRPr lang="ru-RU" altLang="ru-RU" sz="1400" b="1"/>
          </a:p>
        </p:txBody>
      </p:sp>
      <p:sp>
        <p:nvSpPr>
          <p:cNvPr id="108550" name="TextBox 4"/>
          <p:cNvSpPr txBox="1">
            <a:spLocks noChangeArrowheads="1"/>
          </p:cNvSpPr>
          <p:nvPr/>
        </p:nvSpPr>
        <p:spPr bwMode="auto">
          <a:xfrm>
            <a:off x="2700338" y="5124450"/>
            <a:ext cx="785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400" b="1"/>
              <a:t>90%</a:t>
            </a:r>
            <a:endParaRPr lang="ru-RU" altLang="ru-RU" sz="1400" b="1"/>
          </a:p>
        </p:txBody>
      </p:sp>
      <p:sp>
        <p:nvSpPr>
          <p:cNvPr id="108551" name="TextBox 5"/>
          <p:cNvSpPr txBox="1">
            <a:spLocks noChangeArrowheads="1"/>
          </p:cNvSpPr>
          <p:nvPr/>
        </p:nvSpPr>
        <p:spPr bwMode="auto">
          <a:xfrm>
            <a:off x="3419475" y="4602163"/>
            <a:ext cx="6762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400" b="1"/>
              <a:t>81%</a:t>
            </a:r>
            <a:endParaRPr lang="ru-RU" altLang="ru-RU" sz="1400" b="1"/>
          </a:p>
        </p:txBody>
      </p:sp>
      <p:sp>
        <p:nvSpPr>
          <p:cNvPr id="108552" name="TextBox 6"/>
          <p:cNvSpPr txBox="1">
            <a:spLocks noChangeArrowheads="1"/>
          </p:cNvSpPr>
          <p:nvPr/>
        </p:nvSpPr>
        <p:spPr bwMode="auto">
          <a:xfrm>
            <a:off x="4095750" y="4076700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400" b="1"/>
              <a:t>84%</a:t>
            </a:r>
            <a:endParaRPr lang="ru-RU" altLang="ru-RU" sz="1400" b="1"/>
          </a:p>
        </p:txBody>
      </p:sp>
      <p:sp>
        <p:nvSpPr>
          <p:cNvPr id="108553" name="TextBox 7"/>
          <p:cNvSpPr txBox="1">
            <a:spLocks noChangeArrowheads="1"/>
          </p:cNvSpPr>
          <p:nvPr/>
        </p:nvSpPr>
        <p:spPr bwMode="auto">
          <a:xfrm>
            <a:off x="4759325" y="3662363"/>
            <a:ext cx="785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400" b="1"/>
              <a:t>65%</a:t>
            </a:r>
            <a:endParaRPr lang="ru-RU" altLang="ru-RU" sz="1400" b="1"/>
          </a:p>
        </p:txBody>
      </p:sp>
      <p:sp>
        <p:nvSpPr>
          <p:cNvPr id="108554" name="TextBox 8"/>
          <p:cNvSpPr txBox="1">
            <a:spLocks noChangeArrowheads="1"/>
          </p:cNvSpPr>
          <p:nvPr/>
        </p:nvSpPr>
        <p:spPr bwMode="auto">
          <a:xfrm>
            <a:off x="5435600" y="3386138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200" b="1"/>
              <a:t>47%  (55%)</a:t>
            </a:r>
            <a:endParaRPr lang="ru-RU" altLang="ru-RU" sz="1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2217737"/>
          </a:xfrm>
        </p:spPr>
        <p:txBody>
          <a:bodyPr/>
          <a:lstStyle/>
          <a:p>
            <a:pPr eaLnBrk="1" hangingPunct="1"/>
            <a:r>
              <a:rPr lang="en-US" altLang="ru-RU" sz="2800" smtClean="0">
                <a:solidFill>
                  <a:srgbClr val="660033"/>
                </a:solidFill>
              </a:rPr>
              <a:t>First results for AMIP2 experiment with SL-AV model . Mean January 1979-1983 MSLP field. ERA (left), SLAV (right). Note different color definitions</a:t>
            </a:r>
            <a:endParaRPr lang="ru-RU" altLang="ru-RU" sz="2800" smtClean="0">
              <a:solidFill>
                <a:srgbClr val="660033"/>
              </a:solidFill>
            </a:endParaRPr>
          </a:p>
        </p:txBody>
      </p:sp>
      <p:pic>
        <p:nvPicPr>
          <p:cNvPr id="1095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46756"/>
          <a:stretch>
            <a:fillRect/>
          </a:stretch>
        </p:blipFill>
        <p:spPr>
          <a:xfrm>
            <a:off x="-73025" y="3189288"/>
            <a:ext cx="4716463" cy="2986087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April 27,2016 -  WGNE31, Pretoria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957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973388"/>
            <a:ext cx="45005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sz="4000" smtClean="0">
                <a:solidFill>
                  <a:srgbClr val="660033"/>
                </a:solidFill>
              </a:rPr>
              <a:t>Global SL-AV model: Plans for further development</a:t>
            </a:r>
            <a:endParaRPr lang="ru-RU" altLang="ru-RU" sz="4000" smtClean="0">
              <a:solidFill>
                <a:srgbClr val="660033"/>
              </a:solidFill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en-US" altLang="ru-RU" sz="2000" smtClean="0">
                <a:solidFill>
                  <a:srgbClr val="000066"/>
                </a:solidFill>
              </a:rPr>
              <a:t>Implement SEKF soil moisture initialization for multilayer INM soil model</a:t>
            </a:r>
          </a:p>
          <a:p>
            <a:pPr eaLnBrk="1" hangingPunct="1"/>
            <a:r>
              <a:rPr lang="en-US" altLang="ru-RU" sz="2000" smtClean="0">
                <a:solidFill>
                  <a:srgbClr val="000066"/>
                </a:solidFill>
              </a:rPr>
              <a:t>Ozone cycle (advection + simplified photochemical cycle)</a:t>
            </a:r>
          </a:p>
          <a:p>
            <a:pPr eaLnBrk="1" hangingPunct="1"/>
            <a:r>
              <a:rPr lang="en-US" altLang="ru-RU" sz="2000" smtClean="0">
                <a:solidFill>
                  <a:srgbClr val="000066"/>
                </a:solidFill>
              </a:rPr>
              <a:t>Moving upper boundary to 0.5 hPa and increase vertical resolution (waiting for new computer)</a:t>
            </a:r>
          </a:p>
          <a:p>
            <a:pPr eaLnBrk="1" hangingPunct="1"/>
            <a:r>
              <a:rPr lang="en-US" altLang="ru-RU" sz="2000" smtClean="0">
                <a:solidFill>
                  <a:srgbClr val="000066"/>
                </a:solidFill>
              </a:rPr>
              <a:t>Finish tuning of climate version, AMIP2</a:t>
            </a:r>
          </a:p>
          <a:p>
            <a:pPr eaLnBrk="1" hangingPunct="1"/>
            <a:r>
              <a:rPr lang="en-US" altLang="ru-RU" sz="2000" smtClean="0">
                <a:solidFill>
                  <a:srgbClr val="000066"/>
                </a:solidFill>
              </a:rPr>
              <a:t>Coupled model (SLAV + INM-IO) seasonal hindcasts</a:t>
            </a:r>
          </a:p>
          <a:p>
            <a:pPr eaLnBrk="1" hangingPunct="1"/>
            <a:r>
              <a:rPr lang="en-US" altLang="ru-RU" sz="2000" smtClean="0">
                <a:solidFill>
                  <a:srgbClr val="000066"/>
                </a:solidFill>
              </a:rPr>
              <a:t>Finish new program complex development (expected scalability about 10000 cores with 13km grid)</a:t>
            </a:r>
          </a:p>
          <a:p>
            <a:pPr eaLnBrk="1" hangingPunct="1"/>
            <a:r>
              <a:rPr lang="en-US" altLang="ru-RU" sz="2000" smtClean="0">
                <a:solidFill>
                  <a:srgbClr val="000066"/>
                </a:solidFill>
              </a:rPr>
              <a:t>Experimental version for Intel Xeon Phi cluster (PetaStream)</a:t>
            </a:r>
          </a:p>
          <a:p>
            <a:pPr eaLnBrk="1" hangingPunct="1"/>
            <a:r>
              <a:rPr lang="en-US" altLang="ru-RU" sz="2000" smtClean="0">
                <a:solidFill>
                  <a:srgbClr val="000066"/>
                </a:solidFill>
              </a:rPr>
              <a:t>Monte-Carlo independent column assumption (MCICA) in radiation (waiting for new computer)</a:t>
            </a:r>
          </a:p>
          <a:p>
            <a:pPr eaLnBrk="1" hangingPunct="1"/>
            <a:r>
              <a:rPr lang="en-US" altLang="ru-RU" sz="2000" smtClean="0">
                <a:solidFill>
                  <a:srgbClr val="000066"/>
                </a:solidFill>
              </a:rPr>
              <a:t>Version with 10 km horizontal resolution (first version in 2016, to be ready for tuning at new computer)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April 27,2016 -  WGNE31, Pretoria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ru-RU" dirty="0" smtClean="0">
                <a:solidFill>
                  <a:srgbClr val="C00000"/>
                </a:solidFill>
              </a:rPr>
              <a:t>Outlines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53250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0" y="981075"/>
            <a:ext cx="9036050" cy="54006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Development </a:t>
            </a:r>
            <a:r>
              <a:rPr lang="en-US" sz="2400" b="1" dirty="0">
                <a:solidFill>
                  <a:schemeClr val="tx2"/>
                </a:solidFill>
              </a:rPr>
              <a:t>of a </a:t>
            </a:r>
            <a:r>
              <a:rPr lang="en-GB" altLang="ja-JP" sz="2400" b="1" dirty="0">
                <a:solidFill>
                  <a:schemeClr val="tx2"/>
                </a:solidFill>
              </a:rPr>
              <a:t>new approach to </a:t>
            </a:r>
            <a:r>
              <a:rPr lang="en-GB" altLang="ja-JP" sz="2400" b="1" dirty="0" err="1">
                <a:solidFill>
                  <a:schemeClr val="tx2"/>
                </a:solidFill>
              </a:rPr>
              <a:t>EnKF</a:t>
            </a:r>
            <a:r>
              <a:rPr lang="en-GB" altLang="ja-JP" sz="2400" b="1" dirty="0">
                <a:solidFill>
                  <a:schemeClr val="tx2"/>
                </a:solidFill>
              </a:rPr>
              <a:t> and </a:t>
            </a:r>
            <a:r>
              <a:rPr lang="en-GB" altLang="ja-JP" sz="2400" b="1" dirty="0" err="1">
                <a:solidFill>
                  <a:schemeClr val="tx2"/>
                </a:solidFill>
              </a:rPr>
              <a:t>EnVar</a:t>
            </a:r>
            <a:r>
              <a:rPr lang="en-GB" altLang="ja-JP" sz="2400" b="1" dirty="0">
                <a:solidFill>
                  <a:schemeClr val="tx2"/>
                </a:solidFill>
              </a:rPr>
              <a:t>: Hierarchical Bayes Ensemble Filter (HBEF</a:t>
            </a:r>
            <a:r>
              <a:rPr lang="en-GB" altLang="ja-JP" sz="2400" b="1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ja-JP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Updating aerosol for NWP </a:t>
            </a:r>
            <a: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models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A </a:t>
            </a:r>
            <a:r>
              <a:rPr lang="en-US" sz="2400" b="1" dirty="0">
                <a:solidFill>
                  <a:schemeClr val="tx2"/>
                </a:solidFill>
              </a:rPr>
              <a:t>Limited-Area </a:t>
            </a:r>
            <a:r>
              <a:rPr lang="en-US" sz="2400" b="1" dirty="0" err="1" smtClean="0">
                <a:solidFill>
                  <a:schemeClr val="tx2"/>
                </a:solidFill>
              </a:rPr>
              <a:t>Spatio</a:t>
            </a:r>
            <a:r>
              <a:rPr lang="en-US" sz="2400" b="1" dirty="0" smtClean="0">
                <a:solidFill>
                  <a:schemeClr val="tx2"/>
                </a:solidFill>
              </a:rPr>
              <a:t>-Temporal </a:t>
            </a:r>
            <a:r>
              <a:rPr lang="en-US" sz="2400" b="1" dirty="0">
                <a:solidFill>
                  <a:schemeClr val="tx2"/>
                </a:solidFill>
              </a:rPr>
              <a:t>Stochastic Pattern Generator (SPG)</a:t>
            </a:r>
            <a:endParaRPr lang="en-US" sz="2400" i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 smtClean="0">
              <a:solidFill>
                <a:schemeClr val="tx2"/>
              </a:solidFill>
            </a:endParaRPr>
          </a:p>
        </p:txBody>
      </p:sp>
      <p:sp>
        <p:nvSpPr>
          <p:cNvPr id="2" name="Нижний колонтитул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April 27,2016 -  WGNE31, Pretoria</a:t>
            </a:r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9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971550" y="0"/>
            <a:ext cx="7345363" cy="1346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ct val="30000"/>
              </a:spcAft>
            </a:pPr>
            <a:r>
              <a:rPr lang="en-GB" altLang="ja-JP" sz="2400" b="1">
                <a:solidFill>
                  <a:srgbClr val="006666"/>
                </a:solidFill>
                <a:latin typeface="Times New Roman" pitchFamily="18" charset="0"/>
                <a:ea typeface="MS PGothic" pitchFamily="34" charset="-128"/>
              </a:rPr>
              <a:t>An update on the</a:t>
            </a:r>
          </a:p>
          <a:p>
            <a:pPr algn="ctr" eaLnBrk="0" hangingPunct="0">
              <a:spcAft>
                <a:spcPct val="30000"/>
              </a:spcAft>
            </a:pPr>
            <a:r>
              <a:rPr lang="en-GB" altLang="ja-JP" sz="2400" b="1">
                <a:solidFill>
                  <a:srgbClr val="006666"/>
                </a:solidFill>
                <a:latin typeface="Times New Roman" pitchFamily="18" charset="0"/>
                <a:ea typeface="MS PGothic" pitchFamily="34" charset="-128"/>
              </a:rPr>
              <a:t>Hierarchical Bayes Ensemble Filter (HBEF)</a:t>
            </a:r>
          </a:p>
          <a:p>
            <a:pPr algn="ctr" eaLnBrk="0" hangingPunct="0">
              <a:spcAft>
                <a:spcPct val="30000"/>
              </a:spcAft>
            </a:pPr>
            <a:r>
              <a:rPr lang="en-GB" altLang="ja-JP" sz="2000" b="1">
                <a:solidFill>
                  <a:srgbClr val="006666"/>
                </a:solidFill>
                <a:latin typeface="Times New Roman" pitchFamily="18" charset="0"/>
                <a:ea typeface="MS PGothic" pitchFamily="34" charset="-128"/>
              </a:rPr>
              <a:t>M Tsyrulnikov and A Rakitko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07505" y="1508125"/>
            <a:ext cx="9036496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</a:pPr>
            <a:r>
              <a:rPr lang="en-US" altLang="ja-JP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HBEF in a nutshell</a:t>
            </a:r>
          </a:p>
          <a:p>
            <a:pPr>
              <a:spcAft>
                <a:spcPct val="40000"/>
              </a:spcAft>
              <a:buFont typeface="Arial" charset="0"/>
              <a:buChar char="•"/>
            </a:pP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Ensemble size is small, hence ensemble </a:t>
            </a:r>
            <a:r>
              <a:rPr lang="en-US" altLang="ja-JP" sz="2000" dirty="0" err="1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covariances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provide only a rough and partial information on the true background error covariance matrix B, which remains, thus, largely uncertain.</a:t>
            </a:r>
          </a:p>
          <a:p>
            <a:pPr>
              <a:spcAft>
                <a:spcPct val="40000"/>
              </a:spcAft>
              <a:buFont typeface="Arial" charset="0"/>
              <a:buChar char="•"/>
            </a:pP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This has motivated us to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explicitly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8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  <a:p>
            <a:pPr>
              <a:spcAft>
                <a:spcPct val="40000"/>
              </a:spcAft>
              <a:buFont typeface="Arial" charset="0"/>
              <a:buChar char="•"/>
            </a:pP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of </a:t>
            </a:r>
            <a:r>
              <a:rPr lang="en-US" altLang="ja-JP" sz="2000" dirty="0" smtClean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</a:t>
            </a:r>
            <a:r>
              <a:rPr lang="ru-RU" altLang="ja-JP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8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are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US" altLang="ja-JP" sz="2000" dirty="0">
                <a:solidFill>
                  <a:srgbClr val="8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r>
              <a:rPr lang="en-US" altLang="ja-JP" sz="2000" dirty="0">
                <a:solidFill>
                  <a:srgbClr val="8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o</a:t>
            </a:r>
            <a:r>
              <a:rPr lang="ru-RU" altLang="ja-JP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B</a:t>
            </a:r>
            <a:r>
              <a:rPr lang="en-US" altLang="ja-JP" sz="2000" dirty="0">
                <a:solidFill>
                  <a:srgbClr val="8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  <a:p>
            <a:pPr>
              <a:spcAft>
                <a:spcPct val="40000"/>
              </a:spcAft>
              <a:buFont typeface="Arial" charset="0"/>
              <a:buChar char="•"/>
            </a:pP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Observations are allowed, in this update, to influence the </a:t>
            </a:r>
            <a:r>
              <a:rPr lang="en-US" altLang="ja-JP" sz="2000" dirty="0" err="1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covariances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  <a:p>
            <a:pPr>
              <a:spcAft>
                <a:spcPct val="40000"/>
              </a:spcAft>
              <a:buFont typeface="Arial" charset="0"/>
              <a:buChar char="•"/>
            </a:pP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 is updated first (in the so-called secondary filter) and the result is then used to update the state using the traditional </a:t>
            </a:r>
            <a:r>
              <a:rPr lang="en-US" altLang="ja-JP" sz="2000" dirty="0" err="1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EnKF</a:t>
            </a:r>
            <a:r>
              <a:rPr lang="en-US" altLang="ja-JP" sz="2000" dirty="0">
                <a:solidFill>
                  <a:srgbClr val="00006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equations (the primary filter).</a:t>
            </a:r>
          </a:p>
          <a:p>
            <a:pPr>
              <a:spcAft>
                <a:spcPct val="40000"/>
              </a:spcAft>
            </a:pPr>
            <a:r>
              <a:rPr lang="en-US" sz="2000" b="1" dirty="0" err="1">
                <a:solidFill>
                  <a:srgbClr val="006666"/>
                </a:solidFill>
                <a:latin typeface="Times New Roman" pitchFamily="18" charset="0"/>
              </a:rPr>
              <a:t>Tsyrulnikov</a:t>
            </a:r>
            <a:r>
              <a:rPr lang="en-US" sz="2000" b="1" dirty="0">
                <a:solidFill>
                  <a:srgbClr val="006666"/>
                </a:solidFill>
                <a:latin typeface="Times New Roman" pitchFamily="18" charset="0"/>
              </a:rPr>
              <a:t> M., </a:t>
            </a:r>
            <a:r>
              <a:rPr lang="en-US" sz="2000" b="1" dirty="0" err="1">
                <a:solidFill>
                  <a:srgbClr val="006666"/>
                </a:solidFill>
                <a:latin typeface="Times New Roman" pitchFamily="18" charset="0"/>
              </a:rPr>
              <a:t>Rakitko</a:t>
            </a:r>
            <a:r>
              <a:rPr lang="en-US" sz="2000" b="1" dirty="0">
                <a:solidFill>
                  <a:srgbClr val="006666"/>
                </a:solidFill>
                <a:latin typeface="Times New Roman" pitchFamily="18" charset="0"/>
              </a:rPr>
              <a:t> A. Hierarchical Bayes Ensemble </a:t>
            </a:r>
            <a:r>
              <a:rPr lang="en-US" sz="2000" b="1" dirty="0" err="1">
                <a:solidFill>
                  <a:srgbClr val="006666"/>
                </a:solidFill>
                <a:latin typeface="Times New Roman" pitchFamily="18" charset="0"/>
              </a:rPr>
              <a:t>Kalman</a:t>
            </a:r>
            <a:r>
              <a:rPr lang="en-US" sz="2000" b="1" dirty="0">
                <a:solidFill>
                  <a:srgbClr val="006666"/>
                </a:solidFill>
                <a:latin typeface="Times New Roman" pitchFamily="18" charset="0"/>
              </a:rPr>
              <a:t> Filtering. – </a:t>
            </a:r>
            <a:r>
              <a:rPr lang="en-US" sz="2000" b="1" dirty="0" err="1">
                <a:solidFill>
                  <a:srgbClr val="006666"/>
                </a:solidFill>
                <a:latin typeface="Times New Roman" pitchFamily="18" charset="0"/>
              </a:rPr>
              <a:t>ArXiv</a:t>
            </a:r>
            <a:r>
              <a:rPr lang="en-US" sz="2000" b="1" dirty="0">
                <a:solidFill>
                  <a:srgbClr val="006666"/>
                </a:solidFill>
                <a:latin typeface="Times New Roman" pitchFamily="18" charset="0"/>
              </a:rPr>
              <a:t> preprint, 2015, arXiv:1509.00652. </a:t>
            </a:r>
            <a:r>
              <a:rPr lang="en-US" sz="2000" b="1" dirty="0" err="1">
                <a:solidFill>
                  <a:srgbClr val="006666"/>
                </a:solidFill>
                <a:latin typeface="Times New Roman" pitchFamily="18" charset="0"/>
              </a:rPr>
              <a:t>Physica</a:t>
            </a:r>
            <a:r>
              <a:rPr lang="en-US" sz="2000" b="1" dirty="0">
                <a:solidFill>
                  <a:srgbClr val="006666"/>
                </a:solidFill>
                <a:latin typeface="Times New Roman" pitchFamily="18" charset="0"/>
              </a:rPr>
              <a:t> D, under review.</a:t>
            </a:r>
            <a:endParaRPr lang="ru-RU" altLang="ja-JP" sz="2000" b="1" dirty="0">
              <a:solidFill>
                <a:srgbClr val="0066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395288" y="-47625"/>
            <a:ext cx="75469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ct val="30000"/>
              </a:spcAft>
            </a:pPr>
            <a:r>
              <a:rPr lang="en-GB" altLang="ja-JP" sz="2400" b="1" dirty="0">
                <a:solidFill>
                  <a:srgbClr val="006666"/>
                </a:solidFill>
                <a:latin typeface="Times New Roman" pitchFamily="18" charset="0"/>
                <a:ea typeface="MS PGothic" pitchFamily="34" charset="-128"/>
              </a:rPr>
              <a:t>Results with a doubly stochastic advection-diffusion-decay model on the circle</a:t>
            </a:r>
          </a:p>
          <a:p>
            <a:pPr algn="ctr" eaLnBrk="0" hangingPunct="0">
              <a:spcAft>
                <a:spcPct val="30000"/>
              </a:spcAft>
            </a:pPr>
            <a:r>
              <a:rPr lang="en-GB" altLang="ja-JP" sz="2000" dirty="0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rPr>
              <a:t>Double </a:t>
            </a:r>
            <a:r>
              <a:rPr lang="en-GB" altLang="ja-JP" sz="2000" dirty="0" err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rPr>
              <a:t>stochasticity</a:t>
            </a:r>
            <a:r>
              <a:rPr lang="en-GB" altLang="ja-JP" sz="2000" dirty="0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rPr>
              <a:t> means that the model is, first, forced by a random noise and second, some of the coefficients of the model are random </a:t>
            </a:r>
            <a:r>
              <a:rPr lang="en-GB" altLang="ja-JP" sz="2000" dirty="0" err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rPr>
              <a:t>spatio</a:t>
            </a:r>
            <a:r>
              <a:rPr lang="en-GB" altLang="ja-JP" sz="2000" dirty="0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rPr>
              <a:t>-temporal fields by 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themselves</a:t>
            </a:r>
            <a:endParaRPr lang="en-GB" altLang="ja-JP" sz="2000" dirty="0">
              <a:solidFill>
                <a:srgbClr val="000066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11469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2060575"/>
            <a:ext cx="8615362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3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3"/>
          <p:cNvSpPr txBox="1">
            <a:spLocks noChangeArrowheads="1"/>
          </p:cNvSpPr>
          <p:nvPr/>
        </p:nvSpPr>
        <p:spPr bwMode="auto">
          <a:xfrm>
            <a:off x="358775" y="115888"/>
            <a:ext cx="878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 sz="2400" b="1">
                <a:solidFill>
                  <a:srgbClr val="006666"/>
                </a:solidFill>
                <a:latin typeface="Calibri" pitchFamily="34" charset="0"/>
                <a:ea typeface="MS PGothic" pitchFamily="34" charset="-128"/>
              </a:rPr>
              <a:t>Example of the  “true” field</a:t>
            </a:r>
          </a:p>
          <a:p>
            <a:pPr algn="ctr" eaLnBrk="0" hangingPunct="0"/>
            <a:r>
              <a:rPr lang="en-GB" altLang="ja-JP" sz="2400" b="1">
                <a:solidFill>
                  <a:srgbClr val="006666"/>
                </a:solidFill>
                <a:latin typeface="Calibri" pitchFamily="34" charset="0"/>
                <a:ea typeface="MS PGothic" pitchFamily="34" charset="-128"/>
              </a:rPr>
              <a:t>(x is space, y is time).</a:t>
            </a:r>
          </a:p>
          <a:p>
            <a:pPr algn="ctr" eaLnBrk="0" hangingPunct="0"/>
            <a:r>
              <a:rPr lang="en-GB" altLang="ja-JP" sz="2400" b="1">
                <a:solidFill>
                  <a:srgbClr val="006666"/>
                </a:solidFill>
                <a:latin typeface="Calibri" pitchFamily="34" charset="0"/>
                <a:ea typeface="MS PGothic" pitchFamily="34" charset="-128"/>
              </a:rPr>
              <a:t>The field is reasonably inhomogeneous and non-stationary.</a:t>
            </a:r>
            <a:endParaRPr lang="en-GB" altLang="ja-JP" sz="24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58775" y="5949950"/>
            <a:ext cx="8785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 sz="2400" b="1">
                <a:solidFill>
                  <a:srgbClr val="006666"/>
                </a:solidFill>
                <a:latin typeface="Calibri" pitchFamily="34" charset="0"/>
                <a:ea typeface="MS PGothic" pitchFamily="34" charset="-128"/>
              </a:rPr>
              <a:t>Example of the  “true” field</a:t>
            </a:r>
            <a:endParaRPr lang="en-GB" altLang="ja-JP" sz="240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1571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7775575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4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674549"/>
            <a:ext cx="5976938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-36513" y="115888"/>
            <a:ext cx="9180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altLang="ja-JP" sz="2400" b="1">
                <a:solidFill>
                  <a:srgbClr val="006666"/>
                </a:solidFill>
                <a:latin typeface="Calibri" pitchFamily="34" charset="0"/>
                <a:ea typeface="MS PGothic" pitchFamily="34" charset="-128"/>
              </a:rPr>
              <a:t>Analysis RMSEs for VARiational assimilation, EnKF, and HBEF</a:t>
            </a:r>
          </a:p>
          <a:p>
            <a:pPr algn="ctr" eaLnBrk="0" hangingPunct="0"/>
            <a:r>
              <a:rPr lang="en-GB" altLang="ja-JP" sz="2400" b="1">
                <a:solidFill>
                  <a:srgbClr val="006666"/>
                </a:solidFill>
                <a:latin typeface="Calibri" pitchFamily="34" charset="0"/>
                <a:ea typeface="MS PGothic" pitchFamily="34" charset="-128"/>
              </a:rPr>
              <a:t>(RMSE of the exact non-ensemble KF is subtracted). The grid size is 32.</a:t>
            </a:r>
          </a:p>
          <a:p>
            <a:pPr algn="ctr" eaLnBrk="0" hangingPunct="0"/>
            <a:r>
              <a:rPr lang="en-GB" altLang="ja-JP" sz="2400" b="1">
                <a:solidFill>
                  <a:srgbClr val="006666"/>
                </a:solidFill>
                <a:latin typeface="Calibri" pitchFamily="34" charset="0"/>
                <a:ea typeface="MS PGothic" pitchFamily="34" charset="-128"/>
              </a:rPr>
              <a:t>Abscissa N is the ensemble size.</a:t>
            </a:r>
            <a:endParaRPr lang="en-GB" altLang="ja-JP" sz="2400">
              <a:solidFill>
                <a:srgbClr val="66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850804"/>
            <a:ext cx="6402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HBEF significantly outperforms </a:t>
            </a:r>
            <a:r>
              <a:rPr lang="en-US" altLang="ja-JP" sz="2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EnKF</a:t>
            </a:r>
            <a:r>
              <a:rPr lang="en-US" altLang="ja-JP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Var.</a:t>
            </a:r>
          </a:p>
          <a:p>
            <a:r>
              <a:rPr lang="en-US" altLang="ja-JP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planned to use HBEF in </a:t>
            </a:r>
            <a:r>
              <a:rPr lang="en-US" altLang="ja-JP" sz="2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EnVar</a:t>
            </a:r>
            <a:r>
              <a:rPr lang="en-US" altLang="ja-JP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802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2"/>
          <p:cNvSpPr txBox="1">
            <a:spLocks noChangeArrowheads="1"/>
          </p:cNvSpPr>
          <p:nvPr/>
        </p:nvSpPr>
        <p:spPr bwMode="auto">
          <a:xfrm>
            <a:off x="684213" y="44450"/>
            <a:ext cx="7775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Updating aerosol for NWP models:  </a:t>
            </a: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647700" y="560388"/>
            <a:ext cx="78120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aerosol climatology in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COSMO-Ru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1238250"/>
            <a:ext cx="8280400" cy="212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Tegen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Tegen</a:t>
            </a:r>
            <a:r>
              <a:rPr lang="en-GB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al.,1997</a:t>
            </a: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 climatology has previously  (and currently) been used in COSMO model:</a:t>
            </a:r>
            <a:endParaRPr lang="en-GB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 optical thickness  for 5 aerosol types </a:t>
            </a:r>
            <a:b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salt, SO</a:t>
            </a:r>
            <a:r>
              <a:rPr lang="en-US" sz="2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mineral dust, black carbon, organics)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4x5 </a:t>
            </a:r>
            <a:r>
              <a:rPr lang="en-GB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endParaRPr lang="en-GB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mean values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713" y="3538538"/>
            <a:ext cx="7135812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new climatology:  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MACv2 </a:t>
            </a: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Kinne</a:t>
            </a:r>
            <a:r>
              <a:rPr lang="en-GB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2015</a:t>
            </a: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 optical thickness, single scattering albedo, asymmetry parameter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and coarse mode, total mode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1x1 degree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mean values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3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xfrm>
            <a:off x="3106738" y="6492875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898989"/>
                </a:solidFill>
                <a:cs typeface="Arial" charset="0"/>
              </a:rPr>
              <a:t>April 27,2016 -  WGNE31, Pretoria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263" y="22225"/>
            <a:ext cx="7777162" cy="52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aerosol for NWP models:  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7" name="TextBox 1"/>
          <p:cNvSpPr txBox="1">
            <a:spLocks noChangeArrowheads="1"/>
          </p:cNvSpPr>
          <p:nvPr/>
        </p:nvSpPr>
        <p:spPr bwMode="auto">
          <a:xfrm>
            <a:off x="0" y="6461125"/>
            <a:ext cx="263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Courtesy M.Shatunova</a:t>
            </a:r>
            <a:endParaRPr lang="ru-RU" sz="2000" b="1" i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koi8-r">
  <a:themeElements>
    <a:clrScheme name="1_koi8-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koi8-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E309C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E309C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oi8-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oi8-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oi8-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oi8-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oi8-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oi8-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i8-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i8-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i8-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i8-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i8-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oi8-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3272</Words>
  <Application>Microsoft Office PowerPoint</Application>
  <PresentationFormat>Экран (4:3)</PresentationFormat>
  <Paragraphs>366</Paragraphs>
  <Slides>33</Slides>
  <Notes>24</Notes>
  <HiddenSlides>6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1_koi8-r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Research in atmospheric modelling in Russia   Elena Astakhova</vt:lpstr>
      <vt:lpstr>Презентация PowerPoint</vt:lpstr>
      <vt:lpstr>The global SL-AV model</vt:lpstr>
      <vt:lpstr>Outlines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  СПАСИБО ЗА ВНИМАНИЕ!</vt:lpstr>
      <vt:lpstr>T2m abs. error, RH2M RMSE for OI and SEKF soil moisture assimilation</vt:lpstr>
      <vt:lpstr>Parallel speedup of the new SLAV program complex. 2880x1730x51 grid. Preliminary results!   Log(time w.r.t.  time at 108MPIx1OpenMP cores)</vt:lpstr>
      <vt:lpstr>First results for AMIP2 experiment with SL-AV model . Mean January 1979-1983 MSLP field. ERA (left), SLAV (right). Note different color definitions</vt:lpstr>
      <vt:lpstr>Global SL-AV model: Plans for further development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in NWP and climate modelling in Russia  E.Astakhova, Hydrometcentre of Russia</dc:title>
  <dc:creator>Lena</dc:creator>
  <cp:lastModifiedBy>Lena</cp:lastModifiedBy>
  <cp:revision>99</cp:revision>
  <dcterms:created xsi:type="dcterms:W3CDTF">2014-02-22T05:58:47Z</dcterms:created>
  <dcterms:modified xsi:type="dcterms:W3CDTF">2016-04-27T08:41:00Z</dcterms:modified>
</cp:coreProperties>
</file>