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23"/>
  </p:notesMasterIdLst>
  <p:handoutMasterIdLst>
    <p:handoutMasterId r:id="rId24"/>
  </p:handoutMasterIdLst>
  <p:sldIdLst>
    <p:sldId id="406" r:id="rId2"/>
    <p:sldId id="538" r:id="rId3"/>
    <p:sldId id="449" r:id="rId4"/>
    <p:sldId id="532" r:id="rId5"/>
    <p:sldId id="536" r:id="rId6"/>
    <p:sldId id="429" r:id="rId7"/>
    <p:sldId id="440" r:id="rId8"/>
    <p:sldId id="457" r:id="rId9"/>
    <p:sldId id="453" r:id="rId10"/>
    <p:sldId id="460" r:id="rId11"/>
    <p:sldId id="526" r:id="rId12"/>
    <p:sldId id="533" r:id="rId13"/>
    <p:sldId id="455" r:id="rId14"/>
    <p:sldId id="541" r:id="rId15"/>
    <p:sldId id="537" r:id="rId16"/>
    <p:sldId id="545" r:id="rId17"/>
    <p:sldId id="534" r:id="rId18"/>
    <p:sldId id="490" r:id="rId19"/>
    <p:sldId id="543" r:id="rId20"/>
    <p:sldId id="497" r:id="rId21"/>
    <p:sldId id="540" r:id="rId2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Title" id="{21DB6266-53EA-427F-9629-B4CEB903BB6B}">
          <p14:sldIdLst>
            <p14:sldId id="406"/>
            <p14:sldId id="538"/>
            <p14:sldId id="449"/>
            <p14:sldId id="532"/>
            <p14:sldId id="536"/>
            <p14:sldId id="429"/>
            <p14:sldId id="440"/>
            <p14:sldId id="457"/>
            <p14:sldId id="453"/>
            <p14:sldId id="460"/>
            <p14:sldId id="526"/>
            <p14:sldId id="533"/>
            <p14:sldId id="455"/>
            <p14:sldId id="541"/>
            <p14:sldId id="537"/>
            <p14:sldId id="545"/>
            <p14:sldId id="534"/>
            <p14:sldId id="490"/>
            <p14:sldId id="543"/>
            <p14:sldId id="497"/>
            <p14:sldId id="54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B3"/>
    <a:srgbClr val="FF8E53"/>
    <a:srgbClr val="BBEFFF"/>
    <a:srgbClr val="9EEAFF"/>
    <a:srgbClr val="E4F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7" autoAdjust="0"/>
    <p:restoredTop sz="95402" autoAdjust="0"/>
  </p:normalViewPr>
  <p:slideViewPr>
    <p:cSldViewPr snapToGrid="0" snapToObjects="1">
      <p:cViewPr varScale="1">
        <p:scale>
          <a:sx n="83" d="100"/>
          <a:sy n="83"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F13492-B95E-4ACB-85D4-12C595E1D63B}" type="datetimeFigureOut">
              <a:rPr lang="en-US" smtClean="0"/>
              <a:t>4/29/16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268AA53-0D7C-461D-84D1-816B056F990F}" type="slidenum">
              <a:rPr lang="en-US" smtClean="0"/>
              <a:t>‹#›</a:t>
            </a:fld>
            <a:endParaRPr lang="en-US" dirty="0"/>
          </a:p>
        </p:txBody>
      </p:sp>
    </p:spTree>
    <p:extLst>
      <p:ext uri="{BB962C8B-B14F-4D97-AF65-F5344CB8AC3E}">
        <p14:creationId xmlns:p14="http://schemas.microsoft.com/office/powerpoint/2010/main" val="137879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223AFCAB-A109-475D-8D09-A66137962F54}" type="datetimeFigureOut">
              <a:rPr lang="en-US"/>
              <a:pPr>
                <a:defRPr/>
              </a:pPr>
              <a:t>4/29/16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DAF26029-B14C-427D-8130-89DEBBCC4ECD}" type="slidenum">
              <a:rPr lang="en-US"/>
              <a:pPr>
                <a:defRPr/>
              </a:pPr>
              <a:t>‹#›</a:t>
            </a:fld>
            <a:endParaRPr lang="en-US" dirty="0"/>
          </a:p>
        </p:txBody>
      </p:sp>
    </p:spTree>
    <p:extLst>
      <p:ext uri="{BB962C8B-B14F-4D97-AF65-F5344CB8AC3E}">
        <p14:creationId xmlns:p14="http://schemas.microsoft.com/office/powerpoint/2010/main" val="401966958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2211" eaLnBrk="0" hangingPunct="0">
              <a:defRPr sz="2000">
                <a:solidFill>
                  <a:schemeClr val="tx1"/>
                </a:solidFill>
                <a:latin typeface="Arial" pitchFamily="34" charset="0"/>
              </a:defRPr>
            </a:lvl1pPr>
            <a:lvl2pPr marL="739448" indent="-284403" defTabSz="932211" eaLnBrk="0" hangingPunct="0">
              <a:defRPr sz="2000">
                <a:solidFill>
                  <a:schemeClr val="tx1"/>
                </a:solidFill>
                <a:latin typeface="Arial" pitchFamily="34" charset="0"/>
              </a:defRPr>
            </a:lvl2pPr>
            <a:lvl3pPr marL="1137612" indent="-227522" defTabSz="932211" eaLnBrk="0" hangingPunct="0">
              <a:defRPr sz="2000">
                <a:solidFill>
                  <a:schemeClr val="tx1"/>
                </a:solidFill>
                <a:latin typeface="Arial" pitchFamily="34" charset="0"/>
              </a:defRPr>
            </a:lvl3pPr>
            <a:lvl4pPr marL="1592657" indent="-227522" defTabSz="932211" eaLnBrk="0" hangingPunct="0">
              <a:defRPr sz="2000">
                <a:solidFill>
                  <a:schemeClr val="tx1"/>
                </a:solidFill>
                <a:latin typeface="Arial" pitchFamily="34" charset="0"/>
              </a:defRPr>
            </a:lvl4pPr>
            <a:lvl5pPr marL="2047702" indent="-227522" defTabSz="932211" eaLnBrk="0" hangingPunct="0">
              <a:defRPr sz="2000">
                <a:solidFill>
                  <a:schemeClr val="tx1"/>
                </a:solidFill>
                <a:latin typeface="Arial" pitchFamily="34" charset="0"/>
              </a:defRPr>
            </a:lvl5pPr>
            <a:lvl6pPr marL="2502747" indent="-227522" defTabSz="932211" eaLnBrk="0" fontAlgn="base" hangingPunct="0">
              <a:spcBef>
                <a:spcPct val="0"/>
              </a:spcBef>
              <a:spcAft>
                <a:spcPct val="0"/>
              </a:spcAft>
              <a:defRPr sz="2000">
                <a:solidFill>
                  <a:schemeClr val="tx1"/>
                </a:solidFill>
                <a:latin typeface="Arial" pitchFamily="34" charset="0"/>
              </a:defRPr>
            </a:lvl6pPr>
            <a:lvl7pPr marL="2957792" indent="-227522" defTabSz="932211" eaLnBrk="0" fontAlgn="base" hangingPunct="0">
              <a:spcBef>
                <a:spcPct val="0"/>
              </a:spcBef>
              <a:spcAft>
                <a:spcPct val="0"/>
              </a:spcAft>
              <a:defRPr sz="2000">
                <a:solidFill>
                  <a:schemeClr val="tx1"/>
                </a:solidFill>
                <a:latin typeface="Arial" pitchFamily="34" charset="0"/>
              </a:defRPr>
            </a:lvl7pPr>
            <a:lvl8pPr marL="3412837" indent="-227522" defTabSz="932211" eaLnBrk="0" fontAlgn="base" hangingPunct="0">
              <a:spcBef>
                <a:spcPct val="0"/>
              </a:spcBef>
              <a:spcAft>
                <a:spcPct val="0"/>
              </a:spcAft>
              <a:defRPr sz="2000">
                <a:solidFill>
                  <a:schemeClr val="tx1"/>
                </a:solidFill>
                <a:latin typeface="Arial" pitchFamily="34" charset="0"/>
              </a:defRPr>
            </a:lvl8pPr>
            <a:lvl9pPr marL="3867882" indent="-227522" defTabSz="932211" eaLnBrk="0" fontAlgn="base" hangingPunct="0">
              <a:spcBef>
                <a:spcPct val="0"/>
              </a:spcBef>
              <a:spcAft>
                <a:spcPct val="0"/>
              </a:spcAft>
              <a:defRPr sz="2000">
                <a:solidFill>
                  <a:schemeClr val="tx1"/>
                </a:solidFill>
                <a:latin typeface="Arial" pitchFamily="34" charset="0"/>
              </a:defRPr>
            </a:lvl9pPr>
          </a:lstStyle>
          <a:p>
            <a:pPr eaLnBrk="1" hangingPunct="1"/>
            <a:fld id="{0B90EA81-2D4C-4E64-9EFA-890818D97F0B}" type="slidenum">
              <a:rPr lang="en-US" sz="1200">
                <a:solidFill>
                  <a:prstClr val="black"/>
                </a:solidFill>
              </a:rPr>
              <a:pPr eaLnBrk="1" hangingPunct="1"/>
              <a:t>3</a:t>
            </a:fld>
            <a:endParaRPr lang="en-US" sz="1200" dirty="0">
              <a:solidFill>
                <a:prstClr val="black"/>
              </a:solidFill>
            </a:endParaRPr>
          </a:p>
        </p:txBody>
      </p:sp>
      <p:sp>
        <p:nvSpPr>
          <p:cNvPr id="34819" name="Rectangle 2"/>
          <p:cNvSpPr>
            <a:spLocks noGrp="1" noRot="1" noChangeAspect="1" noChangeArrowheads="1" noTextEdit="1"/>
          </p:cNvSpPr>
          <p:nvPr>
            <p:ph type="sldImg"/>
          </p:nvPr>
        </p:nvSpPr>
        <p:spPr>
          <a:xfrm>
            <a:off x="1185863" y="695325"/>
            <a:ext cx="4646612" cy="3484563"/>
          </a:xfrm>
          <a:ln/>
        </p:spPr>
      </p:sp>
      <p:sp>
        <p:nvSpPr>
          <p:cNvPr id="34820" name="Rectangle 3"/>
          <p:cNvSpPr>
            <a:spLocks noGrp="1" noChangeArrowheads="1"/>
          </p:cNvSpPr>
          <p:nvPr>
            <p:ph type="body" idx="1"/>
          </p:nvPr>
        </p:nvSpPr>
        <p:spPr>
          <a:xfrm>
            <a:off x="935039" y="4415160"/>
            <a:ext cx="5140325" cy="4183695"/>
          </a:xfrm>
          <a:noFill/>
        </p:spPr>
        <p:txBody>
          <a:bodyPr lIns="93158" tIns="46579" rIns="93158" bIns="46579"/>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065" eaLnBrk="0" hangingPunct="0">
              <a:defRPr sz="2400">
                <a:solidFill>
                  <a:schemeClr val="tx1"/>
                </a:solidFill>
                <a:latin typeface="Arial" pitchFamily="34" charset="0"/>
                <a:ea typeface="ＭＳ Ｐゴシック" pitchFamily="34" charset="-128"/>
              </a:defRPr>
            </a:lvl1pPr>
            <a:lvl2pPr marL="749173" indent="-288143" defTabSz="930065" eaLnBrk="0" hangingPunct="0">
              <a:defRPr sz="2400">
                <a:solidFill>
                  <a:schemeClr val="tx1"/>
                </a:solidFill>
                <a:latin typeface="Arial" pitchFamily="34" charset="0"/>
                <a:ea typeface="ＭＳ Ｐゴシック" pitchFamily="34" charset="-128"/>
              </a:defRPr>
            </a:lvl2pPr>
            <a:lvl3pPr marL="1152573" indent="-230515" defTabSz="930065" eaLnBrk="0" hangingPunct="0">
              <a:defRPr sz="2400">
                <a:solidFill>
                  <a:schemeClr val="tx1"/>
                </a:solidFill>
                <a:latin typeface="Arial" pitchFamily="34" charset="0"/>
                <a:ea typeface="ＭＳ Ｐゴシック" pitchFamily="34" charset="-128"/>
              </a:defRPr>
            </a:lvl3pPr>
            <a:lvl4pPr marL="1613604" indent="-230515" defTabSz="930065" eaLnBrk="0" hangingPunct="0">
              <a:defRPr sz="2400">
                <a:solidFill>
                  <a:schemeClr val="tx1"/>
                </a:solidFill>
                <a:latin typeface="Arial" pitchFamily="34" charset="0"/>
                <a:ea typeface="ＭＳ Ｐゴシック" pitchFamily="34" charset="-128"/>
              </a:defRPr>
            </a:lvl4pPr>
            <a:lvl5pPr marL="2074632" indent="-230515" defTabSz="930065" eaLnBrk="0" hangingPunct="0">
              <a:defRPr sz="2400">
                <a:solidFill>
                  <a:schemeClr val="tx1"/>
                </a:solidFill>
                <a:latin typeface="Arial" pitchFamily="34" charset="0"/>
                <a:ea typeface="ＭＳ Ｐゴシック" pitchFamily="34" charset="-128"/>
              </a:defRPr>
            </a:lvl5pPr>
            <a:lvl6pPr marL="2535662"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690"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57721"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18750"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3BD3825-4D6F-4EE1-86E1-E8BBF0E0324F}" type="slidenum">
              <a:rPr lang="en-US" altLang="en-US" sz="1200">
                <a:solidFill>
                  <a:srgbClr val="000000"/>
                </a:solidFill>
                <a:latin typeface="Times New Roman" pitchFamily="18" charset="0"/>
              </a:rPr>
              <a:pPr eaLnBrk="1" hangingPunct="1">
                <a:defRPr/>
              </a:pPr>
              <a:t>4</a:t>
            </a:fld>
            <a:endParaRPr lang="en-US" altLang="en-US" sz="1200">
              <a:solidFill>
                <a:srgbClr val="000000"/>
              </a:solidFill>
              <a:latin typeface="Times New Roman" pitchFamily="18" charset="0"/>
            </a:endParaRPr>
          </a:p>
        </p:txBody>
      </p:sp>
      <p:sp>
        <p:nvSpPr>
          <p:cNvPr id="49155" name="Rectangle 7"/>
          <p:cNvSpPr txBox="1">
            <a:spLocks noGrp="1" noChangeArrowheads="1"/>
          </p:cNvSpPr>
          <p:nvPr/>
        </p:nvSpPr>
        <p:spPr bwMode="auto">
          <a:xfrm>
            <a:off x="3972242" y="8831262"/>
            <a:ext cx="3038161" cy="46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6" tIns="47297" rIns="94586" bIns="47297" anchor="b"/>
          <a:lstStyle>
            <a:lvl1pPr algn="l" defTabSz="941388" eaLnBrk="0" hangingPunct="0">
              <a:spcBef>
                <a:spcPct val="30000"/>
              </a:spcBef>
              <a:defRPr sz="1200">
                <a:solidFill>
                  <a:schemeClr val="tx1"/>
                </a:solidFill>
                <a:latin typeface="Arial" pitchFamily="34" charset="0"/>
                <a:ea typeface="ＭＳ Ｐゴシック" pitchFamily="34" charset="-128"/>
              </a:defRPr>
            </a:lvl1pPr>
            <a:lvl2pPr marL="742950" indent="-285750" algn="l" defTabSz="941388" eaLnBrk="0" hangingPunct="0">
              <a:spcBef>
                <a:spcPct val="30000"/>
              </a:spcBef>
              <a:defRPr sz="1200">
                <a:solidFill>
                  <a:schemeClr val="tx1"/>
                </a:solidFill>
                <a:latin typeface="Arial" pitchFamily="34" charset="0"/>
                <a:ea typeface="ＭＳ Ｐゴシック" pitchFamily="34" charset="-128"/>
              </a:defRPr>
            </a:lvl2pPr>
            <a:lvl3pPr marL="1143000" indent="-228600" algn="l" defTabSz="941388" eaLnBrk="0" hangingPunct="0">
              <a:spcBef>
                <a:spcPct val="30000"/>
              </a:spcBef>
              <a:defRPr sz="1200">
                <a:solidFill>
                  <a:schemeClr val="tx1"/>
                </a:solidFill>
                <a:latin typeface="Arial" pitchFamily="34" charset="0"/>
                <a:ea typeface="ＭＳ Ｐゴシック" pitchFamily="34" charset="-128"/>
              </a:defRPr>
            </a:lvl3pPr>
            <a:lvl4pPr marL="1600200" indent="-228600" algn="l" defTabSz="941388" eaLnBrk="0" hangingPunct="0">
              <a:spcBef>
                <a:spcPct val="30000"/>
              </a:spcBef>
              <a:defRPr sz="1200">
                <a:solidFill>
                  <a:schemeClr val="tx1"/>
                </a:solidFill>
                <a:latin typeface="Arial" pitchFamily="34" charset="0"/>
                <a:ea typeface="ＭＳ Ｐゴシック" pitchFamily="34" charset="-128"/>
              </a:defRPr>
            </a:lvl4pPr>
            <a:lvl5pPr marL="2057400" indent="-228600" algn="l" defTabSz="941388" eaLnBrk="0" hangingPunct="0">
              <a:spcBef>
                <a:spcPct val="30000"/>
              </a:spcBef>
              <a:defRPr sz="1200">
                <a:solidFill>
                  <a:schemeClr val="tx1"/>
                </a:solidFill>
                <a:latin typeface="Arial" pitchFamily="34" charset="0"/>
                <a:ea typeface="ＭＳ Ｐゴシック" pitchFamily="34" charset="-128"/>
              </a:defRPr>
            </a:lvl5pPr>
            <a:lvl6pPr marL="25146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C34DE148-27D3-469D-820B-0B2883484A89}" type="slidenum">
              <a:rPr lang="en-US" altLang="en-US" smtClean="0">
                <a:solidFill>
                  <a:srgbClr val="000000"/>
                </a:solidFill>
                <a:latin typeface="Calibri" pitchFamily="34" charset="0"/>
              </a:rPr>
              <a:pPr algn="r" eaLnBrk="1" hangingPunct="1">
                <a:spcBef>
                  <a:spcPct val="0"/>
                </a:spcBef>
              </a:pPr>
              <a:t>4</a:t>
            </a:fld>
            <a:endParaRPr lang="en-US" altLang="en-US" smtClean="0">
              <a:solidFill>
                <a:srgbClr val="000000"/>
              </a:solidFill>
              <a:latin typeface="Calibri" pitchFamily="34"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699757" y="4416430"/>
            <a:ext cx="5610889" cy="41830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4586" tIns="47297" rIns="94586" bIns="47297"/>
          <a:lstStyle/>
          <a:p>
            <a:pPr eaLnBrk="1" hangingPunct="1">
              <a:spcBef>
                <a:spcPct val="0"/>
              </a:spcBef>
              <a:defRPr/>
            </a:pPr>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065" eaLnBrk="0" hangingPunct="0">
              <a:defRPr sz="2400">
                <a:solidFill>
                  <a:schemeClr val="tx1"/>
                </a:solidFill>
                <a:latin typeface="Arial" pitchFamily="34" charset="0"/>
                <a:ea typeface="ＭＳ Ｐゴシック" pitchFamily="34" charset="-128"/>
              </a:defRPr>
            </a:lvl1pPr>
            <a:lvl2pPr marL="749173" indent="-288143" defTabSz="930065" eaLnBrk="0" hangingPunct="0">
              <a:defRPr sz="2400">
                <a:solidFill>
                  <a:schemeClr val="tx1"/>
                </a:solidFill>
                <a:latin typeface="Arial" pitchFamily="34" charset="0"/>
                <a:ea typeface="ＭＳ Ｐゴシック" pitchFamily="34" charset="-128"/>
              </a:defRPr>
            </a:lvl2pPr>
            <a:lvl3pPr marL="1152573" indent="-230515" defTabSz="930065" eaLnBrk="0" hangingPunct="0">
              <a:defRPr sz="2400">
                <a:solidFill>
                  <a:schemeClr val="tx1"/>
                </a:solidFill>
                <a:latin typeface="Arial" pitchFamily="34" charset="0"/>
                <a:ea typeface="ＭＳ Ｐゴシック" pitchFamily="34" charset="-128"/>
              </a:defRPr>
            </a:lvl3pPr>
            <a:lvl4pPr marL="1613604" indent="-230515" defTabSz="930065" eaLnBrk="0" hangingPunct="0">
              <a:defRPr sz="2400">
                <a:solidFill>
                  <a:schemeClr val="tx1"/>
                </a:solidFill>
                <a:latin typeface="Arial" pitchFamily="34" charset="0"/>
                <a:ea typeface="ＭＳ Ｐゴシック" pitchFamily="34" charset="-128"/>
              </a:defRPr>
            </a:lvl4pPr>
            <a:lvl5pPr marL="2074632" indent="-230515" defTabSz="930065" eaLnBrk="0" hangingPunct="0">
              <a:defRPr sz="2400">
                <a:solidFill>
                  <a:schemeClr val="tx1"/>
                </a:solidFill>
                <a:latin typeface="Arial" pitchFamily="34" charset="0"/>
                <a:ea typeface="ＭＳ Ｐゴシック" pitchFamily="34" charset="-128"/>
              </a:defRPr>
            </a:lvl5pPr>
            <a:lvl6pPr marL="2535662"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690"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57721"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18750"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3BD3825-4D6F-4EE1-86E1-E8BBF0E0324F}" type="slidenum">
              <a:rPr lang="en-US" altLang="en-US" sz="1200">
                <a:solidFill>
                  <a:srgbClr val="000000"/>
                </a:solidFill>
                <a:latin typeface="Times New Roman" pitchFamily="18" charset="0"/>
              </a:rPr>
              <a:pPr eaLnBrk="1" hangingPunct="1">
                <a:defRPr/>
              </a:pPr>
              <a:t>5</a:t>
            </a:fld>
            <a:endParaRPr lang="en-US" altLang="en-US" sz="1200">
              <a:solidFill>
                <a:srgbClr val="000000"/>
              </a:solidFill>
              <a:latin typeface="Times New Roman" pitchFamily="18" charset="0"/>
            </a:endParaRPr>
          </a:p>
        </p:txBody>
      </p:sp>
      <p:sp>
        <p:nvSpPr>
          <p:cNvPr id="49155" name="Rectangle 7"/>
          <p:cNvSpPr txBox="1">
            <a:spLocks noGrp="1" noChangeArrowheads="1"/>
          </p:cNvSpPr>
          <p:nvPr/>
        </p:nvSpPr>
        <p:spPr bwMode="auto">
          <a:xfrm>
            <a:off x="3972242" y="8831262"/>
            <a:ext cx="3038161" cy="46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6" tIns="47297" rIns="94586" bIns="47297" anchor="b"/>
          <a:lstStyle>
            <a:lvl1pPr algn="l" defTabSz="941388" eaLnBrk="0" hangingPunct="0">
              <a:spcBef>
                <a:spcPct val="30000"/>
              </a:spcBef>
              <a:defRPr sz="1200">
                <a:solidFill>
                  <a:schemeClr val="tx1"/>
                </a:solidFill>
                <a:latin typeface="Arial" pitchFamily="34" charset="0"/>
                <a:ea typeface="ＭＳ Ｐゴシック" pitchFamily="34" charset="-128"/>
              </a:defRPr>
            </a:lvl1pPr>
            <a:lvl2pPr marL="742950" indent="-285750" algn="l" defTabSz="941388" eaLnBrk="0" hangingPunct="0">
              <a:spcBef>
                <a:spcPct val="30000"/>
              </a:spcBef>
              <a:defRPr sz="1200">
                <a:solidFill>
                  <a:schemeClr val="tx1"/>
                </a:solidFill>
                <a:latin typeface="Arial" pitchFamily="34" charset="0"/>
                <a:ea typeface="ＭＳ Ｐゴシック" pitchFamily="34" charset="-128"/>
              </a:defRPr>
            </a:lvl2pPr>
            <a:lvl3pPr marL="1143000" indent="-228600" algn="l" defTabSz="941388" eaLnBrk="0" hangingPunct="0">
              <a:spcBef>
                <a:spcPct val="30000"/>
              </a:spcBef>
              <a:defRPr sz="1200">
                <a:solidFill>
                  <a:schemeClr val="tx1"/>
                </a:solidFill>
                <a:latin typeface="Arial" pitchFamily="34" charset="0"/>
                <a:ea typeface="ＭＳ Ｐゴシック" pitchFamily="34" charset="-128"/>
              </a:defRPr>
            </a:lvl3pPr>
            <a:lvl4pPr marL="1600200" indent="-228600" algn="l" defTabSz="941388" eaLnBrk="0" hangingPunct="0">
              <a:spcBef>
                <a:spcPct val="30000"/>
              </a:spcBef>
              <a:defRPr sz="1200">
                <a:solidFill>
                  <a:schemeClr val="tx1"/>
                </a:solidFill>
                <a:latin typeface="Arial" pitchFamily="34" charset="0"/>
                <a:ea typeface="ＭＳ Ｐゴシック" pitchFamily="34" charset="-128"/>
              </a:defRPr>
            </a:lvl4pPr>
            <a:lvl5pPr marL="2057400" indent="-228600" algn="l" defTabSz="941388" eaLnBrk="0" hangingPunct="0">
              <a:spcBef>
                <a:spcPct val="30000"/>
              </a:spcBef>
              <a:defRPr sz="1200">
                <a:solidFill>
                  <a:schemeClr val="tx1"/>
                </a:solidFill>
                <a:latin typeface="Arial" pitchFamily="34" charset="0"/>
                <a:ea typeface="ＭＳ Ｐゴシック" pitchFamily="34" charset="-128"/>
              </a:defRPr>
            </a:lvl5pPr>
            <a:lvl6pPr marL="25146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C34DE148-27D3-469D-820B-0B2883484A89}" type="slidenum">
              <a:rPr lang="en-US" altLang="en-US" smtClean="0">
                <a:solidFill>
                  <a:srgbClr val="000000"/>
                </a:solidFill>
                <a:latin typeface="Calibri" pitchFamily="34" charset="0"/>
              </a:rPr>
              <a:pPr algn="r" eaLnBrk="1" hangingPunct="1">
                <a:spcBef>
                  <a:spcPct val="0"/>
                </a:spcBef>
              </a:pPr>
              <a:t>5</a:t>
            </a:fld>
            <a:endParaRPr lang="en-US" altLang="en-US" smtClean="0">
              <a:solidFill>
                <a:srgbClr val="000000"/>
              </a:solidFill>
              <a:latin typeface="Calibri" pitchFamily="34"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699757" y="4416430"/>
            <a:ext cx="5610889" cy="41830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4586" tIns="47297" rIns="94586" bIns="47297"/>
          <a:lstStyle/>
          <a:p>
            <a:pPr eaLnBrk="1" hangingPunct="1">
              <a:spcBef>
                <a:spcPct val="0"/>
              </a:spcBef>
              <a:defRPr/>
            </a:pPr>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a:t>This is the proposed NEMS NUOPC physics driver schematic from the NUOPC Physics Interoperability Group (which includes NAVY, NCAR, NCEP, and others). This diagram is setting requirements for a single interface to invoke atmospheric model physics, with INIT, RUN, and FINALIZE phases. Patrick Tripp at NCEP is working on developing an instantiation of the driver for NEMS with the goal of having a single physics interface to GFS physics from the three atmospheric models in NEMS: GSM, NMM-B, and FIM. The development is underway with a RUN version working for GSM and being developed for NMM-B at this point. Unification of the physics interface of the atmospheric models within NEMS will enable common physics development goals to be met.</a:t>
            </a:r>
          </a:p>
        </p:txBody>
      </p:sp>
      <p:sp>
        <p:nvSpPr>
          <p:cNvPr id="204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57066" indent="-291179">
              <a:defRPr sz="1200">
                <a:solidFill>
                  <a:schemeClr val="tx1"/>
                </a:solidFill>
                <a:latin typeface="Arial" charset="0"/>
                <a:ea typeface="ＭＳ Ｐゴシック" charset="0"/>
              </a:defRPr>
            </a:lvl2pPr>
            <a:lvl3pPr marL="1164717" indent="-232943">
              <a:defRPr sz="1200">
                <a:solidFill>
                  <a:schemeClr val="tx1"/>
                </a:solidFill>
                <a:latin typeface="Arial" charset="0"/>
                <a:ea typeface="ＭＳ Ｐゴシック" charset="0"/>
              </a:defRPr>
            </a:lvl3pPr>
            <a:lvl4pPr marL="1630604" indent="-232943">
              <a:defRPr sz="1200">
                <a:solidFill>
                  <a:schemeClr val="tx1"/>
                </a:solidFill>
                <a:latin typeface="Arial" charset="0"/>
                <a:ea typeface="ＭＳ Ｐゴシック" charset="0"/>
              </a:defRPr>
            </a:lvl4pPr>
            <a:lvl5pPr marL="2096491" indent="-232943">
              <a:defRPr sz="1200">
                <a:solidFill>
                  <a:schemeClr val="tx1"/>
                </a:solidFill>
                <a:latin typeface="Arial" charset="0"/>
                <a:ea typeface="ＭＳ Ｐゴシック" charset="0"/>
              </a:defRPr>
            </a:lvl5pPr>
            <a:lvl6pPr marL="2562377" indent="-232943" eaLnBrk="0" fontAlgn="base" hangingPunct="0">
              <a:spcBef>
                <a:spcPct val="30000"/>
              </a:spcBef>
              <a:spcAft>
                <a:spcPct val="0"/>
              </a:spcAft>
              <a:defRPr sz="1200">
                <a:solidFill>
                  <a:schemeClr val="tx1"/>
                </a:solidFill>
                <a:latin typeface="Arial" charset="0"/>
                <a:ea typeface="ＭＳ Ｐゴシック" charset="0"/>
              </a:defRPr>
            </a:lvl6pPr>
            <a:lvl7pPr marL="3028264" indent="-232943" eaLnBrk="0" fontAlgn="base" hangingPunct="0">
              <a:spcBef>
                <a:spcPct val="30000"/>
              </a:spcBef>
              <a:spcAft>
                <a:spcPct val="0"/>
              </a:spcAft>
              <a:defRPr sz="1200">
                <a:solidFill>
                  <a:schemeClr val="tx1"/>
                </a:solidFill>
                <a:latin typeface="Arial" charset="0"/>
                <a:ea typeface="ＭＳ Ｐゴシック" charset="0"/>
              </a:defRPr>
            </a:lvl7pPr>
            <a:lvl8pPr marL="3494151" indent="-232943" eaLnBrk="0" fontAlgn="base" hangingPunct="0">
              <a:spcBef>
                <a:spcPct val="30000"/>
              </a:spcBef>
              <a:spcAft>
                <a:spcPct val="0"/>
              </a:spcAft>
              <a:defRPr sz="1200">
                <a:solidFill>
                  <a:schemeClr val="tx1"/>
                </a:solidFill>
                <a:latin typeface="Arial" charset="0"/>
                <a:ea typeface="ＭＳ Ｐゴシック" charset="0"/>
              </a:defRPr>
            </a:lvl8pPr>
            <a:lvl9pPr marL="3960038" indent="-232943" eaLnBrk="0" fontAlgn="base" hangingPunct="0">
              <a:spcBef>
                <a:spcPct val="30000"/>
              </a:spcBef>
              <a:spcAft>
                <a:spcPct val="0"/>
              </a:spcAft>
              <a:defRPr sz="1200">
                <a:solidFill>
                  <a:schemeClr val="tx1"/>
                </a:solidFill>
                <a:latin typeface="Arial" charset="0"/>
                <a:ea typeface="ＭＳ Ｐゴシック" charset="0"/>
              </a:defRPr>
            </a:lvl9pPr>
          </a:lstStyle>
          <a:p>
            <a:fld id="{34673A9F-EA92-8941-8D70-65D11CB9B285}" type="slidenum">
              <a:rPr lang="en-US"/>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60">
              <a:defRPr sz="2500">
                <a:solidFill>
                  <a:schemeClr val="tx1"/>
                </a:solidFill>
                <a:latin typeface="Arial" charset="0"/>
                <a:ea typeface="ヒラギノ角ゴ Pro W3" charset="0"/>
                <a:cs typeface="ヒラギノ角ゴ Pro W3" charset="0"/>
              </a:defRPr>
            </a:lvl1pPr>
            <a:lvl2pPr marL="760632" indent="-292551" defTabSz="923160">
              <a:defRPr sz="2500">
                <a:solidFill>
                  <a:schemeClr val="tx1"/>
                </a:solidFill>
                <a:latin typeface="Arial" charset="0"/>
                <a:ea typeface="ヒラギノ角ゴ Pro W3" charset="0"/>
                <a:cs typeface="ヒラギノ角ゴ Pro W3" charset="0"/>
              </a:defRPr>
            </a:lvl2pPr>
            <a:lvl3pPr marL="1170203" indent="-234041" defTabSz="923160">
              <a:defRPr sz="2500">
                <a:solidFill>
                  <a:schemeClr val="tx1"/>
                </a:solidFill>
                <a:latin typeface="Arial" charset="0"/>
                <a:ea typeface="ヒラギノ角ゴ Pro W3" charset="0"/>
                <a:cs typeface="ヒラギノ角ゴ Pro W3" charset="0"/>
              </a:defRPr>
            </a:lvl3pPr>
            <a:lvl4pPr marL="1638285" indent="-234041" defTabSz="923160">
              <a:defRPr sz="2500">
                <a:solidFill>
                  <a:schemeClr val="tx1"/>
                </a:solidFill>
                <a:latin typeface="Arial" charset="0"/>
                <a:ea typeface="ヒラギノ角ゴ Pro W3" charset="0"/>
                <a:cs typeface="ヒラギノ角ゴ Pro W3" charset="0"/>
              </a:defRPr>
            </a:lvl4pPr>
            <a:lvl5pPr marL="2106366" indent="-234041" defTabSz="923160">
              <a:defRPr sz="2500">
                <a:solidFill>
                  <a:schemeClr val="tx1"/>
                </a:solidFill>
                <a:latin typeface="Arial" charset="0"/>
                <a:ea typeface="ヒラギノ角ゴ Pro W3" charset="0"/>
                <a:cs typeface="ヒラギノ角ゴ Pro W3" charset="0"/>
              </a:defRPr>
            </a:lvl5pPr>
            <a:lvl6pPr marL="2574447" indent="-234041" algn="r" defTabSz="923160"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42529" indent="-234041" algn="r" defTabSz="923160"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10610" indent="-234041" algn="r" defTabSz="923160"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78692" indent="-234041" algn="r" defTabSz="923160"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fld id="{87D68508-EF70-964D-866B-A58FAF549DF6}" type="slidenum">
              <a:rPr lang="en-US" sz="1200">
                <a:solidFill>
                  <a:srgbClr val="000000"/>
                </a:solidFill>
              </a:rPr>
              <a:pPr/>
              <a:t>12</a:t>
            </a:fld>
            <a:endParaRPr lang="en-US" sz="1200">
              <a:solidFill>
                <a:srgbClr val="000000"/>
              </a:solidFill>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Text Box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Picture1.png"/>
          <p:cNvPicPr>
            <a:picLocks noChangeAspect="1"/>
          </p:cNvPicPr>
          <p:nvPr userDrawn="1"/>
        </p:nvPicPr>
        <p:blipFill>
          <a:blip r:embed="rId2" cstate="print"/>
          <a:stretch>
            <a:fillRect/>
          </a:stretch>
        </p:blipFill>
        <p:spPr>
          <a:xfrm>
            <a:off x="0" y="-1"/>
            <a:ext cx="9144000" cy="6903375"/>
          </a:xfrm>
          <a:prstGeom prst="rect">
            <a:avLst/>
          </a:prstGeom>
        </p:spPr>
      </p:pic>
      <p:sp>
        <p:nvSpPr>
          <p:cNvPr id="2" name="Title 1"/>
          <p:cNvSpPr>
            <a:spLocks noGrp="1"/>
          </p:cNvSpPr>
          <p:nvPr>
            <p:ph type="ctrTitle" hasCustomPrompt="1"/>
          </p:nvPr>
        </p:nvSpPr>
        <p:spPr>
          <a:xfrm>
            <a:off x="199224" y="1017524"/>
            <a:ext cx="8694916" cy="1464053"/>
          </a:xfrm>
        </p:spPr>
        <p:txBody>
          <a:bodyPr anchor="b"/>
          <a:lstStyle>
            <a:lvl1pPr algn="l">
              <a:spcBef>
                <a:spcPts val="0"/>
              </a:spcBef>
              <a:defRPr sz="4400">
                <a:latin typeface="Helvetica"/>
                <a:cs typeface="Helvetica"/>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99224" y="2668357"/>
            <a:ext cx="7968536" cy="2179027"/>
          </a:xfrm>
        </p:spPr>
        <p:txBody>
          <a:bodyPr/>
          <a:lstStyle>
            <a:lvl1pPr marL="0" indent="0" algn="l">
              <a:spcBef>
                <a:spcPts val="0"/>
              </a:spcBef>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subtitle / authors</a:t>
            </a:r>
            <a:endParaRPr lang="en-US" dirty="0"/>
          </a:p>
        </p:txBody>
      </p:sp>
      <p:pic>
        <p:nvPicPr>
          <p:cNvPr id="4" name="Picture 3" descr="doc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99108" y="56444"/>
            <a:ext cx="914400" cy="90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NOA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6004" y="5644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cep_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74730" y="5149734"/>
            <a:ext cx="2314252" cy="1346045"/>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30"/>
          <p:cNvSpPr>
            <a:spLocks noGrp="1"/>
          </p:cNvSpPr>
          <p:nvPr>
            <p:ph type="body" sz="quarter" idx="11" hasCustomPrompt="1"/>
          </p:nvPr>
        </p:nvSpPr>
        <p:spPr>
          <a:xfrm>
            <a:off x="198436" y="3536400"/>
            <a:ext cx="5915203" cy="2602492"/>
          </a:xfrm>
        </p:spPr>
        <p:txBody>
          <a:bodyPr anchor="b"/>
          <a:lstStyle>
            <a:lvl1pPr marL="0" marR="0" indent="0" algn="l" defTabSz="914400" rtl="0" eaLnBrk="0" fontAlgn="base" latinLnBrk="0" hangingPunct="0">
              <a:lnSpc>
                <a:spcPct val="100000"/>
              </a:lnSpc>
              <a:spcBef>
                <a:spcPts val="0"/>
              </a:spcBef>
              <a:spcAft>
                <a:spcPct val="0"/>
              </a:spcAft>
              <a:buClrTx/>
              <a:buSzTx/>
              <a:buFontTx/>
              <a:buNone/>
              <a:tabLst/>
              <a:defRPr sz="1600" i="1" baseline="0"/>
            </a:lvl1pPr>
            <a:lvl2pPr>
              <a:defRPr sz="1600" i="1"/>
            </a:lvl2pPr>
            <a:lvl3pPr>
              <a:defRPr sz="1600" i="1"/>
            </a:lvl3pPr>
            <a:lvl4pPr>
              <a:defRPr sz="1600" i="1"/>
            </a:lvl4pPr>
            <a:lvl5pPr>
              <a:defRPr sz="1600" i="1"/>
            </a:lvl5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dirty="0" smtClean="0"/>
              <a:t>Click to insert corresponding author(s) affiliation</a:t>
            </a:r>
          </a:p>
        </p:txBody>
      </p:sp>
      <p:pic>
        <p:nvPicPr>
          <p:cNvPr id="5" name="Picture 4" descr="nws_logo.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5735" y="56444"/>
            <a:ext cx="914400" cy="914400"/>
          </a:xfrm>
          <a:prstGeom prst="rect">
            <a:avLst/>
          </a:prstGeom>
        </p:spPr>
      </p:pic>
      <p:sp>
        <p:nvSpPr>
          <p:cNvPr id="22" name="Rectangle 21"/>
          <p:cNvSpPr/>
          <p:nvPr userDrawn="1"/>
        </p:nvSpPr>
        <p:spPr>
          <a:xfrm>
            <a:off x="-14112" y="6567265"/>
            <a:ext cx="9158111" cy="33611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solidFill>
                <a:srgbClr val="FF0000"/>
              </a:solidFill>
            </a:endParaRPr>
          </a:p>
        </p:txBody>
      </p:sp>
      <p:pic>
        <p:nvPicPr>
          <p:cNvPr id="23" name="Picture 3" descr="doc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44795" y="6573445"/>
            <a:ext cx="275756"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userDrawn="1"/>
        </p:nvSpPr>
        <p:spPr>
          <a:xfrm>
            <a:off x="490396" y="6587300"/>
            <a:ext cx="2243840" cy="276999"/>
          </a:xfrm>
          <a:prstGeom prst="rect">
            <a:avLst/>
          </a:prstGeom>
          <a:noFill/>
        </p:spPr>
        <p:txBody>
          <a:bodyPr wrap="square" rtlCol="0" anchor="b">
            <a:spAutoFit/>
          </a:bodyPr>
          <a:lstStyle/>
          <a:p>
            <a:pPr algn="l"/>
            <a:r>
              <a:rPr lang="en-US" sz="1200" i="0" dirty="0" smtClean="0">
                <a:solidFill>
                  <a:srgbClr val="000000"/>
                </a:solidFill>
              </a:rPr>
              <a:t>M. Ek</a:t>
            </a:r>
            <a:r>
              <a:rPr lang="en-US" sz="1200" i="0" baseline="0" dirty="0" smtClean="0">
                <a:solidFill>
                  <a:srgbClr val="000000"/>
                </a:solidFill>
              </a:rPr>
              <a:t> </a:t>
            </a:r>
            <a:r>
              <a:rPr lang="en-US" sz="1200" i="0" baseline="0" dirty="0" err="1" smtClean="0">
                <a:solidFill>
                  <a:srgbClr val="000000"/>
                </a:solidFill>
              </a:rPr>
              <a:t>michael.ek@noaa.gov</a:t>
            </a:r>
            <a:endParaRPr lang="en-US" sz="1200" i="0" dirty="0">
              <a:solidFill>
                <a:srgbClr val="000000"/>
              </a:solidFill>
            </a:endParaRPr>
          </a:p>
        </p:txBody>
      </p:sp>
      <p:sp>
        <p:nvSpPr>
          <p:cNvPr id="25" name="TextBox 24"/>
          <p:cNvSpPr txBox="1"/>
          <p:nvPr userDrawn="1"/>
        </p:nvSpPr>
        <p:spPr>
          <a:xfrm>
            <a:off x="7321175" y="6587300"/>
            <a:ext cx="827559" cy="276998"/>
          </a:xfrm>
          <a:prstGeom prst="rect">
            <a:avLst/>
          </a:prstGeom>
          <a:noFill/>
        </p:spPr>
        <p:txBody>
          <a:bodyPr wrap="square" rtlCol="0" anchor="b">
            <a:spAutoFit/>
          </a:bodyPr>
          <a:lstStyle/>
          <a:p>
            <a:pPr algn="r"/>
            <a:fld id="{0B83C5F0-4064-0C47-A7E9-82F4684F3904}" type="slidenum">
              <a:rPr lang="en-US" sz="1200" i="0" smtClean="0">
                <a:solidFill>
                  <a:srgbClr val="000000"/>
                </a:solidFill>
              </a:rPr>
              <a:pPr algn="r"/>
              <a:t>‹#›</a:t>
            </a:fld>
            <a:r>
              <a:rPr lang="en-US" sz="1200" i="0" baseline="0" dirty="0" smtClean="0">
                <a:solidFill>
                  <a:srgbClr val="000000"/>
                </a:solidFill>
              </a:rPr>
              <a:t> / 21</a:t>
            </a:r>
            <a:endParaRPr lang="en-US" sz="1200" i="0" dirty="0">
              <a:solidFill>
                <a:srgbClr val="000000"/>
              </a:solidFill>
            </a:endParaRPr>
          </a:p>
        </p:txBody>
      </p:sp>
      <p:sp>
        <p:nvSpPr>
          <p:cNvPr id="26" name="TextBox 25"/>
          <p:cNvSpPr txBox="1"/>
          <p:nvPr userDrawn="1"/>
        </p:nvSpPr>
        <p:spPr>
          <a:xfrm>
            <a:off x="2975752" y="6587300"/>
            <a:ext cx="4103908" cy="276999"/>
          </a:xfrm>
          <a:prstGeom prst="rect">
            <a:avLst/>
          </a:prstGeom>
          <a:noFill/>
        </p:spPr>
        <p:txBody>
          <a:bodyPr wrap="square" rtlCol="0" anchor="b">
            <a:spAutoFit/>
          </a:bodyPr>
          <a:lstStyle/>
          <a:p>
            <a:pPr algn="ctr"/>
            <a:r>
              <a:rPr lang="en-US" sz="1200" i="0" dirty="0" smtClean="0">
                <a:solidFill>
                  <a:srgbClr val="000000"/>
                </a:solidFill>
              </a:rPr>
              <a:t>WGNE-31,</a:t>
            </a:r>
            <a:r>
              <a:rPr lang="en-US" sz="1200" i="0" baseline="0" dirty="0" smtClean="0">
                <a:solidFill>
                  <a:srgbClr val="000000"/>
                </a:solidFill>
              </a:rPr>
              <a:t> CSIR, Pretoria, South Africa, 26-29 April 2016</a:t>
            </a:r>
            <a:endParaRPr lang="en-US" sz="1200" i="0" dirty="0">
              <a:solidFill>
                <a:srgbClr val="000000"/>
              </a:solidFill>
            </a:endParaRPr>
          </a:p>
        </p:txBody>
      </p:sp>
      <p:pic>
        <p:nvPicPr>
          <p:cNvPr id="27" name="Picture 26" descr="NOA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7902" y="657344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ncep_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22" y="6559334"/>
            <a:ext cx="472948" cy="2750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nws_logo.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89607" y="6573445"/>
            <a:ext cx="274320" cy="274320"/>
          </a:xfrm>
          <a:prstGeom prst="rect">
            <a:avLst/>
          </a:prstGeom>
        </p:spPr>
      </p:pic>
    </p:spTree>
    <p:extLst>
      <p:ext uri="{BB962C8B-B14F-4D97-AF65-F5344CB8AC3E}">
        <p14:creationId xmlns:p14="http://schemas.microsoft.com/office/powerpoint/2010/main" val="108913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4111" y="0"/>
            <a:ext cx="9158112" cy="971265"/>
          </a:xfrm>
          <a:prstGeom prst="rect">
            <a:avLst/>
          </a:prstGeom>
          <a:gradFill flip="none" rotWithShape="1">
            <a:gsLst>
              <a:gs pos="0">
                <a:srgbClr val="9EEAFF"/>
              </a:gs>
              <a:gs pos="100000">
                <a:srgbClr val="FFFFFF"/>
              </a:gs>
              <a:gs pos="70000">
                <a:srgbClr val="9EEAFF"/>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p:txBody>
          <a:bodyPr/>
          <a:lstStyle>
            <a:lvl1pPr>
              <a:defRPr sz="2400"/>
            </a:lvl1pPr>
            <a:lvl2pPr marL="746125" indent="-288925">
              <a:defRPr sz="2000"/>
            </a:lvl2pPr>
            <a:lvl3pPr marL="1035050" indent="-287338">
              <a:defRPr sz="2000"/>
            </a:lvl3pPr>
            <a:lvl4pPr marL="1257300" indent="-287338">
              <a:buSzPct val="80000"/>
              <a:tabLst>
                <a:tab pos="968375" algn="l"/>
              </a:tabLst>
              <a:defRPr sz="1800"/>
            </a:lvl4pPr>
            <a:lvl5pPr marL="1544638" indent="-287338">
              <a:defRPr sz="18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40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userDrawn="1"/>
        </p:nvSpPr>
        <p:spPr>
          <a:xfrm>
            <a:off x="-14111" y="0"/>
            <a:ext cx="9158112" cy="971265"/>
          </a:xfrm>
          <a:prstGeom prst="rect">
            <a:avLst/>
          </a:prstGeom>
          <a:gradFill flip="none" rotWithShape="1">
            <a:gsLst>
              <a:gs pos="0">
                <a:srgbClr val="9EEAFF"/>
              </a:gs>
              <a:gs pos="100000">
                <a:srgbClr val="FFFFFF"/>
              </a:gs>
              <a:gs pos="70000">
                <a:srgbClr val="9EEAFF"/>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smtClean="0"/>
              <a:t>Click to edit slide title</a:t>
            </a:r>
            <a:endParaRPr lang="en-US" dirty="0"/>
          </a:p>
        </p:txBody>
      </p:sp>
    </p:spTree>
    <p:extLst>
      <p:ext uri="{BB962C8B-B14F-4D97-AF65-F5344CB8AC3E}">
        <p14:creationId xmlns:p14="http://schemas.microsoft.com/office/powerpoint/2010/main" val="258646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header only">
    <p:spTree>
      <p:nvGrpSpPr>
        <p:cNvPr id="1" name=""/>
        <p:cNvGrpSpPr/>
        <p:nvPr/>
      </p:nvGrpSpPr>
      <p:grpSpPr>
        <a:xfrm>
          <a:off x="0" y="0"/>
          <a:ext cx="0" cy="0"/>
          <a:chOff x="0" y="0"/>
          <a:chExt cx="0" cy="0"/>
        </a:xfrm>
      </p:grpSpPr>
      <p:sp>
        <p:nvSpPr>
          <p:cNvPr id="4" name="Rectangle 3"/>
          <p:cNvSpPr/>
          <p:nvPr userDrawn="1"/>
        </p:nvSpPr>
        <p:spPr>
          <a:xfrm>
            <a:off x="-14111" y="0"/>
            <a:ext cx="9158112" cy="521373"/>
          </a:xfrm>
          <a:prstGeom prst="rect">
            <a:avLst/>
          </a:prstGeom>
          <a:gradFill flip="none" rotWithShape="1">
            <a:gsLst>
              <a:gs pos="0">
                <a:srgbClr val="9EEAFF"/>
              </a:gs>
              <a:gs pos="100000">
                <a:srgbClr val="FFFFFF"/>
              </a:gs>
              <a:gs pos="70000">
                <a:srgbClr val="9EEAFF"/>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08287" y="23623"/>
            <a:ext cx="8942133" cy="497750"/>
          </a:xfrm>
        </p:spPr>
        <p:txBody>
          <a:bodyPr/>
          <a:lstStyle>
            <a:lvl1pPr>
              <a:defRPr sz="2400"/>
            </a:lvl1pPr>
          </a:lstStyle>
          <a:p>
            <a:r>
              <a:rPr lang="en-US" dirty="0" smtClean="0"/>
              <a:t>Click to edit small size title</a:t>
            </a:r>
            <a:endParaRPr lang="en-US" dirty="0"/>
          </a:p>
        </p:txBody>
      </p:sp>
    </p:spTree>
    <p:extLst>
      <p:ext uri="{BB962C8B-B14F-4D97-AF65-F5344CB8AC3E}">
        <p14:creationId xmlns:p14="http://schemas.microsoft.com/office/powerpoint/2010/main" val="96153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405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1"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Picture1.png"/>
          <p:cNvPicPr>
            <a:picLocks noChangeAspect="1"/>
          </p:cNvPicPr>
          <p:nvPr userDrawn="1"/>
        </p:nvPicPr>
        <p:blipFill>
          <a:blip r:embed="rId7" cstate="print"/>
          <a:stretch>
            <a:fillRect/>
          </a:stretch>
        </p:blipFill>
        <p:spPr>
          <a:xfrm>
            <a:off x="0" y="-1"/>
            <a:ext cx="9144000" cy="6903375"/>
          </a:xfrm>
          <a:prstGeom prst="rect">
            <a:avLst/>
          </a:prstGeom>
        </p:spPr>
      </p:pic>
      <p:sp>
        <p:nvSpPr>
          <p:cNvPr id="2" name="Rectangle 1"/>
          <p:cNvSpPr/>
          <p:nvPr userDrawn="1"/>
        </p:nvSpPr>
        <p:spPr>
          <a:xfrm>
            <a:off x="-14112" y="6567265"/>
            <a:ext cx="9158111" cy="33611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solidFill>
                <a:srgbClr val="FF0000"/>
              </a:solidFill>
            </a:endParaRPr>
          </a:p>
        </p:txBody>
      </p:sp>
      <p:pic>
        <p:nvPicPr>
          <p:cNvPr id="14" name="Picture 3" descr="doc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844795" y="6573445"/>
            <a:ext cx="275756"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4"/>
          <p:cNvSpPr>
            <a:spLocks noGrp="1" noChangeArrowheads="1"/>
          </p:cNvSpPr>
          <p:nvPr>
            <p:ph type="title"/>
          </p:nvPr>
        </p:nvSpPr>
        <p:spPr bwMode="auto">
          <a:xfrm>
            <a:off x="228600" y="143934"/>
            <a:ext cx="8686800" cy="71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slide title</a:t>
            </a:r>
          </a:p>
        </p:txBody>
      </p:sp>
      <p:sp>
        <p:nvSpPr>
          <p:cNvPr id="1028" name="Rectangle 5"/>
          <p:cNvSpPr>
            <a:spLocks noGrp="1" noChangeArrowheads="1"/>
          </p:cNvSpPr>
          <p:nvPr>
            <p:ph type="body" idx="1"/>
          </p:nvPr>
        </p:nvSpPr>
        <p:spPr bwMode="auto">
          <a:xfrm>
            <a:off x="228600" y="1092924"/>
            <a:ext cx="8406650" cy="547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2"/>
            <a:endParaRPr lang="en-US" dirty="0" smtClean="0"/>
          </a:p>
        </p:txBody>
      </p:sp>
      <p:sp>
        <p:nvSpPr>
          <p:cNvPr id="3" name="TextBox 2"/>
          <p:cNvSpPr txBox="1"/>
          <p:nvPr userDrawn="1"/>
        </p:nvSpPr>
        <p:spPr>
          <a:xfrm>
            <a:off x="490396" y="6587300"/>
            <a:ext cx="2243840" cy="276999"/>
          </a:xfrm>
          <a:prstGeom prst="rect">
            <a:avLst/>
          </a:prstGeom>
          <a:noFill/>
        </p:spPr>
        <p:txBody>
          <a:bodyPr wrap="square" rtlCol="0" anchor="b">
            <a:spAutoFit/>
          </a:bodyPr>
          <a:lstStyle/>
          <a:p>
            <a:pPr algn="l"/>
            <a:r>
              <a:rPr lang="en-US" sz="1200" i="0" dirty="0" smtClean="0">
                <a:solidFill>
                  <a:srgbClr val="000000"/>
                </a:solidFill>
              </a:rPr>
              <a:t>M. Ek</a:t>
            </a:r>
            <a:r>
              <a:rPr lang="en-US" sz="1200" i="0" baseline="0" dirty="0" smtClean="0">
                <a:solidFill>
                  <a:srgbClr val="000000"/>
                </a:solidFill>
              </a:rPr>
              <a:t> </a:t>
            </a:r>
            <a:r>
              <a:rPr lang="en-US" sz="1200" i="0" baseline="0" dirty="0" err="1" smtClean="0">
                <a:solidFill>
                  <a:srgbClr val="000000"/>
                </a:solidFill>
              </a:rPr>
              <a:t>michael.ek@noaa.gov</a:t>
            </a:r>
            <a:endParaRPr lang="en-US" sz="1200" i="0" dirty="0">
              <a:solidFill>
                <a:srgbClr val="000000"/>
              </a:solidFill>
            </a:endParaRPr>
          </a:p>
        </p:txBody>
      </p:sp>
      <p:sp>
        <p:nvSpPr>
          <p:cNvPr id="12" name="TextBox 11"/>
          <p:cNvSpPr txBox="1"/>
          <p:nvPr userDrawn="1"/>
        </p:nvSpPr>
        <p:spPr>
          <a:xfrm>
            <a:off x="7321175" y="6587300"/>
            <a:ext cx="827559" cy="276998"/>
          </a:xfrm>
          <a:prstGeom prst="rect">
            <a:avLst/>
          </a:prstGeom>
          <a:noFill/>
        </p:spPr>
        <p:txBody>
          <a:bodyPr wrap="square" rtlCol="0" anchor="b">
            <a:spAutoFit/>
          </a:bodyPr>
          <a:lstStyle/>
          <a:p>
            <a:pPr algn="r"/>
            <a:fld id="{0B83C5F0-4064-0C47-A7E9-82F4684F3904}" type="slidenum">
              <a:rPr lang="en-US" sz="1200" i="0" smtClean="0">
                <a:solidFill>
                  <a:srgbClr val="000000"/>
                </a:solidFill>
              </a:rPr>
              <a:pPr algn="r"/>
              <a:t>‹#›</a:t>
            </a:fld>
            <a:r>
              <a:rPr lang="en-US" sz="1200" i="0" baseline="0" dirty="0" smtClean="0">
                <a:solidFill>
                  <a:srgbClr val="000000"/>
                </a:solidFill>
              </a:rPr>
              <a:t> / 21</a:t>
            </a:r>
            <a:endParaRPr lang="en-US" sz="1200" i="0" dirty="0">
              <a:solidFill>
                <a:srgbClr val="000000"/>
              </a:solidFill>
            </a:endParaRPr>
          </a:p>
        </p:txBody>
      </p:sp>
      <p:sp>
        <p:nvSpPr>
          <p:cNvPr id="10" name="TextBox 9"/>
          <p:cNvSpPr txBox="1"/>
          <p:nvPr userDrawn="1"/>
        </p:nvSpPr>
        <p:spPr>
          <a:xfrm>
            <a:off x="2975752" y="6587300"/>
            <a:ext cx="4103908" cy="276999"/>
          </a:xfrm>
          <a:prstGeom prst="rect">
            <a:avLst/>
          </a:prstGeom>
          <a:noFill/>
        </p:spPr>
        <p:txBody>
          <a:bodyPr wrap="square" rtlCol="0" anchor="b">
            <a:spAutoFit/>
          </a:bodyPr>
          <a:lstStyle/>
          <a:p>
            <a:pPr algn="ctr"/>
            <a:r>
              <a:rPr lang="en-US" sz="1200" i="0" dirty="0" smtClean="0">
                <a:solidFill>
                  <a:srgbClr val="000000"/>
                </a:solidFill>
              </a:rPr>
              <a:t>WGNE-31,</a:t>
            </a:r>
            <a:r>
              <a:rPr lang="en-US" sz="1200" i="0" baseline="0" dirty="0" smtClean="0">
                <a:solidFill>
                  <a:srgbClr val="000000"/>
                </a:solidFill>
              </a:rPr>
              <a:t> CSIR, Pretoria, South Africa, 26-29 April 2016</a:t>
            </a:r>
            <a:endParaRPr lang="en-US" sz="1200" i="0" dirty="0">
              <a:solidFill>
                <a:srgbClr val="000000"/>
              </a:solidFill>
            </a:endParaRPr>
          </a:p>
        </p:txBody>
      </p:sp>
      <p:pic>
        <p:nvPicPr>
          <p:cNvPr id="11" name="Picture 10" descr="NOAA"/>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902" y="657344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ncep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22" y="6559334"/>
            <a:ext cx="472948" cy="2750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nws_logo.gi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189607" y="6573445"/>
            <a:ext cx="274320" cy="274320"/>
          </a:xfrm>
          <a:prstGeom prst="rect">
            <a:avLst/>
          </a:prstGeom>
        </p:spPr>
      </p:pic>
    </p:spTree>
    <p:extLst>
      <p:ext uri="{BB962C8B-B14F-4D97-AF65-F5344CB8AC3E}">
        <p14:creationId xmlns:p14="http://schemas.microsoft.com/office/powerpoint/2010/main" val="320896993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803" r:id="rId3"/>
    <p:sldLayoutId id="2147483802" r:id="rId4"/>
    <p:sldLayoutId id="2147483798" r:id="rId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Helvetica"/>
          <a:ea typeface="+mj-ea"/>
          <a:cs typeface="Helvetica"/>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52388" indent="-52388" algn="l" rtl="0" eaLnBrk="0" fontAlgn="base" hangingPunct="0">
        <a:spcBef>
          <a:spcPct val="20000"/>
        </a:spcBef>
        <a:spcAft>
          <a:spcPct val="0"/>
        </a:spcAft>
        <a:buClr>
          <a:schemeClr val="bg1"/>
        </a:buClr>
        <a:buSzPct val="25000"/>
        <a:buFont typeface="Lucida Grande"/>
        <a:buChar char="X"/>
        <a:defRPr sz="2800">
          <a:solidFill>
            <a:schemeClr val="tx1"/>
          </a:solidFill>
          <a:latin typeface="Helvetica"/>
          <a:ea typeface="+mn-ea"/>
          <a:cs typeface="Helvetica"/>
        </a:defRPr>
      </a:lvl1pPr>
      <a:lvl2pPr marL="915988" indent="-341313" algn="l" rtl="0" eaLnBrk="0" fontAlgn="base" hangingPunct="0">
        <a:spcBef>
          <a:spcPct val="20000"/>
        </a:spcBef>
        <a:spcAft>
          <a:spcPct val="0"/>
        </a:spcAft>
        <a:buClr>
          <a:srgbClr val="FF0000"/>
        </a:buClr>
        <a:buSzPct val="125000"/>
        <a:buFont typeface="Lucida Grande"/>
        <a:buChar char="●"/>
        <a:defRPr sz="2400">
          <a:solidFill>
            <a:schemeClr val="tx1"/>
          </a:solidFill>
          <a:latin typeface="Helvetica"/>
          <a:cs typeface="Helvetica"/>
        </a:defRPr>
      </a:lvl2pPr>
      <a:lvl3pPr marL="1257300" indent="-341313" algn="l" rtl="0" eaLnBrk="0" fontAlgn="base" hangingPunct="0">
        <a:spcBef>
          <a:spcPct val="20000"/>
        </a:spcBef>
        <a:spcAft>
          <a:spcPct val="0"/>
        </a:spcAft>
        <a:buClr>
          <a:srgbClr val="008000"/>
        </a:buClr>
        <a:buSzPct val="80000"/>
        <a:buFont typeface="Lucida Grande"/>
        <a:buChar char="➤"/>
        <a:defRPr sz="2400" baseline="0">
          <a:solidFill>
            <a:schemeClr val="tx1"/>
          </a:solidFill>
          <a:latin typeface="+mn-lt"/>
        </a:defRPr>
      </a:lvl3pPr>
      <a:lvl4pPr marL="1597025" indent="-339725" algn="l" rtl="0" eaLnBrk="0" fontAlgn="base" hangingPunct="0">
        <a:spcBef>
          <a:spcPct val="20000"/>
        </a:spcBef>
        <a:spcAft>
          <a:spcPct val="0"/>
        </a:spcAft>
        <a:buClr>
          <a:srgbClr val="0000FF"/>
        </a:buClr>
        <a:buFont typeface="Wingdings" charset="2"/>
        <a:buChar char="u"/>
        <a:tabLst>
          <a:tab pos="1204913" algn="l"/>
        </a:tabLst>
        <a:defRPr sz="2000" baseline="0">
          <a:solidFill>
            <a:schemeClr val="tx1"/>
          </a:solidFill>
          <a:latin typeface="+mn-lt"/>
        </a:defRPr>
      </a:lvl4pPr>
      <a:lvl5pPr marL="1938338" indent="-288925" algn="l" rtl="0" eaLnBrk="0" fontAlgn="base" hangingPunct="0">
        <a:spcBef>
          <a:spcPct val="20000"/>
        </a:spcBef>
        <a:spcAft>
          <a:spcPct val="0"/>
        </a:spcAft>
        <a:buClr>
          <a:srgbClr val="800000"/>
        </a:buClr>
        <a:buFont typeface="Courier New"/>
        <a:buChar char="o"/>
        <a:defRPr sz="2000" baseline="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8" Type="http://schemas.openxmlformats.org/officeDocument/2006/relationships/image" Target="../media/image23.jpeg"/><Relationship Id="rId9" Type="http://schemas.openxmlformats.org/officeDocument/2006/relationships/image" Target="../media/image24.jpg"/><Relationship Id="rId10" Type="http://schemas.openxmlformats.org/officeDocument/2006/relationships/image" Target="../media/image25.jpg"/><Relationship Id="rId11"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sz="3600" dirty="0" smtClean="0"/>
              <a:t>Unifying the NCEP Production Suite</a:t>
            </a:r>
            <a:endParaRPr lang="en-US" sz="3600" dirty="0"/>
          </a:p>
        </p:txBody>
      </p:sp>
      <p:sp>
        <p:nvSpPr>
          <p:cNvPr id="9" name="Subtitle 8"/>
          <p:cNvSpPr>
            <a:spLocks noGrp="1"/>
          </p:cNvSpPr>
          <p:nvPr>
            <p:ph type="subTitle" idx="1"/>
          </p:nvPr>
        </p:nvSpPr>
        <p:spPr>
          <a:xfrm>
            <a:off x="228600" y="2743200"/>
            <a:ext cx="8686800" cy="2179027"/>
          </a:xfrm>
        </p:spPr>
        <p:txBody>
          <a:bodyPr/>
          <a:lstStyle/>
          <a:p>
            <a:r>
              <a:rPr lang="en-US" sz="2400" b="1" i="1" dirty="0" smtClean="0"/>
              <a:t>Integrated coupled </a:t>
            </a:r>
            <a:r>
              <a:rPr lang="en-US" sz="2400" b="1" i="1" dirty="0" err="1" smtClean="0"/>
              <a:t>modelling</a:t>
            </a:r>
            <a:r>
              <a:rPr lang="en-US" sz="2400" b="1" i="1" dirty="0" smtClean="0"/>
              <a:t> approach at NCEP</a:t>
            </a:r>
            <a:endParaRPr lang="en-US" sz="2400" b="1" i="1" dirty="0"/>
          </a:p>
        </p:txBody>
      </p:sp>
      <p:sp>
        <p:nvSpPr>
          <p:cNvPr id="10" name="Text Placeholder 9"/>
          <p:cNvSpPr>
            <a:spLocks noGrp="1"/>
          </p:cNvSpPr>
          <p:nvPr>
            <p:ph type="body" sz="quarter" idx="11"/>
          </p:nvPr>
        </p:nvSpPr>
        <p:spPr>
          <a:xfrm>
            <a:off x="198436" y="3842979"/>
            <a:ext cx="6750347" cy="2602492"/>
          </a:xfrm>
        </p:spPr>
        <p:txBody>
          <a:bodyPr/>
          <a:lstStyle/>
          <a:p>
            <a:r>
              <a:rPr lang="en-US" dirty="0" smtClean="0"/>
              <a:t>Michael B. Ek</a:t>
            </a:r>
          </a:p>
          <a:p>
            <a:r>
              <a:rPr lang="en-US" dirty="0" smtClean="0"/>
              <a:t>Deputy Director, Environmental Modeling Center (EMC)</a:t>
            </a:r>
          </a:p>
          <a:p>
            <a:r>
              <a:rPr lang="en-US" dirty="0" smtClean="0"/>
              <a:t>National Centers for Environmental Prediction (NCEP)</a:t>
            </a:r>
          </a:p>
          <a:p>
            <a:r>
              <a:rPr lang="en-US" dirty="0" smtClean="0"/>
              <a:t>NWS / NOAA</a:t>
            </a:r>
          </a:p>
          <a:p>
            <a:endParaRPr lang="en-US" dirty="0" smtClean="0"/>
          </a:p>
          <a:p>
            <a:r>
              <a:rPr lang="en-US" sz="1400" b="1" dirty="0" smtClean="0"/>
              <a:t>Thanks to </a:t>
            </a:r>
            <a:r>
              <a:rPr lang="en-US" sz="1400" b="1" dirty="0" err="1" smtClean="0"/>
              <a:t>Hendrik</a:t>
            </a:r>
            <a:r>
              <a:rPr lang="en-US" sz="1400" b="1" dirty="0" smtClean="0"/>
              <a:t> </a:t>
            </a:r>
            <a:r>
              <a:rPr lang="en-US" sz="1400" b="1" dirty="0" err="1" smtClean="0"/>
              <a:t>Tolman</a:t>
            </a:r>
            <a:r>
              <a:rPr lang="en-US" sz="1400" b="1" dirty="0" smtClean="0"/>
              <a:t>, EMC Director, for sharing some of these slides.</a:t>
            </a:r>
            <a:endParaRPr lang="en-US" sz="1400" b="1" dirty="0"/>
          </a:p>
        </p:txBody>
      </p:sp>
    </p:spTree>
    <p:extLst>
      <p:ext uri="{BB962C8B-B14F-4D97-AF65-F5344CB8AC3E}">
        <p14:creationId xmlns:p14="http://schemas.microsoft.com/office/powerpoint/2010/main" val="34268834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i="1" dirty="0" smtClean="0"/>
              <a:t>Current Models:  Atmosphere</a:t>
            </a:r>
            <a:endParaRPr lang="en-US" sz="3200" i="1" dirty="0"/>
          </a:p>
        </p:txBody>
      </p:sp>
      <p:graphicFrame>
        <p:nvGraphicFramePr>
          <p:cNvPr id="7" name="Table 6"/>
          <p:cNvGraphicFramePr>
            <a:graphicFrameLocks noGrp="1"/>
          </p:cNvGraphicFramePr>
          <p:nvPr>
            <p:extLst>
              <p:ext uri="{D42A27DB-BD31-4B8C-83A1-F6EECF244321}">
                <p14:modId xmlns:p14="http://schemas.microsoft.com/office/powerpoint/2010/main" val="3540340838"/>
              </p:ext>
            </p:extLst>
          </p:nvPr>
        </p:nvGraphicFramePr>
        <p:xfrm>
          <a:off x="200616" y="679586"/>
          <a:ext cx="8805472" cy="3916894"/>
        </p:xfrm>
        <a:graphic>
          <a:graphicData uri="http://schemas.openxmlformats.org/drawingml/2006/table">
            <a:tbl>
              <a:tblPr firstRow="1" bandRow="1">
                <a:tableStyleId>{5C22544A-7EE6-4342-B048-85BDC9FD1C3A}</a:tableStyleId>
              </a:tblPr>
              <a:tblGrid>
                <a:gridCol w="1018156"/>
                <a:gridCol w="1297886"/>
                <a:gridCol w="1297886"/>
                <a:gridCol w="1297886"/>
                <a:gridCol w="1297886"/>
                <a:gridCol w="1297886"/>
                <a:gridCol w="1297886"/>
              </a:tblGrid>
              <a:tr h="359532">
                <a:tc>
                  <a:txBody>
                    <a:bodyPr/>
                    <a:lstStyle/>
                    <a:p>
                      <a:r>
                        <a:rPr lang="en-US" dirty="0" smtClean="0">
                          <a:solidFill>
                            <a:srgbClr val="000000"/>
                          </a:solidFill>
                        </a:rPr>
                        <a:t>Range</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9DD9"/>
                    </a:solidFill>
                  </a:tcPr>
                </a:tc>
                <a:tc>
                  <a:txBody>
                    <a:bodyPr/>
                    <a:lstStyle/>
                    <a:p>
                      <a:pPr algn="ctr"/>
                      <a:r>
                        <a:rPr lang="en-US" dirty="0" smtClean="0">
                          <a:solidFill>
                            <a:srgbClr val="000000"/>
                          </a:solidFill>
                        </a:rPr>
                        <a:t>Year</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Month</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Week</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Day</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Hour</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Now</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7108">
                <a:tc>
                  <a:txBody>
                    <a:bodyPr/>
                    <a:lstStyle/>
                    <a:p>
                      <a:r>
                        <a:rPr lang="en-US" sz="1600" dirty="0" smtClean="0">
                          <a:solidFill>
                            <a:srgbClr val="000000"/>
                          </a:solidFill>
                        </a:rPr>
                        <a:t>Target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Seasonal outlook</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S2S outlook</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Actionable weather</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Convection resolving</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Warn On</a:t>
                      </a:r>
                      <a:r>
                        <a:rPr lang="en-US" sz="1600" baseline="0" dirty="0" smtClean="0">
                          <a:solidFill>
                            <a:srgbClr val="000000"/>
                          </a:solidFill>
                        </a:rPr>
                        <a:t> Forecast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smtClean="0">
                          <a:solidFill>
                            <a:srgbClr val="000000"/>
                          </a:solidFill>
                        </a:rPr>
                        <a:t>Analyses / </a:t>
                      </a:r>
                      <a:r>
                        <a:rPr lang="en-US" sz="1600" dirty="0" err="1" smtClean="0">
                          <a:solidFill>
                            <a:srgbClr val="000000"/>
                          </a:solidFill>
                        </a:rPr>
                        <a:t>nowcast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7882">
                <a:tc>
                  <a:txBody>
                    <a:bodyPr/>
                    <a:lstStyle/>
                    <a:p>
                      <a:r>
                        <a:rPr lang="en-US" sz="1600" dirty="0" smtClean="0">
                          <a:solidFill>
                            <a:srgbClr val="000000"/>
                          </a:solidFill>
                        </a:rPr>
                        <a:t>Present models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CFS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CFS</a:t>
                      </a:r>
                    </a:p>
                    <a:p>
                      <a:pPr algn="ctr"/>
                      <a:r>
                        <a:rPr lang="en-US" sz="1600" dirty="0" smtClean="0">
                          <a:solidFill>
                            <a:srgbClr val="FF0000"/>
                          </a:solidFill>
                        </a:rPr>
                        <a:t>(GEFS extension)</a:t>
                      </a:r>
                      <a:endParaRPr lang="en-US" sz="16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GFS, GEFS, NAM, SREF, RAP,</a:t>
                      </a:r>
                      <a:r>
                        <a:rPr lang="en-US" sz="1400" baseline="0" dirty="0" smtClean="0">
                          <a:solidFill>
                            <a:srgbClr val="000000"/>
                          </a:solidFill>
                        </a:rPr>
                        <a:t> hurricane</a:t>
                      </a:r>
                      <a:endParaRPr lang="en-US" sz="1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HRRR,</a:t>
                      </a:r>
                    </a:p>
                    <a:p>
                      <a:pPr algn="ctr"/>
                      <a:r>
                        <a:rPr lang="en-US" sz="1600" dirty="0" smtClean="0">
                          <a:solidFill>
                            <a:srgbClr val="000000"/>
                          </a:solidFill>
                        </a:rPr>
                        <a:t>NAM</a:t>
                      </a:r>
                      <a:r>
                        <a:rPr lang="en-US" sz="1600" baseline="0" dirty="0" smtClean="0">
                          <a:solidFill>
                            <a:srgbClr val="000000"/>
                          </a:solidFill>
                        </a:rPr>
                        <a:t> nest,</a:t>
                      </a:r>
                    </a:p>
                    <a:p>
                      <a:pPr algn="ctr"/>
                      <a:r>
                        <a:rPr lang="en-US" sz="1600" baseline="0" dirty="0" err="1" smtClean="0">
                          <a:solidFill>
                            <a:srgbClr val="000000"/>
                          </a:solidFill>
                        </a:rPr>
                        <a:t>HiresW</a:t>
                      </a:r>
                      <a:endParaRPr lang="en-US" sz="1600" baseline="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BFB3"/>
                    </a:solidFill>
                  </a:tcPr>
                </a:tc>
                <a:tc>
                  <a:txBody>
                    <a:bodyPr/>
                    <a:lstStyle/>
                    <a:p>
                      <a:pPr algn="ctr"/>
                      <a:r>
                        <a:rPr lang="en-US" sz="1600" dirty="0" smtClean="0">
                          <a:solidFill>
                            <a:srgbClr val="000000"/>
                          </a:solidFill>
                        </a:rPr>
                        <a:t>RTMA,</a:t>
                      </a:r>
                      <a:r>
                        <a:rPr lang="en-US" sz="1600" baseline="0" dirty="0" smtClean="0">
                          <a:solidFill>
                            <a:srgbClr val="000000"/>
                          </a:solidFill>
                        </a:rPr>
                        <a:t> </a:t>
                      </a:r>
                      <a:r>
                        <a:rPr lang="en-US" sz="1600" dirty="0" smtClean="0">
                          <a:solidFill>
                            <a:srgbClr val="000000"/>
                          </a:solidFill>
                        </a:rPr>
                        <a:t>URMA, blend</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1679">
                <a:tc>
                  <a:txBody>
                    <a:bodyPr/>
                    <a:lstStyle/>
                    <a:p>
                      <a:r>
                        <a:rPr lang="en-US" sz="1600" dirty="0" smtClean="0">
                          <a:solidFill>
                            <a:srgbClr val="000000"/>
                          </a:solidFill>
                        </a:rPr>
                        <a:t>Cadence</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a:t>
                      </a:r>
                      <a:r>
                        <a:rPr lang="en-US" sz="1600" baseline="0" dirty="0" smtClean="0">
                          <a:solidFill>
                            <a:srgbClr val="000000"/>
                          </a:solidFill>
                        </a:rPr>
                        <a:t> </a:t>
                      </a:r>
                      <a:r>
                        <a:rPr lang="en-US" sz="1600" dirty="0" smtClean="0">
                          <a:solidFill>
                            <a:srgbClr val="000000"/>
                          </a:solidFill>
                        </a:rPr>
                        <a:t>(is 6h)</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24h (is 6h)</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6h</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1h</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5-15’</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1679">
                <a:tc>
                  <a:txBody>
                    <a:bodyPr/>
                    <a:lstStyle/>
                    <a:p>
                      <a:r>
                        <a:rPr lang="en-US" sz="1600" dirty="0" smtClean="0">
                          <a:solidFill>
                            <a:srgbClr val="000000"/>
                          </a:solidFill>
                        </a:rPr>
                        <a:t>Range</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9-15mo</a:t>
                      </a:r>
                    </a:p>
                    <a:p>
                      <a:pPr algn="ctr"/>
                      <a:r>
                        <a:rPr lang="en-US" sz="1600" dirty="0" smtClean="0">
                          <a:solidFill>
                            <a:srgbClr val="000000"/>
                          </a:solidFill>
                        </a:rPr>
                        <a:t>global</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35-45d</a:t>
                      </a:r>
                    </a:p>
                    <a:p>
                      <a:pPr algn="ctr"/>
                      <a:r>
                        <a:rPr lang="en-US" sz="1600" dirty="0" smtClean="0">
                          <a:solidFill>
                            <a:srgbClr val="000000"/>
                          </a:solidFill>
                        </a:rPr>
                        <a:t>global</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3-16d</a:t>
                      </a:r>
                      <a:endParaRPr lang="en-US" sz="1600" baseline="0" dirty="0" smtClean="0">
                        <a:solidFill>
                          <a:srgbClr val="000000"/>
                        </a:solidFill>
                      </a:endParaRPr>
                    </a:p>
                    <a:p>
                      <a:pPr algn="ctr"/>
                      <a:r>
                        <a:rPr lang="en-US" sz="1600" dirty="0" smtClean="0">
                          <a:solidFill>
                            <a:srgbClr val="000000"/>
                          </a:solidFill>
                        </a:rPr>
                        <a:t>global (?)</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18-36h</a:t>
                      </a:r>
                    </a:p>
                    <a:p>
                      <a:pPr algn="ctr"/>
                      <a:r>
                        <a:rPr lang="en-US" sz="1600" smtClean="0">
                          <a:solidFill>
                            <a:srgbClr val="000000"/>
                          </a:solidFill>
                        </a:rPr>
                        <a:t>regional </a:t>
                      </a: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3-6h ?</a:t>
                      </a:r>
                    </a:p>
                    <a:p>
                      <a:pPr algn="ctr"/>
                      <a:r>
                        <a:rPr lang="en-US" sz="1600" dirty="0" smtClean="0">
                          <a:solidFill>
                            <a:srgbClr val="000000"/>
                          </a:solidFill>
                        </a:rPr>
                        <a:t>regional</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0</a:t>
                      </a:r>
                    </a:p>
                    <a:p>
                      <a:pPr algn="ctr"/>
                      <a:r>
                        <a:rPr lang="en-US" sz="1600" dirty="0" smtClean="0">
                          <a:solidFill>
                            <a:srgbClr val="000000"/>
                          </a:solidFill>
                        </a:rPr>
                        <a:t>regional (?)</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375">
                <a:tc>
                  <a:txBody>
                    <a:bodyPr/>
                    <a:lstStyle/>
                    <a:p>
                      <a:r>
                        <a:rPr lang="en-US" sz="1600" dirty="0" smtClean="0">
                          <a:solidFill>
                            <a:srgbClr val="000000"/>
                          </a:solidFill>
                        </a:rPr>
                        <a:t>Updates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4y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2y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6 </a:t>
                      </a:r>
                      <a:r>
                        <a:rPr lang="en-US" sz="1600" dirty="0" err="1" smtClean="0">
                          <a:solidFill>
                            <a:srgbClr val="000000"/>
                          </a:solidFill>
                        </a:rPr>
                        <a:t>mo</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2693">
                <a:tc>
                  <a:txBody>
                    <a:bodyPr/>
                    <a:lstStyle/>
                    <a:p>
                      <a:r>
                        <a:rPr lang="en-US" sz="1600" dirty="0" err="1" smtClean="0">
                          <a:solidFill>
                            <a:srgbClr val="000000"/>
                          </a:solidFill>
                        </a:rPr>
                        <a:t>Reanal</a:t>
                      </a: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1979-now</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20-25y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3y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lang="en-US" sz="1600" dirty="0" smtClean="0">
                          <a:solidFill>
                            <a:srgbClr val="000000"/>
                          </a:solidFill>
                        </a:rPr>
                        <a:t>Where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WCOSS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WCOSS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WCOSS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WCOSS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Content Placeholder 3"/>
          <p:cNvSpPr txBox="1">
            <a:spLocks/>
          </p:cNvSpPr>
          <p:nvPr/>
        </p:nvSpPr>
        <p:spPr>
          <a:xfrm>
            <a:off x="235131" y="4667871"/>
            <a:ext cx="4260669" cy="1852957"/>
          </a:xfrm>
          <a:prstGeom prst="rect">
            <a:avLst/>
          </a:prstGeom>
        </p:spPr>
        <p:txBody>
          <a:bodyPr anchor="b"/>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9863" indent="-169863">
              <a:spcBef>
                <a:spcPts val="0"/>
              </a:spcBef>
            </a:pPr>
            <a:r>
              <a:rPr lang="en-US" sz="1800" dirty="0" smtClean="0"/>
              <a:t>Ensemble based DA for all ranges (day and hour TBD), except possibly for the now(cast) range</a:t>
            </a:r>
          </a:p>
          <a:p>
            <a:pPr marL="169863" indent="-169863">
              <a:spcBef>
                <a:spcPts val="0"/>
              </a:spcBef>
            </a:pPr>
            <a:r>
              <a:rPr lang="en-US" sz="1800" dirty="0" smtClean="0"/>
              <a:t>All global applications from single unified modeling system.</a:t>
            </a:r>
          </a:p>
          <a:p>
            <a:pPr marL="169863" indent="-169863">
              <a:spcBef>
                <a:spcPts val="0"/>
              </a:spcBef>
            </a:pPr>
            <a:r>
              <a:rPr lang="en-US" sz="1800" dirty="0" smtClean="0"/>
              <a:t>Global / regional unification ?</a:t>
            </a:r>
            <a:endParaRPr lang="en-US" sz="1800" dirty="0"/>
          </a:p>
        </p:txBody>
      </p:sp>
      <p:sp>
        <p:nvSpPr>
          <p:cNvPr id="8" name="Content Placeholder 5"/>
          <p:cNvSpPr txBox="1">
            <a:spLocks/>
          </p:cNvSpPr>
          <p:nvPr/>
        </p:nvSpPr>
        <p:spPr>
          <a:xfrm>
            <a:off x="4648199" y="5420930"/>
            <a:ext cx="4269377" cy="1099898"/>
          </a:xfrm>
          <a:prstGeom prst="rect">
            <a:avLst/>
          </a:prstGeom>
          <a:solidFill>
            <a:srgbClr val="FF8E53"/>
          </a:solidFill>
          <a:ln w="25400">
            <a:solidFill>
              <a:srgbClr val="FF0000"/>
            </a:solidFill>
          </a:ln>
        </p:spPr>
        <p:txBody>
          <a:bodyPr anchor="b"/>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9863" indent="-169863">
              <a:spcBef>
                <a:spcPts val="0"/>
              </a:spcBef>
            </a:pPr>
            <a:r>
              <a:rPr lang="en-US" sz="1800" dirty="0" smtClean="0"/>
              <a:t>Present NCEP Production Suite elements not fitting in this layout:</a:t>
            </a:r>
          </a:p>
          <a:p>
            <a:pPr marL="569913" lvl="1" indent="-169863">
              <a:spcBef>
                <a:spcPts val="0"/>
              </a:spcBef>
            </a:pPr>
            <a:r>
              <a:rPr lang="en-US" sz="1400" dirty="0" smtClean="0"/>
              <a:t>Space weather (WAM-IPE / </a:t>
            </a:r>
            <a:r>
              <a:rPr lang="en-US" sz="1400" dirty="0" err="1" smtClean="0"/>
              <a:t>Geospace</a:t>
            </a:r>
            <a:r>
              <a:rPr lang="en-US" sz="1400" dirty="0" smtClean="0"/>
              <a:t>).</a:t>
            </a:r>
          </a:p>
          <a:p>
            <a:pPr marL="569913" lvl="1" indent="-169863">
              <a:spcBef>
                <a:spcPts val="0"/>
              </a:spcBef>
            </a:pPr>
            <a:r>
              <a:rPr lang="en-US" sz="1400" dirty="0" smtClean="0"/>
              <a:t>Hurricane models (GFDL / HWRF).</a:t>
            </a:r>
          </a:p>
        </p:txBody>
      </p:sp>
      <p:sp>
        <p:nvSpPr>
          <p:cNvPr id="2" name="Oval 1"/>
          <p:cNvSpPr/>
          <p:nvPr/>
        </p:nvSpPr>
        <p:spPr>
          <a:xfrm>
            <a:off x="3630659" y="1475184"/>
            <a:ext cx="1706281" cy="12058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12027" y="1475184"/>
            <a:ext cx="1706281" cy="12058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193395" y="1475184"/>
            <a:ext cx="1706281" cy="12058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621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803400" y="2062956"/>
            <a:ext cx="5638800" cy="738841"/>
          </a:xfrm>
          <a:prstGeom prst="rect">
            <a:avLst/>
          </a:prstGeom>
          <a:solidFill>
            <a:srgbClr val="CCFFCC"/>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10244" name="TextBox 28"/>
          <p:cNvSpPr txBox="1">
            <a:spLocks noChangeArrowheads="1"/>
          </p:cNvSpPr>
          <p:nvPr/>
        </p:nvSpPr>
        <p:spPr bwMode="auto">
          <a:xfrm>
            <a:off x="2425764" y="2062956"/>
            <a:ext cx="4378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000" b="1" dirty="0">
                <a:solidFill>
                  <a:srgbClr val="000000"/>
                </a:solidFill>
                <a:effectLst/>
              </a:rPr>
              <a:t>Atmosphere Model including Dynamics</a:t>
            </a:r>
          </a:p>
        </p:txBody>
      </p:sp>
      <p:sp>
        <p:nvSpPr>
          <p:cNvPr id="10252" name="TextBox 65"/>
          <p:cNvSpPr txBox="1">
            <a:spLocks noChangeArrowheads="1"/>
          </p:cNvSpPr>
          <p:nvPr/>
        </p:nvSpPr>
        <p:spPr bwMode="auto">
          <a:xfrm>
            <a:off x="1863725" y="2418556"/>
            <a:ext cx="5578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Dynamical equations, advection, horizontal mixing, diffusion.</a:t>
            </a:r>
          </a:p>
        </p:txBody>
      </p:sp>
      <p:sp>
        <p:nvSpPr>
          <p:cNvPr id="10" name="Title 9"/>
          <p:cNvSpPr>
            <a:spLocks noGrp="1"/>
          </p:cNvSpPr>
          <p:nvPr>
            <p:ph type="title"/>
          </p:nvPr>
        </p:nvSpPr>
        <p:spPr>
          <a:xfrm>
            <a:off x="228600" y="60662"/>
            <a:ext cx="8686800" cy="584776"/>
          </a:xfrm>
        </p:spPr>
        <p:txBody>
          <a:bodyPr>
            <a:spAutoFit/>
          </a:bodyPr>
          <a:lstStyle/>
          <a:p>
            <a:pPr algn="ctr"/>
            <a:r>
              <a:rPr lang="en-US" sz="3200" i="1" dirty="0" smtClean="0">
                <a:solidFill>
                  <a:srgbClr val="000000"/>
                </a:solidFill>
              </a:rPr>
              <a:t>Dynamics and Physics</a:t>
            </a:r>
            <a:endParaRPr lang="en-US" sz="3200" i="1" dirty="0">
              <a:solidFill>
                <a:srgbClr val="000000"/>
              </a:solidFill>
            </a:endParaRPr>
          </a:p>
        </p:txBody>
      </p:sp>
      <p:grpSp>
        <p:nvGrpSpPr>
          <p:cNvPr id="3" name="Group 2"/>
          <p:cNvGrpSpPr/>
          <p:nvPr/>
        </p:nvGrpSpPr>
        <p:grpSpPr>
          <a:xfrm>
            <a:off x="65088" y="2801797"/>
            <a:ext cx="8986837" cy="3306858"/>
            <a:chOff x="65088" y="2801797"/>
            <a:chExt cx="8986837" cy="3306858"/>
          </a:xfrm>
        </p:grpSpPr>
        <p:sp>
          <p:nvSpPr>
            <p:cNvPr id="4" name="Rectangle 3"/>
            <p:cNvSpPr/>
            <p:nvPr/>
          </p:nvSpPr>
          <p:spPr>
            <a:xfrm>
              <a:off x="1773238" y="3671843"/>
              <a:ext cx="5638800" cy="18240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cxnSp>
          <p:nvCxnSpPr>
            <p:cNvPr id="38" name="Straight Arrow Connector 37"/>
            <p:cNvCxnSpPr/>
            <p:nvPr/>
          </p:nvCxnSpPr>
          <p:spPr>
            <a:xfrm>
              <a:off x="2786063" y="2801797"/>
              <a:ext cx="0" cy="8494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6" name="TextBox 38"/>
            <p:cNvSpPr txBox="1">
              <a:spLocks noChangeArrowheads="1"/>
            </p:cNvSpPr>
            <p:nvPr/>
          </p:nvSpPr>
          <p:spPr bwMode="auto">
            <a:xfrm>
              <a:off x="2822107" y="3067005"/>
              <a:ext cx="2581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latin typeface="Symbol" charset="0"/>
                </a:rPr>
                <a:t>D</a:t>
              </a:r>
              <a:r>
                <a:rPr lang="en-US" sz="1600" dirty="0">
                  <a:solidFill>
                    <a:srgbClr val="000000"/>
                  </a:solidFill>
                  <a:effectLst/>
                </a:rPr>
                <a:t>t, u, v, w, T, </a:t>
              </a:r>
              <a:r>
                <a:rPr lang="en-US" sz="1600" dirty="0">
                  <a:solidFill>
                    <a:srgbClr val="000000"/>
                  </a:solidFill>
                  <a:effectLst/>
                  <a:latin typeface="Symbol" charset="0"/>
                </a:rPr>
                <a:t>q</a:t>
              </a:r>
              <a:r>
                <a:rPr lang="en-US" sz="1600" dirty="0">
                  <a:solidFill>
                    <a:srgbClr val="000000"/>
                  </a:solidFill>
                  <a:effectLst/>
                </a:rPr>
                <a:t>, p, z, q</a:t>
              </a:r>
              <a:r>
                <a:rPr lang="en-US" sz="1600" baseline="-25000" dirty="0">
                  <a:solidFill>
                    <a:srgbClr val="000000"/>
                  </a:solidFill>
                  <a:effectLst/>
                </a:rPr>
                <a:t>x</a:t>
              </a:r>
              <a:r>
                <a:rPr lang="en-US" sz="1600" dirty="0">
                  <a:solidFill>
                    <a:srgbClr val="000000"/>
                  </a:solidFill>
                  <a:effectLst/>
                </a:rPr>
                <a:t>, c</a:t>
              </a:r>
              <a:r>
                <a:rPr lang="en-US" sz="1600" baseline="-25000" dirty="0">
                  <a:solidFill>
                    <a:srgbClr val="000000"/>
                  </a:solidFill>
                  <a:effectLst/>
                </a:rPr>
                <a:t>x</a:t>
              </a:r>
              <a:r>
                <a:rPr lang="en-US" sz="1600" dirty="0">
                  <a:solidFill>
                    <a:srgbClr val="000000"/>
                  </a:solidFill>
                  <a:effectLst/>
                </a:rPr>
                <a:t>, a</a:t>
              </a:r>
              <a:r>
                <a:rPr lang="en-US" sz="1600" baseline="-25000" dirty="0">
                  <a:solidFill>
                    <a:srgbClr val="000000"/>
                  </a:solidFill>
                  <a:effectLst/>
                </a:rPr>
                <a:t>x </a:t>
              </a:r>
            </a:p>
            <a:p>
              <a:pPr algn="ctr"/>
              <a:r>
                <a:rPr lang="en-US" sz="1600" dirty="0">
                  <a:solidFill>
                    <a:srgbClr val="000000"/>
                  </a:solidFill>
                  <a:effectLst/>
                </a:rPr>
                <a:t>destaggered</a:t>
              </a:r>
            </a:p>
          </p:txBody>
        </p:sp>
        <p:sp>
          <p:nvSpPr>
            <p:cNvPr id="10247" name="TextBox 42"/>
            <p:cNvSpPr txBox="1">
              <a:spLocks noChangeArrowheads="1"/>
            </p:cNvSpPr>
            <p:nvPr/>
          </p:nvSpPr>
          <p:spPr bwMode="auto">
            <a:xfrm>
              <a:off x="5681663" y="3109868"/>
              <a:ext cx="125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Tendencies</a:t>
              </a:r>
            </a:p>
            <a:p>
              <a:pPr algn="ctr"/>
              <a:r>
                <a:rPr lang="en-US" sz="1600" dirty="0">
                  <a:solidFill>
                    <a:srgbClr val="000000"/>
                  </a:solidFill>
                  <a:effectLst/>
                </a:rPr>
                <a:t>and Updates</a:t>
              </a:r>
            </a:p>
          </p:txBody>
        </p:sp>
        <p:cxnSp>
          <p:nvCxnSpPr>
            <p:cNvPr id="44" name="Straight Arrow Connector 43"/>
            <p:cNvCxnSpPr/>
            <p:nvPr/>
          </p:nvCxnSpPr>
          <p:spPr>
            <a:xfrm>
              <a:off x="7010400" y="2801797"/>
              <a:ext cx="0" cy="870046"/>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6200" y="3779793"/>
              <a:ext cx="1219200" cy="232886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63" name="Rectangle 62"/>
            <p:cNvSpPr/>
            <p:nvPr/>
          </p:nvSpPr>
          <p:spPr>
            <a:xfrm>
              <a:off x="168275" y="3951243"/>
              <a:ext cx="1017588" cy="198596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10251" name="TextBox 63"/>
            <p:cNvSpPr txBox="1">
              <a:spLocks noChangeArrowheads="1"/>
            </p:cNvSpPr>
            <p:nvPr/>
          </p:nvSpPr>
          <p:spPr bwMode="auto">
            <a:xfrm>
              <a:off x="919163" y="423858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endParaRPr lang="en-US" sz="1600" dirty="0">
                <a:solidFill>
                  <a:srgbClr val="000000"/>
                </a:solidFill>
                <a:effectLst/>
              </a:endParaRPr>
            </a:p>
            <a:p>
              <a:pPr algn="ctr"/>
              <a:r>
                <a:rPr lang="en-US" sz="1200" b="1" dirty="0">
                  <a:solidFill>
                    <a:srgbClr val="000000"/>
                  </a:solidFill>
                  <a:effectLst/>
                </a:rPr>
                <a:t>Init</a:t>
              </a:r>
            </a:p>
            <a:p>
              <a:pPr algn="ctr"/>
              <a:r>
                <a:rPr lang="en-US" sz="1200" b="1" dirty="0">
                  <a:solidFill>
                    <a:srgbClr val="000000"/>
                  </a:solidFill>
                  <a:effectLst/>
                </a:rPr>
                <a:t>Mode</a:t>
              </a:r>
            </a:p>
          </p:txBody>
        </p:sp>
        <p:sp>
          <p:nvSpPr>
            <p:cNvPr id="70" name="Rectangle 69"/>
            <p:cNvSpPr/>
            <p:nvPr/>
          </p:nvSpPr>
          <p:spPr>
            <a:xfrm>
              <a:off x="1855788" y="4176668"/>
              <a:ext cx="5481637" cy="122713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5" name="Rectangle 4"/>
            <p:cNvSpPr/>
            <p:nvPr/>
          </p:nvSpPr>
          <p:spPr>
            <a:xfrm>
              <a:off x="1925638"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6" name="Rectangle 5"/>
            <p:cNvSpPr/>
            <p:nvPr/>
          </p:nvSpPr>
          <p:spPr>
            <a:xfrm>
              <a:off x="3024188"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7" name="Rectangle 6"/>
            <p:cNvSpPr/>
            <p:nvPr/>
          </p:nvSpPr>
          <p:spPr>
            <a:xfrm>
              <a:off x="4124325"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8" name="Rectangle 7"/>
            <p:cNvSpPr/>
            <p:nvPr/>
          </p:nvSpPr>
          <p:spPr>
            <a:xfrm>
              <a:off x="5224463"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9" name="Rectangle 8"/>
            <p:cNvSpPr/>
            <p:nvPr/>
          </p:nvSpPr>
          <p:spPr>
            <a:xfrm>
              <a:off x="6324600"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10259" name="TextBox 9"/>
            <p:cNvSpPr txBox="1">
              <a:spLocks noChangeArrowheads="1"/>
            </p:cNvSpPr>
            <p:nvPr/>
          </p:nvSpPr>
          <p:spPr bwMode="auto">
            <a:xfrm>
              <a:off x="1889125" y="4510043"/>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dirty="0">
                  <a:solidFill>
                    <a:srgbClr val="000000"/>
                  </a:solidFill>
                  <a:effectLst/>
                </a:rPr>
                <a:t>Radiation</a:t>
              </a:r>
            </a:p>
          </p:txBody>
        </p:sp>
        <p:sp>
          <p:nvSpPr>
            <p:cNvPr id="10260" name="TextBox 10"/>
            <p:cNvSpPr txBox="1">
              <a:spLocks noChangeArrowheads="1"/>
            </p:cNvSpPr>
            <p:nvPr/>
          </p:nvSpPr>
          <p:spPr bwMode="auto">
            <a:xfrm>
              <a:off x="2990600" y="4490993"/>
              <a:ext cx="983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Deep and </a:t>
              </a:r>
            </a:p>
            <a:p>
              <a:pPr algn="ctr"/>
              <a:r>
                <a:rPr lang="en-US" sz="1600" dirty="0">
                  <a:solidFill>
                    <a:srgbClr val="000000"/>
                  </a:solidFill>
                  <a:effectLst/>
                </a:rPr>
                <a:t>Shallow </a:t>
              </a:r>
            </a:p>
            <a:p>
              <a:pPr algn="ctr"/>
              <a:r>
                <a:rPr lang="en-US" sz="1600" dirty="0">
                  <a:solidFill>
                    <a:srgbClr val="000000"/>
                  </a:solidFill>
                  <a:effectLst/>
                </a:rPr>
                <a:t>Cumulus</a:t>
              </a:r>
            </a:p>
          </p:txBody>
        </p:sp>
        <p:sp>
          <p:nvSpPr>
            <p:cNvPr id="10261" name="TextBox 11"/>
            <p:cNvSpPr txBox="1">
              <a:spLocks noChangeArrowheads="1"/>
            </p:cNvSpPr>
            <p:nvPr/>
          </p:nvSpPr>
          <p:spPr bwMode="auto">
            <a:xfrm>
              <a:off x="4114800" y="455608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Surface Layer</a:t>
              </a:r>
            </a:p>
          </p:txBody>
        </p:sp>
        <p:sp>
          <p:nvSpPr>
            <p:cNvPr id="10262" name="TextBox 14"/>
            <p:cNvSpPr txBox="1">
              <a:spLocks noChangeArrowheads="1"/>
            </p:cNvSpPr>
            <p:nvPr/>
          </p:nvSpPr>
          <p:spPr bwMode="auto">
            <a:xfrm>
              <a:off x="5222875" y="4497343"/>
              <a:ext cx="933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PBL and Vertical Mixing</a:t>
              </a:r>
            </a:p>
          </p:txBody>
        </p:sp>
        <p:sp>
          <p:nvSpPr>
            <p:cNvPr id="10263" name="TextBox 15"/>
            <p:cNvSpPr txBox="1">
              <a:spLocks noChangeArrowheads="1"/>
            </p:cNvSpPr>
            <p:nvPr/>
          </p:nvSpPr>
          <p:spPr bwMode="auto">
            <a:xfrm>
              <a:off x="6202363" y="4497343"/>
              <a:ext cx="120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Micro-physics</a:t>
              </a:r>
            </a:p>
          </p:txBody>
        </p:sp>
        <p:sp>
          <p:nvSpPr>
            <p:cNvPr id="10264" name="TextBox 70"/>
            <p:cNvSpPr txBox="1">
              <a:spLocks noChangeArrowheads="1"/>
            </p:cNvSpPr>
            <p:nvPr/>
          </p:nvSpPr>
          <p:spPr bwMode="auto">
            <a:xfrm>
              <a:off x="2984500" y="4156030"/>
              <a:ext cx="3189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000" i="1" dirty="0">
                  <a:solidFill>
                    <a:srgbClr val="000000"/>
                  </a:solidFill>
                  <a:effectLst/>
                </a:rPr>
                <a:t>Modified Kalnay Rules Layer</a:t>
              </a:r>
            </a:p>
          </p:txBody>
        </p:sp>
        <p:sp>
          <p:nvSpPr>
            <p:cNvPr id="10265" name="TextBox 71"/>
            <p:cNvSpPr txBox="1">
              <a:spLocks noChangeArrowheads="1"/>
            </p:cNvSpPr>
            <p:nvPr/>
          </p:nvSpPr>
          <p:spPr bwMode="auto">
            <a:xfrm>
              <a:off x="2011122" y="5643623"/>
              <a:ext cx="4870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400" dirty="0">
                  <a:solidFill>
                    <a:srgbClr val="000000"/>
                  </a:solidFill>
                  <a:effectLst/>
                  <a:latin typeface="+mj-lt"/>
                </a:rPr>
                <a:t>NUOPC Physics Driver Schematic</a:t>
              </a:r>
            </a:p>
          </p:txBody>
        </p:sp>
        <p:sp>
          <p:nvSpPr>
            <p:cNvPr id="67" name="Rectangle 66"/>
            <p:cNvSpPr/>
            <p:nvPr/>
          </p:nvSpPr>
          <p:spPr>
            <a:xfrm>
              <a:off x="7832725" y="3760743"/>
              <a:ext cx="1219200" cy="232886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68" name="Rectangle 67"/>
            <p:cNvSpPr/>
            <p:nvPr/>
          </p:nvSpPr>
          <p:spPr>
            <a:xfrm>
              <a:off x="7924800" y="3932193"/>
              <a:ext cx="1016000" cy="198596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73" name="TextBox 72"/>
            <p:cNvSpPr txBox="1"/>
            <p:nvPr/>
          </p:nvSpPr>
          <p:spPr>
            <a:xfrm>
              <a:off x="7832725" y="3925843"/>
              <a:ext cx="1219200" cy="1570037"/>
            </a:xfrm>
            <a:prstGeom prst="rect">
              <a:avLst/>
            </a:prstGeom>
            <a:noFill/>
          </p:spPr>
          <p:txBody>
            <a:bodyPr>
              <a:spAutoFit/>
            </a:bodyPr>
            <a:lstStyle/>
            <a:p>
              <a:pPr algn="ctr" fontAlgn="auto">
                <a:spcBef>
                  <a:spcPts val="0"/>
                </a:spcBef>
                <a:spcAft>
                  <a:spcPts val="0"/>
                </a:spcAft>
                <a:defRPr/>
              </a:pPr>
              <a:r>
                <a:rPr lang="en-US" sz="1600" dirty="0">
                  <a:solidFill>
                    <a:srgbClr val="000000"/>
                  </a:solidFill>
                  <a:effectLst/>
                  <a:latin typeface="Calibri"/>
                  <a:ea typeface="+mn-ea"/>
                </a:rPr>
                <a:t>Output</a:t>
              </a:r>
            </a:p>
            <a:p>
              <a:pPr algn="ctr" fontAlgn="auto">
                <a:spcBef>
                  <a:spcPts val="0"/>
                </a:spcBef>
                <a:spcAft>
                  <a:spcPts val="0"/>
                </a:spcAft>
                <a:defRPr/>
              </a:pPr>
              <a:r>
                <a:rPr lang="en-US" sz="1600" dirty="0">
                  <a:solidFill>
                    <a:srgbClr val="000000"/>
                  </a:solidFill>
                  <a:effectLst/>
                  <a:latin typeface="Calibri"/>
                  <a:ea typeface="+mn-ea"/>
                </a:rPr>
                <a:t>Diagnostics</a:t>
              </a:r>
            </a:p>
            <a:p>
              <a:pPr marL="285750" indent="-168275" fontAlgn="auto">
                <a:spcBef>
                  <a:spcPts val="0"/>
                </a:spcBef>
                <a:spcAft>
                  <a:spcPts val="0"/>
                </a:spcAft>
                <a:buFont typeface="Arial" pitchFamily="34" charset="0"/>
                <a:buChar char="•"/>
                <a:defRPr/>
              </a:pPr>
              <a:r>
                <a:rPr lang="en-US" sz="1600" dirty="0">
                  <a:solidFill>
                    <a:srgbClr val="000000"/>
                  </a:solidFill>
                  <a:effectLst/>
                  <a:latin typeface="Calibri"/>
                  <a:ea typeface="+mn-ea"/>
                </a:rPr>
                <a:t>fields</a:t>
              </a:r>
            </a:p>
            <a:p>
              <a:pPr marL="285750" indent="-168275" fontAlgn="auto">
                <a:spcBef>
                  <a:spcPts val="0"/>
                </a:spcBef>
                <a:spcAft>
                  <a:spcPts val="0"/>
                </a:spcAft>
                <a:buFont typeface="Arial" pitchFamily="34" charset="0"/>
                <a:buChar char="•"/>
                <a:defRPr/>
              </a:pPr>
              <a:r>
                <a:rPr lang="en-US" sz="1600" dirty="0">
                  <a:solidFill>
                    <a:srgbClr val="000000"/>
                  </a:solidFill>
                  <a:effectLst/>
                  <a:latin typeface="Calibri"/>
                  <a:ea typeface="+mn-ea"/>
                </a:rPr>
                <a:t>rates</a:t>
              </a:r>
            </a:p>
            <a:p>
              <a:pPr marL="285750" indent="-168275" fontAlgn="auto">
                <a:spcBef>
                  <a:spcPts val="0"/>
                </a:spcBef>
                <a:spcAft>
                  <a:spcPts val="0"/>
                </a:spcAft>
                <a:buFont typeface="Arial" pitchFamily="34" charset="0"/>
                <a:buChar char="•"/>
                <a:defRPr/>
              </a:pPr>
              <a:r>
                <a:rPr lang="en-US" sz="1600" dirty="0">
                  <a:solidFill>
                    <a:srgbClr val="000000"/>
                  </a:solidFill>
                  <a:effectLst/>
                  <a:latin typeface="Calibri"/>
                  <a:ea typeface="+mn-ea"/>
                </a:rPr>
                <a:t>budgets</a:t>
              </a:r>
            </a:p>
            <a:p>
              <a:pPr marL="285750" indent="-168275" fontAlgn="auto">
                <a:spcBef>
                  <a:spcPts val="0"/>
                </a:spcBef>
                <a:spcAft>
                  <a:spcPts val="0"/>
                </a:spcAft>
                <a:buFont typeface="Arial" pitchFamily="34" charset="0"/>
                <a:buChar char="•"/>
                <a:defRPr/>
              </a:pPr>
              <a:r>
                <a:rPr lang="en-US" sz="1600" dirty="0">
                  <a:solidFill>
                    <a:srgbClr val="000000"/>
                  </a:solidFill>
                  <a:effectLst/>
                  <a:latin typeface="Calibri"/>
                  <a:ea typeface="+mn-ea"/>
                </a:rPr>
                <a:t>others</a:t>
              </a:r>
            </a:p>
          </p:txBody>
        </p:sp>
        <p:sp>
          <p:nvSpPr>
            <p:cNvPr id="10269" name="TextBox 33"/>
            <p:cNvSpPr txBox="1">
              <a:spLocks noChangeArrowheads="1"/>
            </p:cNvSpPr>
            <p:nvPr/>
          </p:nvSpPr>
          <p:spPr bwMode="auto">
            <a:xfrm>
              <a:off x="3128963" y="3651205"/>
              <a:ext cx="307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ts val="1800"/>
                </a:lnSpc>
              </a:pPr>
              <a:r>
                <a:rPr lang="en-US" sz="2000" b="1" dirty="0">
                  <a:solidFill>
                    <a:srgbClr val="000000"/>
                  </a:solidFill>
                  <a:effectLst/>
                </a:rPr>
                <a:t>Atmospheric Physics Driver</a:t>
              </a:r>
            </a:p>
            <a:p>
              <a:pPr algn="ctr">
                <a:lnSpc>
                  <a:spcPts val="1800"/>
                </a:lnSpc>
              </a:pPr>
              <a:r>
                <a:rPr lang="en-US" sz="1400" dirty="0">
                  <a:solidFill>
                    <a:srgbClr val="000000"/>
                  </a:solidFill>
                  <a:effectLst/>
                </a:rPr>
                <a:t>(init, run, finalize modes)</a:t>
              </a:r>
            </a:p>
          </p:txBody>
        </p:sp>
        <p:sp>
          <p:nvSpPr>
            <p:cNvPr id="10270" name="TextBox 78"/>
            <p:cNvSpPr txBox="1">
              <a:spLocks noChangeArrowheads="1"/>
            </p:cNvSpPr>
            <p:nvPr/>
          </p:nvSpPr>
          <p:spPr bwMode="auto">
            <a:xfrm>
              <a:off x="65088" y="3933780"/>
              <a:ext cx="121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endParaRPr lang="en-US" sz="1600" dirty="0">
                <a:solidFill>
                  <a:srgbClr val="000000"/>
                </a:solidFill>
                <a:effectLst/>
              </a:endParaRPr>
            </a:p>
            <a:p>
              <a:pPr algn="ctr"/>
              <a:r>
                <a:rPr lang="en-US" sz="1600" dirty="0">
                  <a:solidFill>
                    <a:srgbClr val="000000"/>
                  </a:solidFill>
                  <a:effectLst/>
                </a:rPr>
                <a:t>Initialize</a:t>
              </a:r>
            </a:p>
            <a:p>
              <a:pPr algn="ctr"/>
              <a:r>
                <a:rPr lang="en-US" sz="1600" dirty="0">
                  <a:solidFill>
                    <a:srgbClr val="000000"/>
                  </a:solidFill>
                  <a:effectLst/>
                </a:rPr>
                <a:t>Physics Tables and Databases</a:t>
              </a:r>
            </a:p>
          </p:txBody>
        </p:sp>
        <p:sp>
          <p:nvSpPr>
            <p:cNvPr id="10271" name="TextBox 79"/>
            <p:cNvSpPr txBox="1">
              <a:spLocks noChangeArrowheads="1"/>
            </p:cNvSpPr>
            <p:nvPr/>
          </p:nvSpPr>
          <p:spPr bwMode="auto">
            <a:xfrm>
              <a:off x="7010400" y="431001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endParaRPr lang="en-US" sz="1200" dirty="0">
                <a:solidFill>
                  <a:srgbClr val="000000"/>
                </a:solidFill>
                <a:effectLst/>
              </a:endParaRPr>
            </a:p>
            <a:p>
              <a:pPr algn="ctr"/>
              <a:r>
                <a:rPr lang="en-US" sz="1200" b="1" dirty="0">
                  <a:solidFill>
                    <a:srgbClr val="000000"/>
                  </a:solidFill>
                  <a:effectLst/>
                </a:rPr>
                <a:t>Finalize</a:t>
              </a:r>
            </a:p>
            <a:p>
              <a:pPr algn="ctr"/>
              <a:r>
                <a:rPr lang="en-US" sz="1200" b="1" dirty="0">
                  <a:solidFill>
                    <a:srgbClr val="000000"/>
                  </a:solidFill>
                  <a:effectLst/>
                </a:rPr>
                <a:t>Mode.</a:t>
              </a:r>
            </a:p>
          </p:txBody>
        </p:sp>
        <p:cxnSp>
          <p:nvCxnSpPr>
            <p:cNvPr id="69" name="Straight Arrow Connector 68"/>
            <p:cNvCxnSpPr/>
            <p:nvPr/>
          </p:nvCxnSpPr>
          <p:spPr>
            <a:xfrm flipH="1">
              <a:off x="7408863" y="4956130"/>
              <a:ext cx="420687" cy="0"/>
            </a:xfrm>
            <a:prstGeom prst="straightConnector1">
              <a:avLst/>
            </a:prstGeom>
            <a:ln w="2540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308100" y="4945018"/>
              <a:ext cx="441325" cy="0"/>
            </a:xfrm>
            <a:prstGeom prst="straightConnector1">
              <a:avLst/>
            </a:prstGeom>
            <a:ln w="25400">
              <a:solidFill>
                <a:srgbClr val="FFC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1288" y="2875383"/>
              <a:ext cx="2481262" cy="708025"/>
            </a:xfrm>
            <a:prstGeom prst="rect">
              <a:avLst/>
            </a:prstGeom>
            <a:solidFill>
              <a:srgbClr val="FEDAF4"/>
            </a:solidFill>
            <a:ln w="50800">
              <a:noFill/>
              <a:prstDash val="dash"/>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a:solidFill>
                    <a:srgbClr val="FF0000"/>
                  </a:solidFill>
                  <a:effectLst>
                    <a:outerShdw blurRad="38100" dist="38100" dir="2700000" algn="tl">
                      <a:srgbClr val="000000"/>
                    </a:outerShdw>
                  </a:effectLst>
                </a:rPr>
                <a:t>standard interface for model physics</a:t>
              </a:r>
            </a:p>
          </p:txBody>
        </p:sp>
        <p:cxnSp>
          <p:nvCxnSpPr>
            <p:cNvPr id="11" name="Straight Connector 10"/>
            <p:cNvCxnSpPr/>
            <p:nvPr/>
          </p:nvCxnSpPr>
          <p:spPr>
            <a:xfrm>
              <a:off x="2840038" y="3109868"/>
              <a:ext cx="0" cy="0"/>
            </a:xfrm>
            <a:prstGeom prst="line">
              <a:avLst/>
            </a:prstGeom>
            <a:ln w="76200" cmpd="sng">
              <a:solidFill>
                <a:srgbClr val="FEDAF4"/>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050736" y="4485589"/>
              <a:ext cx="1076076" cy="854075"/>
            </a:xfrm>
            <a:prstGeom prst="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76200" y="6169641"/>
            <a:ext cx="9000460" cy="338554"/>
          </a:xfrm>
          <a:prstGeom prst="rect">
            <a:avLst/>
          </a:prstGeom>
          <a:solidFill>
            <a:schemeClr val="accent1">
              <a:lumMod val="40000"/>
              <a:lumOff val="60000"/>
            </a:schemeClr>
          </a:solidFill>
          <a:ln>
            <a:solidFill>
              <a:schemeClr val="accent1"/>
            </a:solidFill>
          </a:ln>
        </p:spPr>
        <p:txBody>
          <a:bodyPr wrap="square" rtlCol="0">
            <a:spAutoFit/>
          </a:bodyPr>
          <a:lstStyle/>
          <a:p>
            <a:pPr marL="106363" indent="-106363" algn="ctr">
              <a:buFont typeface="Arial"/>
              <a:buChar char="•"/>
            </a:pPr>
            <a:r>
              <a:rPr lang="en-US" sz="1600" dirty="0"/>
              <a:t>Global Model Test </a:t>
            </a:r>
            <a:r>
              <a:rPr lang="en-US" sz="1600" dirty="0" smtClean="0"/>
              <a:t>Bed (</a:t>
            </a:r>
            <a:r>
              <a:rPr lang="en-US" sz="1600" b="1" dirty="0" smtClean="0"/>
              <a:t>GMTB</a:t>
            </a:r>
            <a:r>
              <a:rPr lang="en-US" sz="1600" dirty="0" smtClean="0"/>
              <a:t>; NCAR&amp;NOAA</a:t>
            </a:r>
            <a:r>
              <a:rPr lang="en-US" sz="1600" dirty="0"/>
              <a:t>/</a:t>
            </a:r>
            <a:r>
              <a:rPr lang="en-US" sz="1600" dirty="0" smtClean="0"/>
              <a:t>Boulder): </a:t>
            </a:r>
            <a:r>
              <a:rPr lang="en-US" sz="1600" b="1" dirty="0" smtClean="0"/>
              <a:t>C</a:t>
            </a:r>
            <a:r>
              <a:rPr lang="en-US" sz="1600" dirty="0" smtClean="0"/>
              <a:t>ommon </a:t>
            </a:r>
            <a:r>
              <a:rPr lang="en-US" sz="1600" dirty="0"/>
              <a:t>C</a:t>
            </a:r>
            <a:r>
              <a:rPr lang="en-US" sz="1600" b="1" dirty="0"/>
              <a:t>om</a:t>
            </a:r>
            <a:r>
              <a:rPr lang="en-US" sz="1600" dirty="0"/>
              <a:t>munity </a:t>
            </a:r>
            <a:r>
              <a:rPr lang="en-US" sz="1600" b="1" dirty="0"/>
              <a:t>P</a:t>
            </a:r>
            <a:r>
              <a:rPr lang="en-US" sz="1600" dirty="0"/>
              <a:t>hysics </a:t>
            </a:r>
            <a:r>
              <a:rPr lang="en-US" sz="1600" b="1" dirty="0" smtClean="0"/>
              <a:t>P</a:t>
            </a:r>
            <a:r>
              <a:rPr lang="en-US" sz="1600" dirty="0" smtClean="0"/>
              <a:t>ackage)</a:t>
            </a:r>
            <a:endParaRPr lang="en-US" sz="1600" dirty="0"/>
          </a:p>
        </p:txBody>
      </p:sp>
      <p:sp>
        <p:nvSpPr>
          <p:cNvPr id="46" name="Content Placeholder 2"/>
          <p:cNvSpPr txBox="1">
            <a:spLocks/>
          </p:cNvSpPr>
          <p:nvPr/>
        </p:nvSpPr>
        <p:spPr>
          <a:xfrm>
            <a:off x="228600" y="913632"/>
            <a:ext cx="8406650" cy="1200329"/>
          </a:xfrm>
          <a:prstGeom prst="rect">
            <a:avLst/>
          </a:prstGeom>
        </p:spPr>
        <p:txBody>
          <a:bodyPr>
            <a:spAutoFit/>
          </a:bodyPr>
          <a:lstStyle>
            <a:lvl1pPr marL="52388" indent="-52388" algn="l" rtl="0" eaLnBrk="0" fontAlgn="base" hangingPunct="0">
              <a:spcBef>
                <a:spcPct val="20000"/>
              </a:spcBef>
              <a:spcAft>
                <a:spcPct val="0"/>
              </a:spcAft>
              <a:buClr>
                <a:schemeClr val="bg1"/>
              </a:buClr>
              <a:buSzPct val="25000"/>
              <a:buFont typeface="Lucida Grande"/>
              <a:buChar char="X"/>
              <a:defRPr sz="2800">
                <a:solidFill>
                  <a:schemeClr val="tx1"/>
                </a:solidFill>
                <a:latin typeface="Helvetica"/>
                <a:ea typeface="+mn-ea"/>
                <a:cs typeface="Helvetica"/>
              </a:defRPr>
            </a:lvl1pPr>
            <a:lvl2pPr marL="915988" indent="-341313" algn="l" rtl="0" eaLnBrk="0" fontAlgn="base" hangingPunct="0">
              <a:spcBef>
                <a:spcPct val="20000"/>
              </a:spcBef>
              <a:spcAft>
                <a:spcPct val="0"/>
              </a:spcAft>
              <a:buClr>
                <a:srgbClr val="FF0000"/>
              </a:buClr>
              <a:buSzPct val="125000"/>
              <a:buFont typeface="Lucida Grande"/>
              <a:buChar char="●"/>
              <a:defRPr sz="2400">
                <a:solidFill>
                  <a:schemeClr val="tx1"/>
                </a:solidFill>
                <a:latin typeface="Helvetica"/>
                <a:cs typeface="Helvetica"/>
              </a:defRPr>
            </a:lvl2pPr>
            <a:lvl3pPr marL="1257300" indent="-341313" algn="l" rtl="0" eaLnBrk="0" fontAlgn="base" hangingPunct="0">
              <a:spcBef>
                <a:spcPct val="20000"/>
              </a:spcBef>
              <a:spcAft>
                <a:spcPct val="0"/>
              </a:spcAft>
              <a:buClr>
                <a:srgbClr val="008000"/>
              </a:buClr>
              <a:buSzPct val="80000"/>
              <a:buFont typeface="Lucida Grande"/>
              <a:buChar char="➤"/>
              <a:defRPr sz="2400" baseline="0">
                <a:solidFill>
                  <a:schemeClr val="tx1"/>
                </a:solidFill>
                <a:latin typeface="+mn-lt"/>
              </a:defRPr>
            </a:lvl3pPr>
            <a:lvl4pPr marL="1597025" indent="-339725" algn="l" rtl="0" eaLnBrk="0" fontAlgn="base" hangingPunct="0">
              <a:spcBef>
                <a:spcPct val="20000"/>
              </a:spcBef>
              <a:spcAft>
                <a:spcPct val="0"/>
              </a:spcAft>
              <a:buClr>
                <a:srgbClr val="0000FF"/>
              </a:buClr>
              <a:buFont typeface="Wingdings" charset="2"/>
              <a:buChar char="u"/>
              <a:tabLst>
                <a:tab pos="1204913" algn="l"/>
              </a:tabLst>
              <a:defRPr sz="2000" baseline="0">
                <a:solidFill>
                  <a:schemeClr val="tx1"/>
                </a:solidFill>
                <a:latin typeface="+mn-lt"/>
              </a:defRPr>
            </a:lvl4pPr>
            <a:lvl5pPr marL="1938338" indent="-288925" algn="l" rtl="0" eaLnBrk="0" fontAlgn="base" hangingPunct="0">
              <a:spcBef>
                <a:spcPct val="20000"/>
              </a:spcBef>
              <a:spcAft>
                <a:spcPct val="0"/>
              </a:spcAft>
              <a:buClr>
                <a:srgbClr val="800000"/>
              </a:buClr>
              <a:buFont typeface="Courier New"/>
              <a:buChar char="o"/>
              <a:defRPr sz="2000" baseline="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4163" lvl="1" indent="-284163">
              <a:spcBef>
                <a:spcPts val="0"/>
              </a:spcBef>
            </a:pPr>
            <a:r>
              <a:rPr lang="en-US" sz="1800" dirty="0" smtClean="0"/>
              <a:t>Selecting a new dynamic core for global model to serve the NWS for the coming decades:  assessing remaining two:  NCAR MPAS or GFDL FV3.</a:t>
            </a:r>
          </a:p>
          <a:p>
            <a:pPr marL="284163" lvl="2" indent="-284163">
              <a:spcBef>
                <a:spcPts val="0"/>
              </a:spcBef>
            </a:pPr>
            <a:r>
              <a:rPr lang="en-US" sz="1800" dirty="0" smtClean="0"/>
              <a:t>Architecture suitable for future compute environments.</a:t>
            </a:r>
          </a:p>
          <a:p>
            <a:pPr marL="284163" lvl="2" indent="-284163">
              <a:spcBef>
                <a:spcPts val="0"/>
              </a:spcBef>
            </a:pPr>
            <a:r>
              <a:rPr lang="en-US" sz="1800" dirty="0" smtClean="0"/>
              <a:t>Non-hydrostatic to allow for future convection-resolving global models.</a:t>
            </a:r>
          </a:p>
        </p:txBody>
      </p:sp>
      <p:sp>
        <p:nvSpPr>
          <p:cNvPr id="47" name="TextBox 46"/>
          <p:cNvSpPr txBox="1"/>
          <p:nvPr/>
        </p:nvSpPr>
        <p:spPr>
          <a:xfrm>
            <a:off x="252115" y="535643"/>
            <a:ext cx="8639771" cy="369332"/>
          </a:xfrm>
          <a:prstGeom prst="rect">
            <a:avLst/>
          </a:prstGeom>
          <a:noFill/>
        </p:spPr>
        <p:txBody>
          <a:bodyPr wrap="none" rtlCol="0">
            <a:spAutoFit/>
          </a:bodyPr>
          <a:lstStyle/>
          <a:p>
            <a:pPr algn="ctr"/>
            <a:r>
              <a:rPr lang="en-US" b="1" i="1" dirty="0" smtClean="0"/>
              <a:t>Next Generation Global </a:t>
            </a:r>
            <a:r>
              <a:rPr lang="en-US" b="1" i="1" dirty="0"/>
              <a:t>Prediction </a:t>
            </a:r>
            <a:r>
              <a:rPr lang="en-US" b="1" i="1" dirty="0" smtClean="0"/>
              <a:t>System (NGGPS):  new NWS </a:t>
            </a:r>
            <a:r>
              <a:rPr lang="en-US" b="1" i="1" dirty="0"/>
              <a:t>R2O </a:t>
            </a:r>
            <a:r>
              <a:rPr lang="en-US" b="1" i="1" dirty="0" smtClean="0"/>
              <a:t>funding.</a:t>
            </a:r>
            <a:endParaRPr lang="en-US" b="1"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 y="5975350"/>
            <a:ext cx="7485528" cy="882650"/>
          </a:xfrm>
          <a:prstGeom prst="rect">
            <a:avLst/>
          </a:prstGeom>
          <a:solidFill>
            <a:srgbClr val="FFFFFF"/>
          </a:solidFill>
          <a:ln w="9360">
            <a:solidFill>
              <a:srgbClr val="FFFFFF"/>
            </a:solidFill>
            <a:round/>
            <a:headEnd/>
            <a:tailEnd/>
          </a:ln>
        </p:spPr>
        <p:txBody>
          <a:bodyPr wrap="none" anchor="ctr"/>
          <a:lstStyle/>
          <a:p>
            <a:endParaRPr lang="en-US" sz="2000"/>
          </a:p>
        </p:txBody>
      </p:sp>
      <p:grpSp>
        <p:nvGrpSpPr>
          <p:cNvPr id="14" name="Group 13"/>
          <p:cNvGrpSpPr>
            <a:grpSpLocks/>
          </p:cNvGrpSpPr>
          <p:nvPr/>
        </p:nvGrpSpPr>
        <p:grpSpPr bwMode="auto">
          <a:xfrm>
            <a:off x="685800" y="4152900"/>
            <a:ext cx="2057400" cy="306388"/>
            <a:chOff x="685800" y="4152156"/>
            <a:chExt cx="2057400" cy="307777"/>
          </a:xfrm>
        </p:grpSpPr>
        <p:sp>
          <p:nvSpPr>
            <p:cNvPr id="15" name="Cube 14"/>
            <p:cNvSpPr/>
            <p:nvPr/>
          </p:nvSpPr>
          <p:spPr>
            <a:xfrm>
              <a:off x="2286000" y="4231891"/>
              <a:ext cx="457200" cy="228042"/>
            </a:xfrm>
            <a:prstGeom prst="cube">
              <a:avLst/>
            </a:prstGeom>
            <a:solidFill>
              <a:srgbClr val="00009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74" name="Rectangle 51"/>
            <p:cNvSpPr>
              <a:spLocks noChangeArrowheads="1"/>
            </p:cNvSpPr>
            <p:nvPr/>
          </p:nvSpPr>
          <p:spPr bwMode="auto">
            <a:xfrm>
              <a:off x="685800" y="4152156"/>
              <a:ext cx="1533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GB" sz="1400" i="1">
                  <a:solidFill>
                    <a:srgbClr val="000000"/>
                  </a:solidFill>
                  <a:latin typeface="Verdana" charset="0"/>
                  <a:cs typeface="Verdana" charset="0"/>
                </a:rPr>
                <a:t>Ocean, Waves</a:t>
              </a:r>
              <a:endParaRPr lang="en-US" sz="1400" i="1">
                <a:solidFill>
                  <a:srgbClr val="000000"/>
                </a:solidFill>
                <a:latin typeface="Verdana" charset="0"/>
                <a:cs typeface="Verdana" charset="0"/>
              </a:endParaRPr>
            </a:p>
          </p:txBody>
        </p:sp>
      </p:grpSp>
      <p:grpSp>
        <p:nvGrpSpPr>
          <p:cNvPr id="17" name="Group 16"/>
          <p:cNvGrpSpPr>
            <a:grpSpLocks/>
          </p:cNvGrpSpPr>
          <p:nvPr/>
        </p:nvGrpSpPr>
        <p:grpSpPr bwMode="auto">
          <a:xfrm>
            <a:off x="801688" y="2271713"/>
            <a:ext cx="1941512" cy="307975"/>
            <a:chOff x="802393" y="2293992"/>
            <a:chExt cx="1940807" cy="307778"/>
          </a:xfrm>
        </p:grpSpPr>
        <p:sp>
          <p:nvSpPr>
            <p:cNvPr id="18" name="Cube 17"/>
            <p:cNvSpPr/>
            <p:nvPr/>
          </p:nvSpPr>
          <p:spPr>
            <a:xfrm>
              <a:off x="2286166" y="2352691"/>
              <a:ext cx="457034" cy="228454"/>
            </a:xfrm>
            <a:prstGeom prst="cube">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72" name="Rectangle 51"/>
            <p:cNvSpPr>
              <a:spLocks noChangeArrowheads="1"/>
            </p:cNvSpPr>
            <p:nvPr/>
          </p:nvSpPr>
          <p:spPr bwMode="auto">
            <a:xfrm>
              <a:off x="802393" y="2293992"/>
              <a:ext cx="141689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Microphysics</a:t>
              </a:r>
            </a:p>
          </p:txBody>
        </p:sp>
      </p:grpSp>
      <p:sp>
        <p:nvSpPr>
          <p:cNvPr id="20" name="Rectangle 15"/>
          <p:cNvSpPr>
            <a:spLocks noChangeArrowheads="1"/>
          </p:cNvSpPr>
          <p:nvPr/>
        </p:nvSpPr>
        <p:spPr bwMode="auto">
          <a:xfrm>
            <a:off x="228600" y="137160"/>
            <a:ext cx="8686800" cy="4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nchor="ctr">
            <a:spAutoFit/>
          </a:bodyPr>
          <a:lstStyle/>
          <a:p>
            <a:pPr algn="ctr" defTabSz="457200" fontAlgn="auto">
              <a:spcBef>
                <a:spcPts val="0"/>
              </a:spcBef>
              <a:spcAft>
                <a:spcPts val="0"/>
              </a:spcAft>
              <a:defRPr/>
            </a:pPr>
            <a:r>
              <a:rPr lang="en-US" sz="2000" b="1" i="1" dirty="0" smtClean="0">
                <a:solidFill>
                  <a:prstClr val="black"/>
                </a:solidFill>
                <a:latin typeface="Verdana"/>
                <a:cs typeface="Verdana"/>
              </a:rPr>
              <a:t>Hierarchy of Model Physics Parameterization Development </a:t>
            </a:r>
            <a:endParaRPr lang="en-US" sz="2000" b="1" i="1" dirty="0">
              <a:solidFill>
                <a:prstClr val="black"/>
              </a:solidFill>
              <a:latin typeface="Verdana"/>
              <a:cs typeface="Verdana"/>
            </a:endParaRPr>
          </a:p>
        </p:txBody>
      </p:sp>
      <p:grpSp>
        <p:nvGrpSpPr>
          <p:cNvPr id="21" name="Group 20"/>
          <p:cNvGrpSpPr>
            <a:grpSpLocks/>
          </p:cNvGrpSpPr>
          <p:nvPr/>
        </p:nvGrpSpPr>
        <p:grpSpPr bwMode="auto">
          <a:xfrm>
            <a:off x="514350" y="2646363"/>
            <a:ext cx="2228850" cy="307975"/>
            <a:chOff x="515107" y="2648651"/>
            <a:chExt cx="2228093" cy="307777"/>
          </a:xfrm>
        </p:grpSpPr>
        <p:sp>
          <p:nvSpPr>
            <p:cNvPr id="22" name="Cube 21"/>
            <p:cNvSpPr/>
            <p:nvPr/>
          </p:nvSpPr>
          <p:spPr>
            <a:xfrm>
              <a:off x="2286155" y="2727975"/>
              <a:ext cx="457045" cy="228453"/>
            </a:xfrm>
            <a:prstGeom prst="cube">
              <a:avLst/>
            </a:prstGeom>
            <a:solidFill>
              <a:schemeClr val="bg1">
                <a:lumMod val="50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70" name="Rectangle 51"/>
            <p:cNvSpPr>
              <a:spLocks noChangeArrowheads="1"/>
            </p:cNvSpPr>
            <p:nvPr/>
          </p:nvSpPr>
          <p:spPr bwMode="auto">
            <a:xfrm>
              <a:off x="515107" y="2648651"/>
              <a:ext cx="170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Boundary-Layer</a:t>
              </a:r>
              <a:endParaRPr lang="en-US" sz="1400" i="1">
                <a:solidFill>
                  <a:srgbClr val="000000"/>
                </a:solidFill>
                <a:latin typeface="Verdana" charset="0"/>
                <a:cs typeface="Verdana" charset="0"/>
              </a:endParaRPr>
            </a:p>
          </p:txBody>
        </p:sp>
      </p:grpSp>
      <p:grpSp>
        <p:nvGrpSpPr>
          <p:cNvPr id="24" name="Group 23"/>
          <p:cNvGrpSpPr>
            <a:grpSpLocks/>
          </p:cNvGrpSpPr>
          <p:nvPr/>
        </p:nvGrpSpPr>
        <p:grpSpPr bwMode="auto">
          <a:xfrm>
            <a:off x="1136650" y="1522413"/>
            <a:ext cx="1606550" cy="307975"/>
            <a:chOff x="1136155" y="1600200"/>
            <a:chExt cx="1607045" cy="307778"/>
          </a:xfrm>
        </p:grpSpPr>
        <p:sp>
          <p:nvSpPr>
            <p:cNvPr id="25" name="Cube 24"/>
            <p:cNvSpPr/>
            <p:nvPr/>
          </p:nvSpPr>
          <p:spPr>
            <a:xfrm>
              <a:off x="2285859" y="1600200"/>
              <a:ext cx="457341" cy="228454"/>
            </a:xfrm>
            <a:prstGeom prst="cub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68" name="Rectangle 51"/>
            <p:cNvSpPr>
              <a:spLocks noChangeArrowheads="1"/>
            </p:cNvSpPr>
            <p:nvPr/>
          </p:nvSpPr>
          <p:spPr bwMode="auto">
            <a:xfrm>
              <a:off x="1136155" y="1600200"/>
              <a:ext cx="1083128"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GB" sz="1400" i="1">
                  <a:solidFill>
                    <a:srgbClr val="000000"/>
                  </a:solidFill>
                  <a:latin typeface="Verdana" charset="0"/>
                  <a:cs typeface="Verdana" charset="0"/>
                </a:rPr>
                <a:t>Radiation</a:t>
              </a:r>
              <a:endParaRPr lang="en-US" sz="1400" i="1">
                <a:solidFill>
                  <a:srgbClr val="000000"/>
                </a:solidFill>
                <a:latin typeface="Verdana" charset="0"/>
                <a:cs typeface="Verdana" charset="0"/>
              </a:endParaRPr>
            </a:p>
          </p:txBody>
        </p:sp>
      </p:grpSp>
      <p:grpSp>
        <p:nvGrpSpPr>
          <p:cNvPr id="27" name="Group 26"/>
          <p:cNvGrpSpPr>
            <a:grpSpLocks/>
          </p:cNvGrpSpPr>
          <p:nvPr/>
        </p:nvGrpSpPr>
        <p:grpSpPr bwMode="auto">
          <a:xfrm>
            <a:off x="228600" y="1897063"/>
            <a:ext cx="2514600" cy="307975"/>
            <a:chOff x="228600" y="1947096"/>
            <a:chExt cx="2514600" cy="307778"/>
          </a:xfrm>
        </p:grpSpPr>
        <p:sp>
          <p:nvSpPr>
            <p:cNvPr id="102465" name="Rectangle 51"/>
            <p:cNvSpPr>
              <a:spLocks noChangeArrowheads="1"/>
            </p:cNvSpPr>
            <p:nvPr/>
          </p:nvSpPr>
          <p:spPr bwMode="auto">
            <a:xfrm>
              <a:off x="228600" y="1947096"/>
              <a:ext cx="1990683"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Clouds &amp; convection</a:t>
              </a:r>
              <a:endParaRPr lang="en-US" sz="1400" i="1">
                <a:solidFill>
                  <a:srgbClr val="000000"/>
                </a:solidFill>
                <a:latin typeface="Verdana" charset="0"/>
                <a:cs typeface="Verdana" charset="0"/>
              </a:endParaRPr>
            </a:p>
          </p:txBody>
        </p:sp>
        <p:sp>
          <p:nvSpPr>
            <p:cNvPr id="29" name="Cube 28"/>
            <p:cNvSpPr/>
            <p:nvPr/>
          </p:nvSpPr>
          <p:spPr>
            <a:xfrm>
              <a:off x="2286000" y="1975653"/>
              <a:ext cx="457200" cy="228454"/>
            </a:xfrm>
            <a:prstGeom prst="cube">
              <a:avLst/>
            </a:prstGeom>
            <a:solidFill>
              <a:srgbClr val="0000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sp>
        <p:nvSpPr>
          <p:cNvPr id="30" name="Rectangle 29"/>
          <p:cNvSpPr>
            <a:spLocks noChangeArrowheads="1"/>
          </p:cNvSpPr>
          <p:nvPr/>
        </p:nvSpPr>
        <p:spPr bwMode="auto">
          <a:xfrm>
            <a:off x="615950" y="105568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l" defTabSz="457200"/>
            <a:r>
              <a:rPr lang="en-US" sz="1800" b="1">
                <a:solidFill>
                  <a:srgbClr val="0000FF"/>
                </a:solidFill>
                <a:latin typeface="Verdana" charset="0"/>
                <a:cs typeface="Verdana" charset="0"/>
              </a:rPr>
              <a:t>Simulators</a:t>
            </a:r>
            <a:endParaRPr lang="en-US" sz="1800">
              <a:solidFill>
                <a:srgbClr val="000000"/>
              </a:solidFill>
              <a:latin typeface="Verdana" charset="0"/>
              <a:cs typeface="Verdana" charset="0"/>
            </a:endParaRPr>
          </a:p>
        </p:txBody>
      </p:sp>
      <p:sp>
        <p:nvSpPr>
          <p:cNvPr id="31" name="Rectangle 5"/>
          <p:cNvSpPr>
            <a:spLocks noChangeArrowheads="1"/>
          </p:cNvSpPr>
          <p:nvPr/>
        </p:nvSpPr>
        <p:spPr bwMode="auto">
          <a:xfrm>
            <a:off x="2743200" y="1055688"/>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Simulators:  test submodel parameterizations at process level, e.g. radiation-only, land-only, etc.</a:t>
            </a:r>
          </a:p>
        </p:txBody>
      </p:sp>
      <p:grpSp>
        <p:nvGrpSpPr>
          <p:cNvPr id="32" name="Group 31"/>
          <p:cNvGrpSpPr>
            <a:grpSpLocks/>
          </p:cNvGrpSpPr>
          <p:nvPr/>
        </p:nvGrpSpPr>
        <p:grpSpPr bwMode="auto">
          <a:xfrm>
            <a:off x="1147763" y="3402013"/>
            <a:ext cx="1120775" cy="307975"/>
            <a:chOff x="1147506" y="3400403"/>
            <a:chExt cx="1121574" cy="307777"/>
          </a:xfrm>
        </p:grpSpPr>
        <p:sp>
          <p:nvSpPr>
            <p:cNvPr id="33" name="Cube 32"/>
            <p:cNvSpPr/>
            <p:nvPr/>
          </p:nvSpPr>
          <p:spPr>
            <a:xfrm>
              <a:off x="1811554" y="3479727"/>
              <a:ext cx="457526" cy="228453"/>
            </a:xfrm>
            <a:prstGeom prst="cube">
              <a:avLst/>
            </a:prstGeom>
            <a:solidFill>
              <a:srgbClr val="008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64" name="Rectangle 51"/>
            <p:cNvSpPr>
              <a:spLocks noChangeArrowheads="1"/>
            </p:cNvSpPr>
            <p:nvPr/>
          </p:nvSpPr>
          <p:spPr bwMode="auto">
            <a:xfrm>
              <a:off x="1147506" y="3400403"/>
              <a:ext cx="6721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GB" sz="1400" i="1">
                  <a:solidFill>
                    <a:srgbClr val="000000"/>
                  </a:solidFill>
                  <a:latin typeface="Verdana" charset="0"/>
                  <a:cs typeface="Verdana" charset="0"/>
                </a:rPr>
                <a:t>Land</a:t>
              </a:r>
              <a:endParaRPr lang="en-US" sz="1400" i="1">
                <a:solidFill>
                  <a:srgbClr val="000000"/>
                </a:solidFill>
                <a:latin typeface="Verdana" charset="0"/>
                <a:cs typeface="Verdana" charset="0"/>
              </a:endParaRPr>
            </a:p>
          </p:txBody>
        </p:sp>
      </p:grpSp>
      <p:grpSp>
        <p:nvGrpSpPr>
          <p:cNvPr id="35" name="Group 34"/>
          <p:cNvGrpSpPr>
            <a:grpSpLocks/>
          </p:cNvGrpSpPr>
          <p:nvPr/>
        </p:nvGrpSpPr>
        <p:grpSpPr bwMode="auto">
          <a:xfrm>
            <a:off x="1206500" y="3778250"/>
            <a:ext cx="1300163" cy="306388"/>
            <a:chOff x="1205717" y="3776279"/>
            <a:chExt cx="1300423" cy="307777"/>
          </a:xfrm>
        </p:grpSpPr>
        <p:sp>
          <p:nvSpPr>
            <p:cNvPr id="36" name="Cube 35"/>
            <p:cNvSpPr/>
            <p:nvPr/>
          </p:nvSpPr>
          <p:spPr>
            <a:xfrm>
              <a:off x="2048849" y="3856014"/>
              <a:ext cx="457291" cy="228042"/>
            </a:xfrm>
            <a:prstGeom prst="cube">
              <a:avLst/>
            </a:prstGeom>
            <a:solidFill>
              <a:srgbClr val="336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62" name="Rectangle 51"/>
            <p:cNvSpPr>
              <a:spLocks noChangeArrowheads="1"/>
            </p:cNvSpPr>
            <p:nvPr/>
          </p:nvSpPr>
          <p:spPr bwMode="auto">
            <a:xfrm>
              <a:off x="1205717" y="3776279"/>
              <a:ext cx="886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Sea-ice</a:t>
              </a:r>
              <a:endParaRPr lang="en-US" sz="1400" i="1">
                <a:solidFill>
                  <a:srgbClr val="000000"/>
                </a:solidFill>
                <a:latin typeface="Verdana" charset="0"/>
                <a:cs typeface="Verdana" charset="0"/>
              </a:endParaRPr>
            </a:p>
          </p:txBody>
        </p:sp>
      </p:grpSp>
      <p:grpSp>
        <p:nvGrpSpPr>
          <p:cNvPr id="38" name="Group 37"/>
          <p:cNvGrpSpPr>
            <a:grpSpLocks/>
          </p:cNvGrpSpPr>
          <p:nvPr/>
        </p:nvGrpSpPr>
        <p:grpSpPr bwMode="auto">
          <a:xfrm>
            <a:off x="801688" y="3021013"/>
            <a:ext cx="1941512" cy="314325"/>
            <a:chOff x="802393" y="3017374"/>
            <a:chExt cx="1940807" cy="314930"/>
          </a:xfrm>
        </p:grpSpPr>
        <p:sp>
          <p:nvSpPr>
            <p:cNvPr id="102459" name="Rectangle 51"/>
            <p:cNvSpPr>
              <a:spLocks noChangeArrowheads="1"/>
            </p:cNvSpPr>
            <p:nvPr/>
          </p:nvSpPr>
          <p:spPr bwMode="auto">
            <a:xfrm>
              <a:off x="802393" y="3017374"/>
              <a:ext cx="1416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Surface-layer</a:t>
              </a:r>
              <a:endParaRPr lang="en-US" sz="1400" i="1">
                <a:solidFill>
                  <a:srgbClr val="000000"/>
                </a:solidFill>
                <a:latin typeface="Verdana" charset="0"/>
                <a:cs typeface="Verdana" charset="0"/>
              </a:endParaRPr>
            </a:p>
          </p:txBody>
        </p:sp>
        <p:sp>
          <p:nvSpPr>
            <p:cNvPr id="40" name="Cube 39"/>
            <p:cNvSpPr/>
            <p:nvPr/>
          </p:nvSpPr>
          <p:spPr>
            <a:xfrm>
              <a:off x="2286166" y="3103264"/>
              <a:ext cx="457034" cy="229040"/>
            </a:xfrm>
            <a:prstGeom prst="cube">
              <a:avLst/>
            </a:prstGeom>
            <a:solidFill>
              <a:schemeClr val="bg1">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sp>
        <p:nvSpPr>
          <p:cNvPr id="41" name="Rectangle 5"/>
          <p:cNvSpPr>
            <a:spLocks noChangeArrowheads="1"/>
          </p:cNvSpPr>
          <p:nvPr/>
        </p:nvSpPr>
        <p:spPr bwMode="auto">
          <a:xfrm>
            <a:off x="2743200" y="1635125"/>
            <a:ext cx="6283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Testbed data sets to develop, drive &amp; validate submodels:  </a:t>
            </a:r>
            <a:r>
              <a:rPr lang="en-US" sz="1800" u="sng">
                <a:solidFill>
                  <a:srgbClr val="000000"/>
                </a:solidFill>
                <a:latin typeface="Verdana" charset="0"/>
                <a:cs typeface="Verdana" charset="0"/>
              </a:rPr>
              <a:t>observations</a:t>
            </a:r>
            <a:r>
              <a:rPr lang="en-US" sz="1800">
                <a:solidFill>
                  <a:srgbClr val="000000"/>
                </a:solidFill>
                <a:latin typeface="Verdana" charset="0"/>
                <a:cs typeface="Verdana" charset="0"/>
              </a:rPr>
              <a:t>, </a:t>
            </a:r>
            <a:r>
              <a:rPr lang="en-US" sz="1800" u="sng">
                <a:solidFill>
                  <a:srgbClr val="000000"/>
                </a:solidFill>
                <a:latin typeface="Verdana" charset="0"/>
                <a:cs typeface="Verdana" charset="0"/>
              </a:rPr>
              <a:t>models</a:t>
            </a:r>
            <a:r>
              <a:rPr lang="en-US" sz="1800">
                <a:solidFill>
                  <a:srgbClr val="000000"/>
                </a:solidFill>
                <a:latin typeface="Verdana" charset="0"/>
                <a:cs typeface="Verdana" charset="0"/>
              </a:rPr>
              <a:t>, </a:t>
            </a:r>
            <a:r>
              <a:rPr lang="en-US" sz="1800" u="sng">
                <a:solidFill>
                  <a:srgbClr val="000000"/>
                </a:solidFill>
                <a:latin typeface="Verdana" charset="0"/>
                <a:cs typeface="Verdana" charset="0"/>
              </a:rPr>
              <a:t>idealized</a:t>
            </a:r>
            <a:r>
              <a:rPr lang="en-US" sz="1800">
                <a:solidFill>
                  <a:srgbClr val="000000"/>
                </a:solidFill>
                <a:latin typeface="Verdana" charset="0"/>
                <a:cs typeface="Verdana" charset="0"/>
              </a:rPr>
              <a:t>, </a:t>
            </a:r>
            <a:r>
              <a:rPr lang="en-US" sz="1800" i="1">
                <a:solidFill>
                  <a:srgbClr val="000000"/>
                </a:solidFill>
                <a:latin typeface="Verdana" charset="0"/>
                <a:cs typeface="Verdana" charset="0"/>
              </a:rPr>
              <a:t>with “benchmarks” before adopting change</a:t>
            </a:r>
            <a:r>
              <a:rPr lang="en-US" sz="1800">
                <a:solidFill>
                  <a:srgbClr val="000000"/>
                </a:solidFill>
                <a:latin typeface="Verdana" charset="0"/>
                <a:cs typeface="Verdana" charset="0"/>
              </a:rPr>
              <a:t>s.</a:t>
            </a:r>
          </a:p>
        </p:txBody>
      </p:sp>
      <p:sp>
        <p:nvSpPr>
          <p:cNvPr id="42" name="Rectangle 5"/>
          <p:cNvSpPr>
            <a:spLocks noChangeArrowheads="1"/>
          </p:cNvSpPr>
          <p:nvPr/>
        </p:nvSpPr>
        <p:spPr bwMode="auto">
          <a:xfrm>
            <a:off x="2743200" y="3930650"/>
            <a:ext cx="617220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marL="285750" indent="-285750">
              <a:spcAft>
                <a:spcPts val="200"/>
              </a:spcAft>
              <a:buFont typeface="Wingdings" charset="0"/>
              <a:buChar char="§"/>
            </a:pPr>
            <a:r>
              <a:rPr lang="en-US" sz="1800" b="1" dirty="0">
                <a:solidFill>
                  <a:srgbClr val="000000"/>
                </a:solidFill>
                <a:latin typeface="Verdana" charset="0"/>
                <a:cs typeface="Verdana" charset="0"/>
              </a:rPr>
              <a:t>More efficient </a:t>
            </a:r>
            <a:r>
              <a:rPr lang="en-US" sz="1800" dirty="0">
                <a:solidFill>
                  <a:srgbClr val="000000"/>
                </a:solidFill>
                <a:latin typeface="Verdana" charset="0"/>
                <a:cs typeface="Verdana" charset="0"/>
              </a:rPr>
              <a:t>model </a:t>
            </a:r>
            <a:r>
              <a:rPr lang="en-US" dirty="0">
                <a:solidFill>
                  <a:srgbClr val="000000"/>
                </a:solidFill>
                <a:latin typeface="Verdana" charset="0"/>
                <a:cs typeface="Verdana" charset="0"/>
              </a:rPr>
              <a:t>research-to-</a:t>
            </a:r>
            <a:r>
              <a:rPr lang="en-US" dirty="0" smtClean="0">
                <a:solidFill>
                  <a:srgbClr val="000000"/>
                </a:solidFill>
                <a:latin typeface="Verdana" charset="0"/>
                <a:cs typeface="Verdana" charset="0"/>
              </a:rPr>
              <a:t>operations</a:t>
            </a:r>
            <a:r>
              <a:rPr lang="en-US" sz="1800" dirty="0" smtClean="0">
                <a:solidFill>
                  <a:srgbClr val="000000"/>
                </a:solidFill>
                <a:latin typeface="Verdana" charset="0"/>
                <a:cs typeface="Verdana" charset="0"/>
              </a:rPr>
              <a:t>, </a:t>
            </a:r>
            <a:r>
              <a:rPr lang="en-US" sz="1800" dirty="0">
                <a:solidFill>
                  <a:srgbClr val="000000"/>
                </a:solidFill>
                <a:latin typeface="Verdana" charset="0"/>
                <a:cs typeface="Verdana" charset="0"/>
              </a:rPr>
              <a:t>community engagement</a:t>
            </a:r>
            <a:r>
              <a:rPr lang="en-US" sz="1800" dirty="0" smtClean="0">
                <a:solidFill>
                  <a:srgbClr val="000000"/>
                </a:solidFill>
                <a:latin typeface="Verdana" charset="0"/>
                <a:cs typeface="Verdana" charset="0"/>
              </a:rPr>
              <a:t>,</a:t>
            </a:r>
            <a:r>
              <a:rPr lang="en-US" dirty="0">
                <a:solidFill>
                  <a:srgbClr val="000000"/>
                </a:solidFill>
                <a:latin typeface="Verdana" charset="0"/>
                <a:cs typeface="Verdana" charset="0"/>
              </a:rPr>
              <a:t> </a:t>
            </a:r>
            <a:r>
              <a:rPr lang="en-US" dirty="0" smtClean="0">
                <a:solidFill>
                  <a:srgbClr val="000000"/>
                </a:solidFill>
                <a:latin typeface="Verdana" charset="0"/>
                <a:cs typeface="Verdana" charset="0"/>
              </a:rPr>
              <a:t>computational </a:t>
            </a:r>
            <a:r>
              <a:rPr lang="en-US" sz="1800" dirty="0" smtClean="0">
                <a:solidFill>
                  <a:srgbClr val="000000"/>
                </a:solidFill>
                <a:latin typeface="Verdana" charset="0"/>
                <a:cs typeface="Verdana" charset="0"/>
              </a:rPr>
              <a:t>usage</a:t>
            </a:r>
            <a:r>
              <a:rPr lang="en-US" sz="1800" dirty="0">
                <a:solidFill>
                  <a:srgbClr val="000000"/>
                </a:solidFill>
                <a:latin typeface="Verdana" charset="0"/>
                <a:cs typeface="Verdana" charset="0"/>
              </a:rPr>
              <a:t>.</a:t>
            </a:r>
          </a:p>
        </p:txBody>
      </p:sp>
      <p:sp>
        <p:nvSpPr>
          <p:cNvPr id="43" name="Rectangle 51"/>
          <p:cNvSpPr>
            <a:spLocks noChangeArrowheads="1"/>
          </p:cNvSpPr>
          <p:nvPr/>
        </p:nvSpPr>
        <p:spPr bwMode="auto">
          <a:xfrm rot="-5400000">
            <a:off x="-793" y="3777456"/>
            <a:ext cx="110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defTabSz="457200"/>
            <a:r>
              <a:rPr lang="en-GB" sz="1400" i="1">
                <a:solidFill>
                  <a:srgbClr val="000000"/>
                </a:solidFill>
                <a:latin typeface="Verdana" charset="0"/>
                <a:cs typeface="Verdana" charset="0"/>
              </a:rPr>
              <a:t>SURFACE</a:t>
            </a:r>
            <a:endParaRPr lang="en-US" sz="1400" i="1">
              <a:solidFill>
                <a:srgbClr val="000000"/>
              </a:solidFill>
              <a:latin typeface="Verdana" charset="0"/>
              <a:cs typeface="Verdana" charset="0"/>
            </a:endParaRPr>
          </a:p>
        </p:txBody>
      </p:sp>
      <p:grpSp>
        <p:nvGrpSpPr>
          <p:cNvPr id="44" name="Group 43"/>
          <p:cNvGrpSpPr>
            <a:grpSpLocks/>
          </p:cNvGrpSpPr>
          <p:nvPr/>
        </p:nvGrpSpPr>
        <p:grpSpPr bwMode="auto">
          <a:xfrm>
            <a:off x="233363" y="2470150"/>
            <a:ext cx="7996237" cy="4146550"/>
            <a:chOff x="233156" y="2470802"/>
            <a:chExt cx="7996444" cy="4146166"/>
          </a:xfrm>
        </p:grpSpPr>
        <p:sp>
          <p:nvSpPr>
            <p:cNvPr id="102437" name="Rectangle 5"/>
            <p:cNvSpPr>
              <a:spLocks noChangeArrowheads="1"/>
            </p:cNvSpPr>
            <p:nvPr/>
          </p:nvSpPr>
          <p:spPr bwMode="auto">
            <a:xfrm>
              <a:off x="2743200" y="2470802"/>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Submodel interactions, </a:t>
              </a:r>
              <a:r>
                <a:rPr lang="en-US" sz="1800" i="1">
                  <a:solidFill>
                    <a:srgbClr val="000000"/>
                  </a:solidFill>
                  <a:latin typeface="Verdana" charset="0"/>
                  <a:cs typeface="Verdana" charset="0"/>
                </a:rPr>
                <a:t>with benchmarks</a:t>
              </a:r>
              <a:r>
                <a:rPr lang="en-US" sz="1800">
                  <a:solidFill>
                    <a:srgbClr val="000000"/>
                  </a:solidFill>
                  <a:latin typeface="Verdana" charset="0"/>
                  <a:cs typeface="Verdana" charset="0"/>
                </a:rPr>
                <a:t>.</a:t>
              </a:r>
            </a:p>
          </p:txBody>
        </p:sp>
        <p:grpSp>
          <p:nvGrpSpPr>
            <p:cNvPr id="102438" name="Group 35"/>
            <p:cNvGrpSpPr>
              <a:grpSpLocks/>
            </p:cNvGrpSpPr>
            <p:nvPr/>
          </p:nvGrpSpPr>
          <p:grpSpPr bwMode="auto">
            <a:xfrm>
              <a:off x="233156" y="4480560"/>
              <a:ext cx="1645290" cy="2136408"/>
              <a:chOff x="233156" y="4480560"/>
              <a:chExt cx="1645290" cy="2136408"/>
            </a:xfrm>
          </p:grpSpPr>
          <p:sp>
            <p:nvSpPr>
              <p:cNvPr id="102439" name="Rectangle 36"/>
              <p:cNvSpPr>
                <a:spLocks noChangeArrowheads="1"/>
              </p:cNvSpPr>
              <p:nvPr/>
            </p:nvSpPr>
            <p:spPr bwMode="auto">
              <a:xfrm>
                <a:off x="233156" y="4480560"/>
                <a:ext cx="16452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US" sz="1800" b="1">
                    <a:solidFill>
                      <a:srgbClr val="0000FF"/>
                    </a:solidFill>
                    <a:latin typeface="Verdana" charset="0"/>
                    <a:cs typeface="Verdana" charset="0"/>
                  </a:rPr>
                  <a:t>Interaction</a:t>
                </a:r>
              </a:p>
              <a:p>
                <a:pPr algn="l" defTabSz="457200"/>
                <a:r>
                  <a:rPr lang="en-US" sz="1800" b="1">
                    <a:solidFill>
                      <a:srgbClr val="0000FF"/>
                    </a:solidFill>
                    <a:latin typeface="Verdana" charset="0"/>
                    <a:cs typeface="Verdana" charset="0"/>
                  </a:rPr>
                  <a:t>tests </a:t>
                </a:r>
                <a:endParaRPr lang="en-US" sz="1800">
                  <a:solidFill>
                    <a:srgbClr val="000000"/>
                  </a:solidFill>
                  <a:latin typeface="Verdana" charset="0"/>
                  <a:cs typeface="Verdana" charset="0"/>
                </a:endParaRPr>
              </a:p>
            </p:txBody>
          </p:sp>
          <p:grpSp>
            <p:nvGrpSpPr>
              <p:cNvPr id="102440" name="Group 37"/>
              <p:cNvGrpSpPr>
                <a:grpSpLocks/>
              </p:cNvGrpSpPr>
              <p:nvPr/>
            </p:nvGrpSpPr>
            <p:grpSpPr bwMode="auto">
              <a:xfrm>
                <a:off x="509793" y="5245368"/>
                <a:ext cx="1254306" cy="1371600"/>
                <a:chOff x="457200" y="4800602"/>
                <a:chExt cx="1828800" cy="1371598"/>
              </a:xfrm>
            </p:grpSpPr>
            <p:grpSp>
              <p:nvGrpSpPr>
                <p:cNvPr id="102441" name="Group 38"/>
                <p:cNvGrpSpPr>
                  <a:grpSpLocks/>
                </p:cNvGrpSpPr>
                <p:nvPr/>
              </p:nvGrpSpPr>
              <p:grpSpPr bwMode="auto">
                <a:xfrm>
                  <a:off x="457200" y="4800609"/>
                  <a:ext cx="457200" cy="1371590"/>
                  <a:chOff x="9382846" y="3479793"/>
                  <a:chExt cx="457200" cy="1493008"/>
                </a:xfrm>
              </p:grpSpPr>
              <p:sp>
                <p:nvSpPr>
                  <p:cNvPr id="62" name="Cube 61"/>
                  <p:cNvSpPr/>
                  <p:nvPr/>
                </p:nvSpPr>
                <p:spPr>
                  <a:xfrm>
                    <a:off x="9382255" y="4744723"/>
                    <a:ext cx="458304" cy="228079"/>
                  </a:xfrm>
                  <a:prstGeom prst="cube">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3" name="Up-Down Arrow 62"/>
                  <p:cNvSpPr/>
                  <p:nvPr/>
                </p:nvSpPr>
                <p:spPr>
                  <a:xfrm>
                    <a:off x="9497989" y="4314485"/>
                    <a:ext cx="226837" cy="456157"/>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4" name="Cube 63"/>
                  <p:cNvSpPr/>
                  <p:nvPr/>
                </p:nvSpPr>
                <p:spPr>
                  <a:xfrm>
                    <a:off x="9382255" y="4112324"/>
                    <a:ext cx="458304" cy="228079"/>
                  </a:xfrm>
                  <a:prstGeom prst="cube">
                    <a:avLst/>
                  </a:prstGeom>
                  <a:solidFill>
                    <a:srgbClr val="0000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5" name="Up-Down Arrow 64"/>
                  <p:cNvSpPr/>
                  <p:nvPr/>
                </p:nvSpPr>
                <p:spPr>
                  <a:xfrm>
                    <a:off x="9497989" y="3682085"/>
                    <a:ext cx="226837" cy="456157"/>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6" name="Cube 65"/>
                  <p:cNvSpPr/>
                  <p:nvPr/>
                </p:nvSpPr>
                <p:spPr>
                  <a:xfrm>
                    <a:off x="9382255" y="3479924"/>
                    <a:ext cx="458304" cy="228079"/>
                  </a:xfrm>
                  <a:prstGeom prst="cub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grpSp>
              <p:nvGrpSpPr>
                <p:cNvPr id="102442" name="Group 39"/>
                <p:cNvGrpSpPr>
                  <a:grpSpLocks/>
                </p:cNvGrpSpPr>
                <p:nvPr/>
              </p:nvGrpSpPr>
              <p:grpSpPr bwMode="auto">
                <a:xfrm>
                  <a:off x="1143000" y="4800602"/>
                  <a:ext cx="457200" cy="1371598"/>
                  <a:chOff x="10183844" y="1183143"/>
                  <a:chExt cx="457200" cy="1493019"/>
                </a:xfrm>
              </p:grpSpPr>
              <p:sp>
                <p:nvSpPr>
                  <p:cNvPr id="57" name="Cube 56"/>
                  <p:cNvSpPr/>
                  <p:nvPr/>
                </p:nvSpPr>
                <p:spPr>
                  <a:xfrm>
                    <a:off x="10159448" y="2448083"/>
                    <a:ext cx="481450" cy="228079"/>
                  </a:xfrm>
                  <a:prstGeom prst="cube">
                    <a:avLst/>
                  </a:prstGeom>
                  <a:solidFill>
                    <a:srgbClr val="008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8" name="Up-Down Arrow 57"/>
                  <p:cNvSpPr/>
                  <p:nvPr/>
                </p:nvSpPr>
                <p:spPr>
                  <a:xfrm>
                    <a:off x="10298328" y="2017844"/>
                    <a:ext cx="226837" cy="45615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9" name="Cube 58"/>
                  <p:cNvSpPr/>
                  <p:nvPr/>
                </p:nvSpPr>
                <p:spPr>
                  <a:xfrm>
                    <a:off x="10159448" y="1815682"/>
                    <a:ext cx="481450" cy="228079"/>
                  </a:xfrm>
                  <a:prstGeom prst="cube">
                    <a:avLst/>
                  </a:prstGeom>
                  <a:solidFill>
                    <a:schemeClr val="bg1">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0" name="Up-Down Arrow 59"/>
                  <p:cNvSpPr/>
                  <p:nvPr/>
                </p:nvSpPr>
                <p:spPr>
                  <a:xfrm>
                    <a:off x="10298328" y="1385443"/>
                    <a:ext cx="226837" cy="45615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1" name="Cube 60"/>
                  <p:cNvSpPr/>
                  <p:nvPr/>
                </p:nvSpPr>
                <p:spPr>
                  <a:xfrm>
                    <a:off x="10159448" y="1183281"/>
                    <a:ext cx="481450" cy="228079"/>
                  </a:xfrm>
                  <a:prstGeom prst="cube">
                    <a:avLst/>
                  </a:prstGeom>
                  <a:solidFill>
                    <a:schemeClr val="bg1">
                      <a:lumMod val="50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grpSp>
              <p:nvGrpSpPr>
                <p:cNvPr id="102443" name="Group 40"/>
                <p:cNvGrpSpPr>
                  <a:grpSpLocks/>
                </p:cNvGrpSpPr>
                <p:nvPr/>
              </p:nvGrpSpPr>
              <p:grpSpPr bwMode="auto">
                <a:xfrm>
                  <a:off x="1828800" y="4800602"/>
                  <a:ext cx="457200" cy="1371598"/>
                  <a:chOff x="11210748" y="1106943"/>
                  <a:chExt cx="457200" cy="1493019"/>
                </a:xfrm>
              </p:grpSpPr>
              <p:sp>
                <p:nvSpPr>
                  <p:cNvPr id="52" name="Cube 51"/>
                  <p:cNvSpPr/>
                  <p:nvPr/>
                </p:nvSpPr>
                <p:spPr>
                  <a:xfrm>
                    <a:off x="11211152" y="2371883"/>
                    <a:ext cx="455990" cy="228079"/>
                  </a:xfrm>
                  <a:prstGeom prst="cube">
                    <a:avLst/>
                  </a:prstGeom>
                  <a:solidFill>
                    <a:srgbClr val="00009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3" name="Up-Down Arrow 52"/>
                  <p:cNvSpPr/>
                  <p:nvPr/>
                </p:nvSpPr>
                <p:spPr>
                  <a:xfrm>
                    <a:off x="11326885" y="1941644"/>
                    <a:ext cx="224523" cy="45615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4" name="Cube 53"/>
                  <p:cNvSpPr/>
                  <p:nvPr/>
                </p:nvSpPr>
                <p:spPr>
                  <a:xfrm>
                    <a:off x="11211152" y="1739482"/>
                    <a:ext cx="455990" cy="228079"/>
                  </a:xfrm>
                  <a:prstGeom prst="cube">
                    <a:avLst/>
                  </a:prstGeom>
                  <a:solidFill>
                    <a:srgbClr val="336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5" name="Up-Down Arrow 54"/>
                  <p:cNvSpPr/>
                  <p:nvPr/>
                </p:nvSpPr>
                <p:spPr>
                  <a:xfrm>
                    <a:off x="11326885" y="1309243"/>
                    <a:ext cx="224523" cy="45615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6" name="Cube 55"/>
                  <p:cNvSpPr/>
                  <p:nvPr/>
                </p:nvSpPr>
                <p:spPr>
                  <a:xfrm>
                    <a:off x="11211152" y="1107081"/>
                    <a:ext cx="455990" cy="228079"/>
                  </a:xfrm>
                  <a:prstGeom prst="cube">
                    <a:avLst/>
                  </a:prstGeom>
                  <a:solidFill>
                    <a:schemeClr val="bg1">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grpSp>
        </p:grpSp>
      </p:grpSp>
      <p:sp>
        <p:nvSpPr>
          <p:cNvPr id="102419" name="Rectangle 5"/>
          <p:cNvSpPr>
            <a:spLocks noChangeArrowheads="1"/>
          </p:cNvSpPr>
          <p:nvPr/>
        </p:nvSpPr>
        <p:spPr bwMode="auto">
          <a:xfrm>
            <a:off x="3048000" y="3036888"/>
            <a:ext cx="502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spcAft>
                <a:spcPts val="200"/>
              </a:spcAft>
            </a:pPr>
            <a:endParaRPr lang="en-US" sz="1800">
              <a:solidFill>
                <a:srgbClr val="000000"/>
              </a:solidFill>
              <a:latin typeface="Verdana" charset="0"/>
              <a:cs typeface="Verdana" charset="0"/>
            </a:endParaRPr>
          </a:p>
        </p:txBody>
      </p:sp>
      <p:grpSp>
        <p:nvGrpSpPr>
          <p:cNvPr id="68" name="Group 67"/>
          <p:cNvGrpSpPr>
            <a:grpSpLocks/>
          </p:cNvGrpSpPr>
          <p:nvPr/>
        </p:nvGrpSpPr>
        <p:grpSpPr bwMode="auto">
          <a:xfrm>
            <a:off x="2743200" y="3062288"/>
            <a:ext cx="6248400" cy="3398837"/>
            <a:chOff x="2743200" y="3062599"/>
            <a:chExt cx="6248400" cy="3398673"/>
          </a:xfrm>
        </p:grpSpPr>
        <p:sp>
          <p:nvSpPr>
            <p:cNvPr id="102433" name="Rectangle 5"/>
            <p:cNvSpPr>
              <a:spLocks noChangeArrowheads="1"/>
            </p:cNvSpPr>
            <p:nvPr/>
          </p:nvSpPr>
          <p:spPr bwMode="auto">
            <a:xfrm>
              <a:off x="2743200" y="3062599"/>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Limited-area/3-D (convection) </a:t>
              </a:r>
              <a:r>
                <a:rPr lang="en-US" sz="1800" i="1">
                  <a:solidFill>
                    <a:srgbClr val="000000"/>
                  </a:solidFill>
                  <a:latin typeface="Verdana" charset="0"/>
                  <a:cs typeface="Verdana" charset="0"/>
                </a:rPr>
                <a:t>with benchmarks</a:t>
              </a:r>
              <a:r>
                <a:rPr lang="en-US" sz="1800">
                  <a:solidFill>
                    <a:srgbClr val="000000"/>
                  </a:solidFill>
                  <a:latin typeface="Verdana" charset="0"/>
                  <a:cs typeface="Verdana" charset="0"/>
                </a:rPr>
                <a:t>.</a:t>
              </a:r>
            </a:p>
          </p:txBody>
        </p:sp>
        <p:grpSp>
          <p:nvGrpSpPr>
            <p:cNvPr id="102434" name="Group 59"/>
            <p:cNvGrpSpPr>
              <a:grpSpLocks/>
            </p:cNvGrpSpPr>
            <p:nvPr/>
          </p:nvGrpSpPr>
          <p:grpSpPr bwMode="auto">
            <a:xfrm>
              <a:off x="3604828" y="4480572"/>
              <a:ext cx="2191932" cy="1980700"/>
              <a:chOff x="3604828" y="4480572"/>
              <a:chExt cx="2191932" cy="1980700"/>
            </a:xfrm>
          </p:grpSpPr>
          <p:sp>
            <p:nvSpPr>
              <p:cNvPr id="102435" name="Rectangle 60"/>
              <p:cNvSpPr>
                <a:spLocks noChangeArrowheads="1"/>
              </p:cNvSpPr>
              <p:nvPr/>
            </p:nvSpPr>
            <p:spPr bwMode="auto">
              <a:xfrm>
                <a:off x="3678070" y="4480572"/>
                <a:ext cx="1840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US" sz="1800" b="1">
                    <a:solidFill>
                      <a:srgbClr val="0000FF"/>
                    </a:solidFill>
                    <a:latin typeface="Verdana" charset="0"/>
                    <a:cs typeface="Verdana" charset="0"/>
                  </a:rPr>
                  <a:t>Limited-area</a:t>
                </a:r>
              </a:p>
            </p:txBody>
          </p:sp>
          <p:pic>
            <p:nvPicPr>
              <p:cNvPr id="102436" name="Picture 61" descr="gustfrnt.gif"/>
              <p:cNvPicPr>
                <a:picLocks noChangeAspect="1"/>
              </p:cNvPicPr>
              <p:nvPr/>
            </p:nvPicPr>
            <p:blipFill>
              <a:blip r:embed="rId3">
                <a:extLst>
                  <a:ext uri="{28A0092B-C50C-407E-A947-70E740481C1C}">
                    <a14:useLocalDpi xmlns:a14="http://schemas.microsoft.com/office/drawing/2010/main" val="0"/>
                  </a:ext>
                </a:extLst>
              </a:blip>
              <a:srcRect l="2415" t="4001" r="3500" b="7036"/>
              <a:stretch>
                <a:fillRect/>
              </a:stretch>
            </p:blipFill>
            <p:spPr bwMode="auto">
              <a:xfrm>
                <a:off x="3604828" y="4906792"/>
                <a:ext cx="2191932"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3" name="Group 72"/>
          <p:cNvGrpSpPr>
            <a:grpSpLocks/>
          </p:cNvGrpSpPr>
          <p:nvPr/>
        </p:nvGrpSpPr>
        <p:grpSpPr bwMode="auto">
          <a:xfrm>
            <a:off x="2130425" y="2774950"/>
            <a:ext cx="7165975" cy="3876675"/>
            <a:chOff x="2130038" y="2775603"/>
            <a:chExt cx="7166362" cy="3876628"/>
          </a:xfrm>
        </p:grpSpPr>
        <p:grpSp>
          <p:nvGrpSpPr>
            <p:cNvPr id="102427" name="Group 63"/>
            <p:cNvGrpSpPr>
              <a:grpSpLocks/>
            </p:cNvGrpSpPr>
            <p:nvPr/>
          </p:nvGrpSpPr>
          <p:grpSpPr bwMode="auto">
            <a:xfrm>
              <a:off x="2130038" y="2971800"/>
              <a:ext cx="7166362" cy="3680431"/>
              <a:chOff x="2130038" y="2971800"/>
              <a:chExt cx="7166362" cy="3680431"/>
            </a:xfrm>
          </p:grpSpPr>
          <p:pic>
            <p:nvPicPr>
              <p:cNvPr id="102429" name="Picture 65" descr="column-atmos.png"/>
              <p:cNvPicPr>
                <a:picLocks noChangeAspect="1"/>
              </p:cNvPicPr>
              <p:nvPr/>
            </p:nvPicPr>
            <p:blipFill>
              <a:blip r:embed="rId4">
                <a:extLst>
                  <a:ext uri="{28A0092B-C50C-407E-A947-70E740481C1C}">
                    <a14:useLocalDpi xmlns:a14="http://schemas.microsoft.com/office/drawing/2010/main" val="0"/>
                  </a:ext>
                </a:extLst>
              </a:blip>
              <a:srcRect l="54266" t="8618" b="7031"/>
              <a:stretch>
                <a:fillRect/>
              </a:stretch>
            </p:blipFill>
            <p:spPr bwMode="auto">
              <a:xfrm>
                <a:off x="2133600" y="5095140"/>
                <a:ext cx="1295400" cy="155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0" name="Group 66"/>
              <p:cNvGrpSpPr>
                <a:grpSpLocks/>
              </p:cNvGrpSpPr>
              <p:nvPr/>
            </p:nvGrpSpPr>
            <p:grpSpPr bwMode="auto">
              <a:xfrm>
                <a:off x="2130038" y="2971800"/>
                <a:ext cx="7166362" cy="2155092"/>
                <a:chOff x="2130037" y="2971799"/>
                <a:chExt cx="7166362" cy="2155092"/>
              </a:xfrm>
            </p:grpSpPr>
            <p:sp>
              <p:nvSpPr>
                <p:cNvPr id="102431" name="Rectangle 67"/>
                <p:cNvSpPr>
                  <a:spLocks noChangeArrowheads="1"/>
                </p:cNvSpPr>
                <p:nvPr/>
              </p:nvSpPr>
              <p:spPr bwMode="auto">
                <a:xfrm>
                  <a:off x="2130037" y="4480560"/>
                  <a:ext cx="11622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US" sz="1800" b="1">
                      <a:solidFill>
                        <a:srgbClr val="0000FF"/>
                      </a:solidFill>
                      <a:latin typeface="Verdana" charset="0"/>
                      <a:cs typeface="Verdana" charset="0"/>
                    </a:rPr>
                    <a:t>Column</a:t>
                  </a:r>
                </a:p>
                <a:p>
                  <a:pPr algn="l" defTabSz="457200"/>
                  <a:r>
                    <a:rPr lang="en-US" sz="1800" b="1">
                      <a:solidFill>
                        <a:srgbClr val="0000FF"/>
                      </a:solidFill>
                      <a:latin typeface="Verdana" charset="0"/>
                      <a:cs typeface="Verdana" charset="0"/>
                    </a:rPr>
                    <a:t>tests</a:t>
                  </a:r>
                </a:p>
              </p:txBody>
            </p:sp>
            <p:sp>
              <p:nvSpPr>
                <p:cNvPr id="102432" name="Rectangle 5"/>
                <p:cNvSpPr>
                  <a:spLocks noChangeArrowheads="1"/>
                </p:cNvSpPr>
                <p:nvPr/>
              </p:nvSpPr>
              <p:spPr bwMode="auto">
                <a:xfrm>
                  <a:off x="5638799" y="2971799"/>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spcAft>
                      <a:spcPts val="200"/>
                    </a:spcAft>
                  </a:pPr>
                  <a:endParaRPr lang="en-US" sz="1800">
                    <a:solidFill>
                      <a:srgbClr val="000000"/>
                    </a:solidFill>
                    <a:latin typeface="Verdana" charset="0"/>
                    <a:cs typeface="Verdana" charset="0"/>
                  </a:endParaRPr>
                </a:p>
              </p:txBody>
            </p:sp>
          </p:grpSp>
        </p:grpSp>
        <p:sp>
          <p:nvSpPr>
            <p:cNvPr id="102428" name="Rectangle 5"/>
            <p:cNvSpPr>
              <a:spLocks noChangeArrowheads="1"/>
            </p:cNvSpPr>
            <p:nvPr/>
          </p:nvSpPr>
          <p:spPr bwMode="auto">
            <a:xfrm>
              <a:off x="2743200" y="2775603"/>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Full columns, </a:t>
              </a:r>
              <a:r>
                <a:rPr lang="en-US" sz="1800" i="1">
                  <a:solidFill>
                    <a:srgbClr val="000000"/>
                  </a:solidFill>
                  <a:latin typeface="Verdana" charset="0"/>
                  <a:cs typeface="Verdana" charset="0"/>
                </a:rPr>
                <a:t>with benchmarks</a:t>
              </a:r>
              <a:r>
                <a:rPr lang="en-US" sz="1800">
                  <a:solidFill>
                    <a:srgbClr val="000000"/>
                  </a:solidFill>
                  <a:latin typeface="Verdana" charset="0"/>
                  <a:cs typeface="Verdana" charset="0"/>
                </a:rPr>
                <a:t>.</a:t>
              </a:r>
            </a:p>
          </p:txBody>
        </p:sp>
      </p:grpSp>
      <p:grpSp>
        <p:nvGrpSpPr>
          <p:cNvPr id="80" name="Group 79"/>
          <p:cNvGrpSpPr>
            <a:grpSpLocks/>
          </p:cNvGrpSpPr>
          <p:nvPr/>
        </p:nvGrpSpPr>
        <p:grpSpPr bwMode="auto">
          <a:xfrm>
            <a:off x="2743200" y="3355975"/>
            <a:ext cx="6248400" cy="3105150"/>
            <a:chOff x="2743200" y="3356005"/>
            <a:chExt cx="6248400" cy="3105267"/>
          </a:xfrm>
        </p:grpSpPr>
        <p:pic>
          <p:nvPicPr>
            <p:cNvPr id="102423" name="Picture 70" descr="550px-Location_North_America.svg.png"/>
            <p:cNvPicPr>
              <a:picLocks noChangeAspect="1"/>
            </p:cNvPicPr>
            <p:nvPr/>
          </p:nvPicPr>
          <p:blipFill>
            <a:blip r:embed="rId5">
              <a:extLst>
                <a:ext uri="{28A0092B-C50C-407E-A947-70E740481C1C}">
                  <a14:useLocalDpi xmlns:a14="http://schemas.microsoft.com/office/drawing/2010/main" val="0"/>
                </a:ext>
              </a:extLst>
            </a:blip>
            <a:srcRect l="22716" t="13574" r="21890" b="21043"/>
            <a:stretch>
              <a:fillRect/>
            </a:stretch>
          </p:blipFill>
          <p:spPr bwMode="auto">
            <a:xfrm>
              <a:off x="5905501" y="4906792"/>
              <a:ext cx="1191449" cy="1554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24" name="Picture 71" descr="weather-jun-2012.png"/>
            <p:cNvPicPr>
              <a:picLocks noChangeAspect="1"/>
            </p:cNvPicPr>
            <p:nvPr/>
          </p:nvPicPr>
          <p:blipFill>
            <a:blip r:embed="rId6">
              <a:extLst>
                <a:ext uri="{28A0092B-C50C-407E-A947-70E740481C1C}">
                  <a14:useLocalDpi xmlns:a14="http://schemas.microsoft.com/office/drawing/2010/main" val="0"/>
                </a:ext>
              </a:extLst>
            </a:blip>
            <a:srcRect l="4999" t="16664" r="9167" b="17265"/>
            <a:stretch>
              <a:fillRect/>
            </a:stretch>
          </p:blipFill>
          <p:spPr bwMode="auto">
            <a:xfrm>
              <a:off x="7155389" y="4906792"/>
              <a:ext cx="1622852" cy="1554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25" name="Rectangle 72"/>
            <p:cNvSpPr>
              <a:spLocks noChangeArrowheads="1"/>
            </p:cNvSpPr>
            <p:nvPr/>
          </p:nvSpPr>
          <p:spPr bwMode="auto">
            <a:xfrm>
              <a:off x="5947446" y="4480572"/>
              <a:ext cx="2490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US" sz="1800" b="1">
                  <a:solidFill>
                    <a:srgbClr val="0000FF"/>
                  </a:solidFill>
                  <a:latin typeface="Verdana" charset="0"/>
                  <a:cs typeface="Verdana" charset="0"/>
                </a:rPr>
                <a:t>Regional &amp; Global</a:t>
              </a:r>
            </a:p>
          </p:txBody>
        </p:sp>
        <p:sp>
          <p:nvSpPr>
            <p:cNvPr id="102426" name="Rectangle 5"/>
            <p:cNvSpPr>
              <a:spLocks noChangeArrowheads="1"/>
            </p:cNvSpPr>
            <p:nvPr/>
          </p:nvSpPr>
          <p:spPr bwMode="auto">
            <a:xfrm>
              <a:off x="2743200" y="3356005"/>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Regional &amp; global NWP &amp; seasonal climate, </a:t>
              </a:r>
              <a:r>
                <a:rPr lang="en-US" sz="1800" i="1">
                  <a:solidFill>
                    <a:srgbClr val="000000"/>
                  </a:solidFill>
                  <a:latin typeface="Verdana" charset="0"/>
                  <a:cs typeface="Verdana" charset="0"/>
                </a:rPr>
                <a:t>with benchmarks.</a:t>
              </a:r>
            </a:p>
          </p:txBody>
        </p:sp>
      </p:grpSp>
      <p:sp>
        <p:nvSpPr>
          <p:cNvPr id="3" name="Rectangle 2"/>
          <p:cNvSpPr/>
          <p:nvPr/>
        </p:nvSpPr>
        <p:spPr>
          <a:xfrm>
            <a:off x="3485940" y="6490323"/>
            <a:ext cx="4070383" cy="369332"/>
          </a:xfrm>
          <a:prstGeom prst="rect">
            <a:avLst/>
          </a:prstGeom>
        </p:spPr>
        <p:txBody>
          <a:bodyPr wrap="none">
            <a:spAutoFit/>
          </a:bodyPr>
          <a:lstStyle/>
          <a:p>
            <a:pPr algn="ctr"/>
            <a:r>
              <a:rPr lang="en-US" b="1" i="1" dirty="0" smtClean="0">
                <a:solidFill>
                  <a:srgbClr val="800000"/>
                </a:solidFill>
                <a:latin typeface="Verdana" charset="0"/>
                <a:cs typeface="Verdana" charset="0"/>
              </a:rPr>
              <a:t>WGNE, other WMO programs</a:t>
            </a:r>
            <a:endParaRPr lang="en-US" i="1" dirty="0">
              <a:solidFill>
                <a:srgbClr val="800000"/>
              </a:solidFill>
            </a:endParaRPr>
          </a:p>
        </p:txBody>
      </p:sp>
      <p:sp>
        <p:nvSpPr>
          <p:cNvPr id="4" name="Rectangle 3"/>
          <p:cNvSpPr/>
          <p:nvPr/>
        </p:nvSpPr>
        <p:spPr>
          <a:xfrm>
            <a:off x="208031" y="3240526"/>
            <a:ext cx="1189107" cy="646331"/>
          </a:xfrm>
          <a:prstGeom prst="rect">
            <a:avLst/>
          </a:prstGeom>
        </p:spPr>
        <p:txBody>
          <a:bodyPr wrap="none">
            <a:spAutoFit/>
          </a:bodyPr>
          <a:lstStyle/>
          <a:p>
            <a:pPr algn="ctr"/>
            <a:r>
              <a:rPr lang="en-US" b="1" i="1" dirty="0" smtClean="0">
                <a:solidFill>
                  <a:srgbClr val="800000"/>
                </a:solidFill>
                <a:latin typeface="Verdana" charset="0"/>
                <a:cs typeface="Verdana" charset="0"/>
              </a:rPr>
              <a:t>GEWEX</a:t>
            </a:r>
          </a:p>
          <a:p>
            <a:pPr algn="ctr"/>
            <a:r>
              <a:rPr lang="en-US" b="1" i="1" dirty="0" smtClean="0">
                <a:solidFill>
                  <a:srgbClr val="800000"/>
                </a:solidFill>
                <a:latin typeface="Verdana" charset="0"/>
                <a:cs typeface="Verdana" charset="0"/>
              </a:rPr>
              <a:t>GLASS</a:t>
            </a:r>
            <a:endParaRPr lang="en-US" i="1" dirty="0">
              <a:solidFill>
                <a:srgbClr val="800000"/>
              </a:solidFill>
            </a:endParaRPr>
          </a:p>
        </p:txBody>
      </p:sp>
      <p:sp>
        <p:nvSpPr>
          <p:cNvPr id="78" name="Rectangle 77"/>
          <p:cNvSpPr/>
          <p:nvPr/>
        </p:nvSpPr>
        <p:spPr>
          <a:xfrm>
            <a:off x="1797245" y="5456793"/>
            <a:ext cx="887809" cy="369332"/>
          </a:xfrm>
          <a:prstGeom prst="rect">
            <a:avLst/>
          </a:prstGeom>
        </p:spPr>
        <p:txBody>
          <a:bodyPr wrap="none">
            <a:spAutoFit/>
          </a:bodyPr>
          <a:lstStyle/>
          <a:p>
            <a:pPr algn="ctr"/>
            <a:r>
              <a:rPr lang="en-US" b="1" i="1" dirty="0" smtClean="0">
                <a:solidFill>
                  <a:srgbClr val="800000"/>
                </a:solidFill>
                <a:latin typeface="Verdana" charset="0"/>
                <a:cs typeface="Verdana" charset="0"/>
              </a:rPr>
              <a:t>DICE</a:t>
            </a:r>
            <a:endParaRPr lang="en-US" i="1" dirty="0">
              <a:solidFill>
                <a:srgbClr val="800000"/>
              </a:solidFill>
            </a:endParaRPr>
          </a:p>
        </p:txBody>
      </p:sp>
      <p:sp>
        <p:nvSpPr>
          <p:cNvPr id="79" name="Rectangle 78"/>
          <p:cNvSpPr/>
          <p:nvPr/>
        </p:nvSpPr>
        <p:spPr>
          <a:xfrm>
            <a:off x="2872824" y="5456793"/>
            <a:ext cx="876087" cy="369332"/>
          </a:xfrm>
          <a:prstGeom prst="rect">
            <a:avLst/>
          </a:prstGeom>
        </p:spPr>
        <p:txBody>
          <a:bodyPr wrap="none">
            <a:spAutoFit/>
          </a:bodyPr>
          <a:lstStyle/>
          <a:p>
            <a:pPr algn="ctr"/>
            <a:r>
              <a:rPr lang="en-US" b="1" i="1" dirty="0" err="1" smtClean="0">
                <a:solidFill>
                  <a:srgbClr val="800000"/>
                </a:solidFill>
                <a:latin typeface="Verdana" charset="0"/>
                <a:cs typeface="Verdana" charset="0"/>
              </a:rPr>
              <a:t>LoCo</a:t>
            </a:r>
            <a:endParaRPr lang="en-US" i="1" dirty="0">
              <a:solidFill>
                <a:srgbClr val="800000"/>
              </a:solidFill>
            </a:endParaRPr>
          </a:p>
        </p:txBody>
      </p:sp>
      <p:sp>
        <p:nvSpPr>
          <p:cNvPr id="81" name="Rectangle 15"/>
          <p:cNvSpPr>
            <a:spLocks noChangeArrowheads="1"/>
          </p:cNvSpPr>
          <p:nvPr/>
        </p:nvSpPr>
        <p:spPr bwMode="auto">
          <a:xfrm>
            <a:off x="228600" y="508061"/>
            <a:ext cx="868680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nchor="ctr">
            <a:spAutoFit/>
          </a:bodyPr>
          <a:lstStyle/>
          <a:p>
            <a:pPr algn="ctr" defTabSz="457200" fontAlgn="auto">
              <a:spcBef>
                <a:spcPts val="0"/>
              </a:spcBef>
              <a:spcAft>
                <a:spcPts val="0"/>
              </a:spcAft>
              <a:defRPr/>
            </a:pPr>
            <a:r>
              <a:rPr lang="en-US" b="1" i="1" dirty="0" smtClean="0">
                <a:solidFill>
                  <a:prstClr val="black"/>
                </a:solidFill>
                <a:latin typeface="Verdana"/>
                <a:cs typeface="Verdana"/>
              </a:rPr>
              <a:t>From Individual Component “Simulators” to Fully-Coupled Global</a:t>
            </a:r>
            <a:endParaRPr lang="en-US" b="1" i="1" dirty="0">
              <a:solidFill>
                <a:prstClr val="black"/>
              </a:solidFill>
              <a:latin typeface="Verdan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41" grpId="0"/>
      <p:bldP spid="42" grpId="0"/>
      <p:bldP spid="43" grpId="0"/>
      <p:bldP spid="3" grpId="0"/>
      <p:bldP spid="4"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8381"/>
            <a:ext cx="8686800" cy="584776"/>
          </a:xfrm>
        </p:spPr>
        <p:txBody>
          <a:bodyPr>
            <a:spAutoFit/>
          </a:bodyPr>
          <a:lstStyle/>
          <a:p>
            <a:pPr algn="ctr"/>
            <a:r>
              <a:rPr lang="en-US" sz="3200" i="1" dirty="0"/>
              <a:t>Basic A</a:t>
            </a:r>
            <a:r>
              <a:rPr lang="en-US" sz="3200" i="1" dirty="0" smtClean="0"/>
              <a:t>pproach:  Coupling</a:t>
            </a:r>
            <a:endParaRPr lang="en-US" sz="3200" i="1" dirty="0"/>
          </a:p>
        </p:txBody>
      </p:sp>
      <p:sp>
        <p:nvSpPr>
          <p:cNvPr id="6" name="Content Placeholder 5"/>
          <p:cNvSpPr>
            <a:spLocks noGrp="1"/>
          </p:cNvSpPr>
          <p:nvPr>
            <p:ph idx="1"/>
          </p:nvPr>
        </p:nvSpPr>
        <p:spPr>
          <a:xfrm>
            <a:off x="228598" y="913632"/>
            <a:ext cx="8686800" cy="5474341"/>
          </a:xfrm>
        </p:spPr>
        <p:txBody>
          <a:bodyPr/>
          <a:lstStyle/>
          <a:p>
            <a:pPr marL="223838" lvl="2" indent="-223838">
              <a:spcBef>
                <a:spcPts val="0"/>
              </a:spcBef>
            </a:pPr>
            <a:r>
              <a:rPr lang="en-US" sz="1800" dirty="0"/>
              <a:t>Creates a better integrated test environment for holistic evaluation of model </a:t>
            </a:r>
            <a:r>
              <a:rPr lang="en-US" sz="1800" dirty="0" smtClean="0"/>
              <a:t>upgrades, with less implementations.</a:t>
            </a:r>
            <a:endParaRPr lang="en-US" sz="1800" dirty="0"/>
          </a:p>
          <a:p>
            <a:pPr marL="223838" lvl="2" indent="-223838">
              <a:spcBef>
                <a:spcPts val="0"/>
              </a:spcBef>
            </a:pPr>
            <a:r>
              <a:rPr lang="en-US" sz="1800" dirty="0"/>
              <a:t>Creates environment for investigating benefits of two-way coupling. Enables two-way coupling if science proves </a:t>
            </a:r>
            <a:r>
              <a:rPr lang="en-US" sz="1800" dirty="0" smtClean="0"/>
              <a:t>benefit.</a:t>
            </a:r>
          </a:p>
          <a:p>
            <a:pPr marL="0" indent="0">
              <a:spcBef>
                <a:spcPts val="0"/>
              </a:spcBef>
              <a:buNone/>
            </a:pPr>
            <a:r>
              <a:rPr lang="en-US" sz="2000" b="1" i="1" dirty="0" smtClean="0"/>
              <a:t>Negative:  </a:t>
            </a:r>
            <a:r>
              <a:rPr lang="en-US" sz="2000" i="1" dirty="0" smtClean="0"/>
              <a:t>More complex implementations</a:t>
            </a:r>
          </a:p>
          <a:p>
            <a:pPr marL="0" indent="0">
              <a:spcBef>
                <a:spcPts val="0"/>
              </a:spcBef>
              <a:buNone/>
            </a:pPr>
            <a:r>
              <a:rPr lang="en-US" sz="1800" b="1" dirty="0" smtClean="0"/>
              <a:t>Many potentially </a:t>
            </a:r>
            <a:r>
              <a:rPr lang="en-US" sz="1800" b="1" dirty="0"/>
              <a:t>coupled model components </a:t>
            </a:r>
            <a:r>
              <a:rPr lang="en-US" sz="1800" b="1" dirty="0" smtClean="0"/>
              <a:t>already in </a:t>
            </a:r>
            <a:r>
              <a:rPr lang="en-US" sz="1800" b="1" dirty="0"/>
              <a:t>the production </a:t>
            </a:r>
            <a:r>
              <a:rPr lang="en-US" sz="1800" b="1" dirty="0" smtClean="0"/>
              <a:t>suite:</a:t>
            </a:r>
            <a:endParaRPr lang="en-US" sz="1800" b="1" dirty="0"/>
          </a:p>
          <a:p>
            <a:pPr marL="223838" lvl="1" indent="-223838">
              <a:spcBef>
                <a:spcPts val="0"/>
              </a:spcBef>
            </a:pPr>
            <a:r>
              <a:rPr lang="en-US" sz="1800" dirty="0"/>
              <a:t>Where no products exists, science </a:t>
            </a:r>
            <a:r>
              <a:rPr lang="en-US" sz="1800" dirty="0" smtClean="0"/>
              <a:t>suggests benefit </a:t>
            </a:r>
            <a:r>
              <a:rPr lang="en-US" sz="1800" dirty="0"/>
              <a:t>of </a:t>
            </a:r>
            <a:r>
              <a:rPr lang="en-US" sz="1800" dirty="0" smtClean="0"/>
              <a:t>coupling.</a:t>
            </a:r>
            <a:endParaRPr lang="en-US" sz="1800" dirty="0"/>
          </a:p>
          <a:p>
            <a:pPr marL="223838" lvl="1" indent="-223838">
              <a:spcBef>
                <a:spcPts val="0"/>
              </a:spcBef>
            </a:pPr>
            <a:r>
              <a:rPr lang="en-US" sz="1800" dirty="0"/>
              <a:t>For the hourly forecast range, all still </a:t>
            </a:r>
            <a:r>
              <a:rPr lang="en-US" sz="1800" dirty="0" smtClean="0"/>
              <a:t>TBD.</a:t>
            </a:r>
          </a:p>
          <a:p>
            <a:pPr marL="223838" lvl="1" indent="-223838">
              <a:spcBef>
                <a:spcPts val="0"/>
              </a:spcBef>
            </a:pPr>
            <a:r>
              <a:rPr lang="en-US" sz="1800" dirty="0" smtClean="0"/>
              <a:t>DA is also moving (internationally) to coupling.</a:t>
            </a:r>
          </a:p>
          <a:p>
            <a:pPr marL="223838" lvl="1" indent="-223838">
              <a:spcBef>
                <a:spcPts val="0"/>
              </a:spcBef>
            </a:pPr>
            <a:r>
              <a:rPr lang="en-US" sz="1800" dirty="0" smtClean="0"/>
              <a:t>Space weather making its way into operations.</a:t>
            </a:r>
          </a:p>
          <a:p>
            <a:pPr marL="223838" lvl="1" indent="-223838">
              <a:spcBef>
                <a:spcPts val="0"/>
              </a:spcBef>
            </a:pPr>
            <a:r>
              <a:rPr lang="en-US" sz="1800" dirty="0" smtClean="0"/>
              <a:t>Ecosystems (marine, terrestrial) being considered (not in table).</a:t>
            </a:r>
          </a:p>
          <a:p>
            <a:pPr marL="223838" indent="-223838">
              <a:spcBef>
                <a:spcPts val="0"/>
              </a:spcBef>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772726280"/>
              </p:ext>
            </p:extLst>
          </p:nvPr>
        </p:nvGraphicFramePr>
        <p:xfrm>
          <a:off x="502531" y="4050409"/>
          <a:ext cx="6134074" cy="2377440"/>
        </p:xfrm>
        <a:graphic>
          <a:graphicData uri="http://schemas.openxmlformats.org/drawingml/2006/table">
            <a:tbl>
              <a:tblPr firstRow="1" bandRow="1">
                <a:tableStyleId>{5C22544A-7EE6-4342-B048-85BDC9FD1C3A}</a:tableStyleId>
              </a:tblPr>
              <a:tblGrid>
                <a:gridCol w="1698956"/>
                <a:gridCol w="766531"/>
                <a:gridCol w="927952"/>
                <a:gridCol w="1006371"/>
                <a:gridCol w="797255"/>
                <a:gridCol w="937009"/>
              </a:tblGrid>
              <a:tr h="248067">
                <a:tc>
                  <a:txBody>
                    <a:bodyPr/>
                    <a:lstStyle/>
                    <a:p>
                      <a:r>
                        <a:rPr lang="en-US" dirty="0" smtClean="0">
                          <a:solidFill>
                            <a:schemeClr val="tx1"/>
                          </a:solidFill>
                        </a:rPr>
                        <a:t>Subsystem</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a:txBody>
                    <a:bodyPr/>
                    <a:lstStyle/>
                    <a:p>
                      <a:pPr algn="ctr"/>
                      <a:r>
                        <a:rPr lang="en-US" dirty="0" smtClean="0">
                          <a:solidFill>
                            <a:schemeClr val="tx1"/>
                          </a:solidFill>
                        </a:rPr>
                        <a:t>Year</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Month</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Week</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Day</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Hour</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2636">
                <a:tc>
                  <a:txBody>
                    <a:bodyPr/>
                    <a:lstStyle/>
                    <a:p>
                      <a:r>
                        <a:rPr lang="en-US" sz="1600" dirty="0" smtClean="0"/>
                        <a:t>Land / hydrology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586">
                <a:tc>
                  <a:txBody>
                    <a:bodyPr/>
                    <a:lstStyle/>
                    <a:p>
                      <a:r>
                        <a:rPr lang="en-US" sz="1600" dirty="0" smtClean="0"/>
                        <a:t>Ocean / coast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a:t>
                      </a:r>
                      <a:r>
                        <a:rPr lang="en-US" sz="1600" baseline="0" dirty="0" smtClean="0">
                          <a:solidFill>
                            <a:srgbClr val="FF0000"/>
                          </a:solidFill>
                        </a:rPr>
                        <a:t>/R</a:t>
                      </a:r>
                      <a:endParaRPr lang="en-US" sz="1600" dirty="0" smtClean="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299">
                <a:tc>
                  <a:txBody>
                    <a:bodyPr/>
                    <a:lstStyle/>
                    <a:p>
                      <a:r>
                        <a:rPr lang="en-US" sz="1600" dirty="0" smtClean="0"/>
                        <a:t>Ice</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299">
                <a:tc>
                  <a:txBody>
                    <a:bodyPr/>
                    <a:lstStyle/>
                    <a:p>
                      <a:r>
                        <a:rPr lang="en-US" sz="1600" dirty="0" smtClean="0"/>
                        <a:t>Waves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FF0000"/>
                          </a:solidFill>
                        </a:rPr>
                        <a:t>S</a:t>
                      </a:r>
                      <a:endParaRPr lang="en-US" sz="16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37633">
                <a:tc>
                  <a:txBody>
                    <a:bodyPr/>
                    <a:lstStyle/>
                    <a:p>
                      <a:r>
                        <a:rPr lang="en-US" sz="1600" dirty="0" smtClean="0"/>
                        <a:t>Aerosols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FF0000"/>
                          </a:solidFill>
                        </a:rPr>
                        <a:t>S</a:t>
                      </a:r>
                      <a:endParaRPr lang="en-US" sz="16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FF0000"/>
                          </a:solidFill>
                        </a:rPr>
                        <a:t>S</a:t>
                      </a:r>
                      <a:endParaRPr lang="en-US" sz="16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37633">
                <a:tc>
                  <a:txBody>
                    <a:bodyPr/>
                    <a:lstStyle/>
                    <a:p>
                      <a:r>
                        <a:rPr lang="en-US" sz="1600" dirty="0" smtClean="0">
                          <a:solidFill>
                            <a:srgbClr val="000000"/>
                          </a:solidFill>
                        </a:rPr>
                        <a:t>Space weather</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5" name="TextBox 4"/>
          <p:cNvSpPr txBox="1"/>
          <p:nvPr/>
        </p:nvSpPr>
        <p:spPr>
          <a:xfrm>
            <a:off x="6694998" y="4815722"/>
            <a:ext cx="2270825" cy="1077218"/>
          </a:xfrm>
          <a:prstGeom prst="rect">
            <a:avLst/>
          </a:prstGeom>
          <a:noFill/>
          <a:ln>
            <a:solidFill>
              <a:srgbClr val="008000"/>
            </a:solidFill>
          </a:ln>
        </p:spPr>
        <p:txBody>
          <a:bodyPr wrap="square" rtlCol="0">
            <a:spAutoFit/>
          </a:bodyPr>
          <a:lstStyle/>
          <a:p>
            <a:r>
              <a:rPr lang="en-US" sz="1600" dirty="0" smtClean="0">
                <a:solidFill>
                  <a:srgbClr val="008000"/>
                </a:solidFill>
              </a:rPr>
              <a:t>Y</a:t>
            </a:r>
            <a:r>
              <a:rPr lang="en-US" sz="1600" dirty="0" smtClean="0"/>
              <a:t>: present product</a:t>
            </a:r>
          </a:p>
          <a:p>
            <a:r>
              <a:rPr lang="en-US" sz="1600" dirty="0" smtClean="0">
                <a:solidFill>
                  <a:srgbClr val="FF0000"/>
                </a:solidFill>
              </a:rPr>
              <a:t>S</a:t>
            </a:r>
            <a:r>
              <a:rPr lang="en-US" sz="1600" dirty="0" smtClean="0"/>
              <a:t>: science benefit</a:t>
            </a:r>
          </a:p>
          <a:p>
            <a:r>
              <a:rPr lang="en-US" sz="1600" dirty="0" smtClean="0">
                <a:solidFill>
                  <a:srgbClr val="FF0000"/>
                </a:solidFill>
              </a:rPr>
              <a:t>R</a:t>
            </a:r>
            <a:r>
              <a:rPr lang="en-US" sz="1600" dirty="0" smtClean="0"/>
              <a:t>: unmet requirement</a:t>
            </a:r>
          </a:p>
          <a:p>
            <a:r>
              <a:rPr lang="en-US" sz="1600" dirty="0" smtClean="0">
                <a:solidFill>
                  <a:srgbClr val="0000FF"/>
                </a:solidFill>
              </a:rPr>
              <a:t>?</a:t>
            </a:r>
            <a:r>
              <a:rPr lang="en-US" sz="1600" dirty="0" smtClean="0"/>
              <a:t>: TBD</a:t>
            </a:r>
            <a:endParaRPr lang="en-US" sz="1600" dirty="0"/>
          </a:p>
        </p:txBody>
      </p:sp>
    </p:spTree>
    <p:extLst>
      <p:ext uri="{BB962C8B-B14F-4D97-AF65-F5344CB8AC3E}">
        <p14:creationId xmlns:p14="http://schemas.microsoft.com/office/powerpoint/2010/main" val="8420905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8381"/>
            <a:ext cx="8686800" cy="584776"/>
          </a:xfrm>
        </p:spPr>
        <p:txBody>
          <a:bodyPr>
            <a:spAutoFit/>
          </a:bodyPr>
          <a:lstStyle/>
          <a:p>
            <a:pPr algn="ctr"/>
            <a:r>
              <a:rPr lang="en-US" sz="3200" i="1" dirty="0"/>
              <a:t>Basic A</a:t>
            </a:r>
            <a:r>
              <a:rPr lang="en-US" sz="3200" i="1" dirty="0" smtClean="0"/>
              <a:t>pproach:  Coupling “Now”</a:t>
            </a:r>
            <a:endParaRPr lang="en-US" sz="3200" i="1" dirty="0"/>
          </a:p>
        </p:txBody>
      </p:sp>
      <p:graphicFrame>
        <p:nvGraphicFramePr>
          <p:cNvPr id="3" name="Content Placeholder 3"/>
          <p:cNvGraphicFramePr>
            <a:graphicFrameLocks/>
          </p:cNvGraphicFramePr>
          <p:nvPr>
            <p:extLst>
              <p:ext uri="{D42A27DB-BD31-4B8C-83A1-F6EECF244321}">
                <p14:modId xmlns:p14="http://schemas.microsoft.com/office/powerpoint/2010/main" val="656896025"/>
              </p:ext>
            </p:extLst>
          </p:nvPr>
        </p:nvGraphicFramePr>
        <p:xfrm>
          <a:off x="327334" y="1219476"/>
          <a:ext cx="8509509" cy="3545840"/>
        </p:xfrm>
        <a:graphic>
          <a:graphicData uri="http://schemas.openxmlformats.org/drawingml/2006/table">
            <a:tbl>
              <a:tblPr firstRow="1" bandRow="1">
                <a:tableStyleId>{1FECB4D8-DB02-4DC6-A0A2-4F2EBAE1DC90}</a:tableStyleId>
              </a:tblPr>
              <a:tblGrid>
                <a:gridCol w="1400975"/>
                <a:gridCol w="836399"/>
                <a:gridCol w="1201621"/>
                <a:gridCol w="1045554"/>
                <a:gridCol w="812459"/>
                <a:gridCol w="1223421"/>
                <a:gridCol w="1011032"/>
                <a:gridCol w="978048"/>
              </a:tblGrid>
              <a:tr h="370840">
                <a:tc rowSpan="2">
                  <a:txBody>
                    <a:bodyPr/>
                    <a:lstStyle/>
                    <a:p>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Influencing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hMerge="1">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hMerge="1">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hMerge="1">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hMerge="1">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hMerge="1">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r>
              <a:tr h="370840">
                <a:tc vMerge="1">
                  <a:txBody>
                    <a:bodyPr/>
                    <a:lstStyle/>
                    <a:p>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Atmos.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a:txBody>
                    <a:bodyPr/>
                    <a:lstStyle/>
                    <a:p>
                      <a:pPr algn="ctr"/>
                      <a:r>
                        <a:rPr lang="en-US" sz="1600" b="0" dirty="0" smtClean="0">
                          <a:solidFill>
                            <a:schemeClr val="tx1"/>
                          </a:solidFill>
                        </a:rPr>
                        <a:t>Land / hydro</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a:txBody>
                    <a:bodyPr/>
                    <a:lstStyle/>
                    <a:p>
                      <a:pPr algn="ctr"/>
                      <a:r>
                        <a:rPr lang="en-US" sz="1600" b="0" dirty="0" smtClean="0">
                          <a:solidFill>
                            <a:schemeClr val="tx1"/>
                          </a:solidFill>
                        </a:rPr>
                        <a:t>Ocean / coast</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a:txBody>
                    <a:bodyPr/>
                    <a:lstStyle/>
                    <a:p>
                      <a:pPr algn="ctr"/>
                      <a:r>
                        <a:rPr lang="en-US" sz="1600" b="0" dirty="0" smtClean="0">
                          <a:solidFill>
                            <a:schemeClr val="tx1"/>
                          </a:solidFill>
                        </a:rPr>
                        <a:t>ice</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a:txBody>
                    <a:bodyPr/>
                    <a:lstStyle/>
                    <a:p>
                      <a:pPr algn="ctr"/>
                      <a:r>
                        <a:rPr lang="en-US" sz="1600" b="0" dirty="0" smtClean="0">
                          <a:solidFill>
                            <a:schemeClr val="tx1"/>
                          </a:solidFill>
                        </a:rPr>
                        <a:t>waves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a:txBody>
                    <a:bodyPr/>
                    <a:lstStyle/>
                    <a:p>
                      <a:pPr algn="ctr"/>
                      <a:r>
                        <a:rPr lang="en-US" sz="1600" b="0" dirty="0" smtClean="0">
                          <a:solidFill>
                            <a:schemeClr val="tx1"/>
                          </a:solidFill>
                        </a:rPr>
                        <a:t>Aerosols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a:txBody>
                    <a:bodyPr/>
                    <a:lstStyle/>
                    <a:p>
                      <a:pPr algn="ctr"/>
                      <a:r>
                        <a:rPr lang="en-US" sz="1600" b="0" dirty="0" smtClean="0">
                          <a:solidFill>
                            <a:schemeClr val="tx1"/>
                          </a:solidFill>
                        </a:rPr>
                        <a:t>Space W.</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r>
              <a:tr h="370840">
                <a:tc>
                  <a:txBody>
                    <a:bodyPr/>
                    <a:lstStyle/>
                    <a:p>
                      <a:r>
                        <a:rPr lang="en-US" sz="1600" b="0" dirty="0" smtClean="0">
                          <a:solidFill>
                            <a:schemeClr val="tx1"/>
                          </a:solidFill>
                        </a:rPr>
                        <a:t>Atmos.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a:r>
                        <a:rPr lang="en-US" sz="1600" b="0" dirty="0" smtClean="0">
                          <a:solidFill>
                            <a:schemeClr val="tx1"/>
                          </a:solidFill>
                        </a:rPr>
                        <a:t>yes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a:txBody>
                    <a:bodyPr/>
                    <a:lstStyle/>
                    <a:p>
                      <a:pPr algn="ctr"/>
                      <a:r>
                        <a:rPr lang="en-US" sz="1600" b="0" dirty="0" smtClean="0">
                          <a:solidFill>
                            <a:schemeClr val="tx1"/>
                          </a:solidFill>
                        </a:rPr>
                        <a:t>yes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a:txBody>
                    <a:bodyPr/>
                    <a:lstStyle/>
                    <a:p>
                      <a:pPr algn="ctr"/>
                      <a:r>
                        <a:rPr lang="en-US" sz="1600" b="0" dirty="0" smtClean="0">
                          <a:solidFill>
                            <a:schemeClr val="tx1"/>
                          </a:solidFill>
                        </a:rPr>
                        <a:t>yes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a:txBody>
                    <a:bodyPr/>
                    <a:lstStyle/>
                    <a:p>
                      <a:pPr algn="ctr"/>
                      <a:r>
                        <a:rPr lang="en-US" sz="1600" b="0" dirty="0" smtClean="0">
                          <a:solidFill>
                            <a:schemeClr val="tx1"/>
                          </a:solidFill>
                        </a:rPr>
                        <a:t>yes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a:txBody>
                    <a:bodyPr/>
                    <a:lstStyle/>
                    <a:p>
                      <a:pPr algn="ctr"/>
                      <a:r>
                        <a:rPr lang="en-US" sz="1600" b="0" dirty="0" smtClean="0">
                          <a:solidFill>
                            <a:schemeClr val="tx1"/>
                          </a:solidFill>
                        </a:rPr>
                        <a:t>yes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40000"/>
                        <a:lumOff val="60000"/>
                      </a:schemeClr>
                    </a:solidFill>
                  </a:tcPr>
                </a:tc>
                <a:tc>
                  <a:txBody>
                    <a:bodyPr/>
                    <a:lstStyle/>
                    <a:p>
                      <a:pPr algn="ctr"/>
                      <a:r>
                        <a:rPr lang="en-US" sz="1600" b="0" dirty="0" smtClean="0">
                          <a:solidFill>
                            <a:srgbClr val="FF0000"/>
                          </a:solidFill>
                        </a:rPr>
                        <a:t>yes</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1600" b="0" dirty="0" smtClean="0">
                          <a:solidFill>
                            <a:schemeClr val="tx1"/>
                          </a:solidFill>
                        </a:rPr>
                        <a:t>Land/hydro</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yes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pPr algn="ctr"/>
                      <a:r>
                        <a:rPr lang="en-US" sz="1600" b="0" dirty="0" smtClean="0">
                          <a:solidFill>
                            <a:srgbClr val="FF0000"/>
                          </a:solidFill>
                        </a:rPr>
                        <a:t>inflow</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solidFill>
                            <a:srgbClr val="FF0000"/>
                          </a:solidFill>
                        </a:rPr>
                        <a:t>yes</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solidFill>
                            <a:srgbClr val="FF0000"/>
                          </a:solidFill>
                        </a:rPr>
                        <a:t>inundation</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b="0" dirty="0" smtClean="0">
                          <a:solidFill>
                            <a:schemeClr val="tx1"/>
                          </a:solidFill>
                        </a:rPr>
                        <a:t>Ocean/coast</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yes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600" b="0" dirty="0" smtClean="0">
                          <a:solidFill>
                            <a:srgbClr val="FF0000"/>
                          </a:solidFill>
                        </a:rPr>
                        <a:t>inundation</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yes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600" b="0" dirty="0" smtClean="0">
                          <a:solidFill>
                            <a:srgbClr val="FF0000"/>
                          </a:solidFill>
                        </a:rPr>
                        <a:t>WCI</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solidFill>
                            <a:srgbClr val="FF0000"/>
                          </a:solidFill>
                        </a:rPr>
                        <a:t>climate</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b="0" dirty="0" smtClean="0">
                          <a:solidFill>
                            <a:schemeClr val="tx1"/>
                          </a:solidFill>
                        </a:rPr>
                        <a:t>Ice</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b="0" dirty="0" smtClean="0">
                          <a:solidFill>
                            <a:schemeClr val="tx1"/>
                          </a:solidFill>
                        </a:rPr>
                        <a:t>yes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yes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pPr algn="ctr"/>
                      <a:r>
                        <a:rPr lang="en-US" sz="1600" b="0" dirty="0" smtClean="0">
                          <a:solidFill>
                            <a:schemeClr val="tx1"/>
                          </a:solidFill>
                        </a:rPr>
                        <a:t>yes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b="0" dirty="0" smtClean="0">
                          <a:solidFill>
                            <a:schemeClr val="tx1"/>
                          </a:solidFill>
                        </a:rPr>
                        <a:t>Waves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b="0" dirty="0" smtClean="0">
                          <a:solidFill>
                            <a:srgbClr val="FF0000"/>
                          </a:solidFill>
                        </a:rPr>
                        <a:t>fluxes</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solidFill>
                            <a:srgbClr val="FF0000"/>
                          </a:solidFill>
                        </a:rPr>
                        <a:t>WCI</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solidFill>
                            <a:srgbClr val="FF0000"/>
                          </a:solidFill>
                        </a:rPr>
                        <a:t>yes</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1600" b="0" dirty="0" smtClean="0">
                          <a:solidFill>
                            <a:schemeClr val="tx1"/>
                          </a:solidFill>
                        </a:rPr>
                        <a:t>Aerosols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b="0" dirty="0" smtClean="0">
                          <a:solidFill>
                            <a:srgbClr val="FF0000"/>
                          </a:solidFill>
                        </a:rPr>
                        <a:t>climate</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c>
                  <a:txBody>
                    <a:bodyPr/>
                    <a:lstStyle/>
                    <a:p>
                      <a:pPr algn="ctr"/>
                      <a:r>
                        <a:rPr lang="en-US" sz="1600" b="0" dirty="0" smtClean="0">
                          <a:solidFill>
                            <a:srgbClr val="FF0000"/>
                          </a:solidFill>
                        </a:rPr>
                        <a:t>yes</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1600" b="0" dirty="0" smtClean="0">
                          <a:solidFill>
                            <a:schemeClr val="tx1"/>
                          </a:solidFill>
                        </a:rPr>
                        <a:t>Space</a:t>
                      </a:r>
                      <a:r>
                        <a:rPr lang="en-US" sz="1600" b="0" baseline="0" dirty="0" smtClean="0">
                          <a:solidFill>
                            <a:schemeClr val="tx1"/>
                          </a:solidFill>
                        </a:rPr>
                        <a:t> W.</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b="0" dirty="0" smtClean="0">
                          <a:solidFill>
                            <a:srgbClr val="FF0000"/>
                          </a:solidFill>
                        </a:rPr>
                        <a:t>yes</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solidFill>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0" dirty="0" smtClean="0">
                          <a:solidFill>
                            <a:srgbClr val="FF0000"/>
                          </a:solidFill>
                        </a:rPr>
                        <a:t>yes</a:t>
                      </a:r>
                      <a:endParaRPr lang="en-US" sz="16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00"/>
                    </a:solidFill>
                  </a:tcPr>
                </a:tc>
              </a:tr>
            </a:tbl>
          </a:graphicData>
        </a:graphic>
      </p:graphicFrame>
      <p:sp>
        <p:nvSpPr>
          <p:cNvPr id="4" name="TextBox 3"/>
          <p:cNvSpPr txBox="1"/>
          <p:nvPr/>
        </p:nvSpPr>
        <p:spPr>
          <a:xfrm>
            <a:off x="2778286" y="5009328"/>
            <a:ext cx="6186726" cy="1323439"/>
          </a:xfrm>
          <a:prstGeom prst="rect">
            <a:avLst/>
          </a:prstGeom>
          <a:noFill/>
          <a:ln>
            <a:solidFill>
              <a:schemeClr val="tx1">
                <a:alpha val="92000"/>
              </a:schemeClr>
            </a:solidFill>
          </a:ln>
        </p:spPr>
        <p:txBody>
          <a:bodyPr wrap="square" rtlCol="0">
            <a:spAutoFit/>
          </a:bodyPr>
          <a:lstStyle/>
          <a:p>
            <a:r>
              <a:rPr lang="en-US" sz="1600" dirty="0" smtClean="0"/>
              <a:t>Green boxes: 	light: 	tradition 1-wy downstream coupling</a:t>
            </a:r>
          </a:p>
          <a:p>
            <a:r>
              <a:rPr lang="en-US" sz="1600" dirty="0"/>
              <a:t>	</a:t>
            </a:r>
            <a:r>
              <a:rPr lang="en-US" sz="1600" dirty="0" smtClean="0"/>
              <a:t>		dark:		two-way coupling in selected operations.</a:t>
            </a:r>
          </a:p>
          <a:p>
            <a:r>
              <a:rPr lang="en-US" sz="1600" dirty="0" smtClean="0"/>
              <a:t>Grey boxes:	fixed data, not dynamic coupling</a:t>
            </a:r>
          </a:p>
          <a:p>
            <a:r>
              <a:rPr lang="en-US" sz="1600" dirty="0" smtClean="0"/>
              <a:t>Black text:	presently in  place.</a:t>
            </a:r>
          </a:p>
          <a:p>
            <a:r>
              <a:rPr lang="en-US" sz="1600" dirty="0" smtClean="0"/>
              <a:t>Red text:		science has shown impact</a:t>
            </a:r>
            <a:endParaRPr lang="en-US" sz="1600" dirty="0"/>
          </a:p>
        </p:txBody>
      </p:sp>
    </p:spTree>
    <p:extLst>
      <p:ext uri="{BB962C8B-B14F-4D97-AF65-F5344CB8AC3E}">
        <p14:creationId xmlns:p14="http://schemas.microsoft.com/office/powerpoint/2010/main" val="28943564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
            <a:ext cx="8686800" cy="1200328"/>
          </a:xfrm>
        </p:spPr>
        <p:txBody>
          <a:bodyPr>
            <a:spAutoFit/>
          </a:bodyPr>
          <a:lstStyle/>
          <a:p>
            <a:pPr algn="ctr"/>
            <a:r>
              <a:rPr lang="en-US" sz="2800" i="1" dirty="0" smtClean="0">
                <a:solidFill>
                  <a:schemeClr val="tx1"/>
                </a:solidFill>
              </a:rPr>
              <a:t>Example of the </a:t>
            </a:r>
            <a:r>
              <a:rPr lang="en-US" sz="2800" b="1" i="1" dirty="0" smtClean="0">
                <a:solidFill>
                  <a:schemeClr val="tx1"/>
                </a:solidFill>
              </a:rPr>
              <a:t>Benefit of Coupled Modeling</a:t>
            </a:r>
            <a:r>
              <a:rPr lang="en-US" sz="2800" i="1" dirty="0" smtClean="0">
                <a:solidFill>
                  <a:schemeClr val="tx1"/>
                </a:solidFill>
              </a:rPr>
              <a:t>:</a:t>
            </a:r>
            <a:br>
              <a:rPr lang="en-US" sz="2800" i="1" dirty="0" smtClean="0">
                <a:solidFill>
                  <a:schemeClr val="tx1"/>
                </a:solidFill>
              </a:rPr>
            </a:br>
            <a:r>
              <a:rPr lang="en-US" sz="2400" b="1" i="1" dirty="0" smtClean="0">
                <a:solidFill>
                  <a:schemeClr val="tx1"/>
                </a:solidFill>
              </a:rPr>
              <a:t>US Temperature Week 3&amp;4 </a:t>
            </a:r>
            <a:r>
              <a:rPr lang="en-US" sz="2400" b="1" i="1" dirty="0" err="1" smtClean="0">
                <a:solidFill>
                  <a:schemeClr val="tx1"/>
                </a:solidFill>
              </a:rPr>
              <a:t>Heidke</a:t>
            </a:r>
            <a:r>
              <a:rPr lang="en-US" sz="2400" b="1" i="1" dirty="0" smtClean="0">
                <a:solidFill>
                  <a:schemeClr val="tx1"/>
                </a:solidFill>
              </a:rPr>
              <a:t> Skill Scores (CFSv2)</a:t>
            </a:r>
            <a:br>
              <a:rPr lang="en-US" sz="2400" b="1" i="1" dirty="0" smtClean="0">
                <a:solidFill>
                  <a:schemeClr val="tx1"/>
                </a:solidFill>
              </a:rPr>
            </a:br>
            <a:r>
              <a:rPr lang="en-US" sz="2000" i="1" dirty="0" smtClean="0">
                <a:solidFill>
                  <a:schemeClr val="tx1"/>
                </a:solidFill>
              </a:rPr>
              <a:t>18 September 2015 – 18 March 2016</a:t>
            </a:r>
            <a:endParaRPr lang="en-US" sz="2000" b="1" i="1" dirty="0">
              <a:solidFill>
                <a:schemeClr val="tx1"/>
              </a:solidFill>
            </a:endParaRPr>
          </a:p>
        </p:txBody>
      </p:sp>
      <p:grpSp>
        <p:nvGrpSpPr>
          <p:cNvPr id="9" name="Group 8"/>
          <p:cNvGrpSpPr/>
          <p:nvPr/>
        </p:nvGrpSpPr>
        <p:grpSpPr>
          <a:xfrm>
            <a:off x="228600" y="1280160"/>
            <a:ext cx="8686800" cy="5212080"/>
            <a:chOff x="739951" y="1298781"/>
            <a:chExt cx="7664099" cy="5197335"/>
          </a:xfrm>
        </p:grpSpPr>
        <p:pic>
          <p:nvPicPr>
            <p:cNvPr id="6" name="Picture 5" descr="week3&amp;4_temps.png"/>
            <p:cNvPicPr>
              <a:picLocks noChangeAspect="1"/>
            </p:cNvPicPr>
            <p:nvPr/>
          </p:nvPicPr>
          <p:blipFill rotWithShape="1">
            <a:blip r:embed="rId2">
              <a:extLst>
                <a:ext uri="{28A0092B-C50C-407E-A947-70E740481C1C}">
                  <a14:useLocalDpi xmlns:a14="http://schemas.microsoft.com/office/drawing/2010/main" val="0"/>
                </a:ext>
              </a:extLst>
            </a:blip>
            <a:srcRect l="1338" t="1202" r="1666" b="7528"/>
            <a:stretch/>
          </p:blipFill>
          <p:spPr>
            <a:xfrm>
              <a:off x="739951" y="1298781"/>
              <a:ext cx="7664099" cy="5197335"/>
            </a:xfrm>
            <a:prstGeom prst="rect">
              <a:avLst/>
            </a:prstGeom>
            <a:ln>
              <a:solidFill>
                <a:schemeClr val="tx1"/>
              </a:solidFill>
            </a:ln>
          </p:spPr>
        </p:pic>
        <p:sp>
          <p:nvSpPr>
            <p:cNvPr id="7" name="Rectangle 6"/>
            <p:cNvSpPr/>
            <p:nvPr/>
          </p:nvSpPr>
          <p:spPr>
            <a:xfrm>
              <a:off x="2291931" y="1416128"/>
              <a:ext cx="4131314" cy="4963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8103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7074629" y="593416"/>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2" name="TextBox 61"/>
          <p:cNvSpPr txBox="1"/>
          <p:nvPr/>
        </p:nvSpPr>
        <p:spPr>
          <a:xfrm>
            <a:off x="7074629" y="2229359"/>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63" name="Rectangle 62"/>
          <p:cNvSpPr/>
          <p:nvPr/>
        </p:nvSpPr>
        <p:spPr>
          <a:xfrm>
            <a:off x="7608945" y="593416"/>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64" name="Right Arrow 63"/>
          <p:cNvSpPr/>
          <p:nvPr/>
        </p:nvSpPr>
        <p:spPr>
          <a:xfrm rot="16200000">
            <a:off x="7980362" y="1474480"/>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65" name="Right Arrow 64"/>
          <p:cNvSpPr/>
          <p:nvPr/>
        </p:nvSpPr>
        <p:spPr>
          <a:xfrm rot="16200000">
            <a:off x="7680080" y="1474479"/>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66" name="Right Arrow 65"/>
          <p:cNvSpPr/>
          <p:nvPr/>
        </p:nvSpPr>
        <p:spPr>
          <a:xfrm rot="16200000">
            <a:off x="7379800" y="1474479"/>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67" name="Right Arrow 66"/>
          <p:cNvSpPr/>
          <p:nvPr/>
        </p:nvSpPr>
        <p:spPr>
          <a:xfrm rot="16200000">
            <a:off x="7079520" y="1474479"/>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68" name="Right Arrow 67"/>
          <p:cNvSpPr/>
          <p:nvPr/>
        </p:nvSpPr>
        <p:spPr>
          <a:xfrm rot="16200000">
            <a:off x="6779240" y="1474479"/>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69" name="Right Arrow 68"/>
          <p:cNvSpPr/>
          <p:nvPr/>
        </p:nvSpPr>
        <p:spPr>
          <a:xfrm rot="16200000">
            <a:off x="6478960" y="1474479"/>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sp>
        <p:nvSpPr>
          <p:cNvPr id="70" name="Rectangle 69"/>
          <p:cNvSpPr/>
          <p:nvPr/>
        </p:nvSpPr>
        <p:spPr>
          <a:xfrm>
            <a:off x="2209800" y="593416"/>
            <a:ext cx="4724400" cy="594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71" name="Group 70"/>
          <p:cNvGrpSpPr/>
          <p:nvPr/>
        </p:nvGrpSpPr>
        <p:grpSpPr>
          <a:xfrm>
            <a:off x="7086600" y="3604447"/>
            <a:ext cx="1828800" cy="2246769"/>
            <a:chOff x="7086600" y="3633787"/>
            <a:chExt cx="1828800" cy="2246769"/>
          </a:xfrm>
        </p:grpSpPr>
        <p:sp>
          <p:nvSpPr>
            <p:cNvPr id="72" name="TextBox 71"/>
            <p:cNvSpPr txBox="1"/>
            <p:nvPr/>
          </p:nvSpPr>
          <p:spPr>
            <a:xfrm>
              <a:off x="7086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prstClr val="black"/>
                  </a:solidFill>
                </a:rPr>
                <a:t>Ensemble Analysis (N Members)</a:t>
              </a:r>
              <a:endParaRPr lang="en-US" sz="1400" b="1" dirty="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a:p>
              <a:pPr algn="ctr" defTabSz="457200"/>
              <a:endParaRPr lang="en-US" sz="1400" dirty="0" smtClean="0">
                <a:solidFill>
                  <a:prstClr val="black"/>
                </a:solidFill>
              </a:endParaRPr>
            </a:p>
            <a:p>
              <a:pPr algn="ctr" defTabSz="457200"/>
              <a:endParaRPr lang="en-US" sz="1400" dirty="0">
                <a:solidFill>
                  <a:prstClr val="black"/>
                </a:solidFill>
              </a:endParaRPr>
            </a:p>
          </p:txBody>
        </p:sp>
        <p:grpSp>
          <p:nvGrpSpPr>
            <p:cNvPr id="73" name="Group 72"/>
            <p:cNvGrpSpPr/>
            <p:nvPr/>
          </p:nvGrpSpPr>
          <p:grpSpPr>
            <a:xfrm>
              <a:off x="7211568" y="4191000"/>
              <a:ext cx="1578864" cy="1580294"/>
              <a:chOff x="7135368" y="4724400"/>
              <a:chExt cx="1578864" cy="1580294"/>
            </a:xfrm>
          </p:grpSpPr>
          <p:sp>
            <p:nvSpPr>
              <p:cNvPr id="74" name="Rectangle 73"/>
              <p:cNvSpPr>
                <a:spLocks noChangeAspect="1"/>
              </p:cNvSpPr>
              <p:nvPr/>
            </p:nvSpPr>
            <p:spPr>
              <a:xfrm>
                <a:off x="7135368" y="4724400"/>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5" name="Rectangle 74"/>
              <p:cNvSpPr>
                <a:spLocks noChangeAspect="1"/>
              </p:cNvSpPr>
              <p:nvPr/>
            </p:nvSpPr>
            <p:spPr>
              <a:xfrm>
                <a:off x="7256949" y="486433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6" name="Rectangle 75"/>
              <p:cNvSpPr>
                <a:spLocks noChangeAspect="1"/>
              </p:cNvSpPr>
              <p:nvPr/>
            </p:nvSpPr>
            <p:spPr>
              <a:xfrm>
                <a:off x="7378530" y="5004261"/>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7" name="Rectangle 76"/>
              <p:cNvSpPr>
                <a:spLocks noChangeAspect="1"/>
              </p:cNvSpPr>
              <p:nvPr/>
            </p:nvSpPr>
            <p:spPr>
              <a:xfrm>
                <a:off x="7500111" y="514419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8" name="Rectangle 77"/>
              <p:cNvSpPr>
                <a:spLocks noChangeAspect="1"/>
              </p:cNvSpPr>
              <p:nvPr/>
            </p:nvSpPr>
            <p:spPr>
              <a:xfrm>
                <a:off x="7621692" y="5284122"/>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9" name="Rectangle 78"/>
              <p:cNvSpPr>
                <a:spLocks noChangeAspect="1"/>
              </p:cNvSpPr>
              <p:nvPr/>
            </p:nvSpPr>
            <p:spPr>
              <a:xfrm>
                <a:off x="7743273" y="542405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0" name="Rectangle 79"/>
              <p:cNvSpPr>
                <a:spLocks noChangeAspect="1"/>
              </p:cNvSpPr>
              <p:nvPr/>
            </p:nvSpPr>
            <p:spPr>
              <a:xfrm>
                <a:off x="7864854" y="5563983"/>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1" name="Rectangle 80"/>
              <p:cNvSpPr>
                <a:spLocks noChangeAspect="1"/>
              </p:cNvSpPr>
              <p:nvPr/>
            </p:nvSpPr>
            <p:spPr>
              <a:xfrm>
                <a:off x="7986435" y="570391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2" name="Rectangle 81"/>
              <p:cNvSpPr>
                <a:spLocks noChangeAspect="1"/>
              </p:cNvSpPr>
              <p:nvPr/>
            </p:nvSpPr>
            <p:spPr>
              <a:xfrm>
                <a:off x="8108016" y="5843844"/>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3" name="Rectangle 82"/>
              <p:cNvSpPr>
                <a:spLocks noChangeAspect="1"/>
              </p:cNvSpPr>
              <p:nvPr/>
            </p:nvSpPr>
            <p:spPr>
              <a:xfrm>
                <a:off x="8229600" y="5983775"/>
                <a:ext cx="484632" cy="320919"/>
              </a:xfrm>
              <a:prstGeom prst="rect">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pic>
        <p:nvPicPr>
          <p:cNvPr id="8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632016"/>
            <a:ext cx="2240280" cy="1874520"/>
          </a:xfrm>
          <a:prstGeom prst="rect">
            <a:avLst/>
          </a:prstGeom>
          <a:noFill/>
          <a:ln w="50800">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8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632016"/>
            <a:ext cx="2240280" cy="1874520"/>
          </a:xfrm>
          <a:prstGeom prst="rect">
            <a:avLst/>
          </a:prstGeom>
          <a:noFill/>
          <a:ln w="508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pic>
        <p:nvPicPr>
          <p:cNvPr id="8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650816"/>
            <a:ext cx="2240280" cy="1874520"/>
          </a:xfrm>
          <a:prstGeom prst="rect">
            <a:avLst/>
          </a:prstGeom>
          <a:noFill/>
          <a:ln w="508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87"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50816"/>
            <a:ext cx="2240280" cy="1874520"/>
          </a:xfrm>
          <a:prstGeom prst="rect">
            <a:avLst/>
          </a:prstGeom>
          <a:noFill/>
          <a:ln w="50800">
            <a:solidFill>
              <a:srgbClr val="0080FF"/>
            </a:solidFill>
            <a:miter lim="800000"/>
            <a:headEnd/>
            <a:tailEnd/>
          </a:ln>
          <a:extLst>
            <a:ext uri="{909E8E84-426E-40dd-AFC4-6F175D3DCCD1}">
              <a14:hiddenFill xmlns:a14="http://schemas.microsoft.com/office/drawing/2010/main">
                <a:solidFill>
                  <a:schemeClr val="accent1"/>
                </a:solidFill>
              </a14:hiddenFill>
            </a:ext>
          </a:extLst>
        </p:spPr>
      </p:pic>
      <p:sp>
        <p:nvSpPr>
          <p:cNvPr id="88" name="Right Arrow 87"/>
          <p:cNvSpPr/>
          <p:nvPr/>
        </p:nvSpPr>
        <p:spPr>
          <a:xfrm>
            <a:off x="6935396" y="5949640"/>
            <a:ext cx="1005840" cy="548640"/>
          </a:xfrm>
          <a:prstGeom prst="rightArrow">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srgbClr val="FFFFFF"/>
                </a:solidFill>
              </a:rPr>
              <a:t>OUTPUT</a:t>
            </a:r>
            <a:endParaRPr lang="en-US" sz="1600" b="1" dirty="0">
              <a:solidFill>
                <a:srgbClr val="FFFFFF"/>
              </a:solidFill>
            </a:endParaRPr>
          </a:p>
        </p:txBody>
      </p:sp>
      <p:grpSp>
        <p:nvGrpSpPr>
          <p:cNvPr id="89" name="Group 88"/>
          <p:cNvGrpSpPr/>
          <p:nvPr/>
        </p:nvGrpSpPr>
        <p:grpSpPr>
          <a:xfrm>
            <a:off x="228600" y="3604447"/>
            <a:ext cx="1828800" cy="2246769"/>
            <a:chOff x="228600" y="3633787"/>
            <a:chExt cx="1828800" cy="2246769"/>
          </a:xfrm>
        </p:grpSpPr>
        <p:sp>
          <p:nvSpPr>
            <p:cNvPr id="90" name="TextBox 89"/>
            <p:cNvSpPr txBox="1"/>
            <p:nvPr/>
          </p:nvSpPr>
          <p:spPr>
            <a:xfrm>
              <a:off x="228600" y="3633787"/>
              <a:ext cx="1828800" cy="2246769"/>
            </a:xfrm>
            <a:prstGeom prst="rect">
              <a:avLst/>
            </a:prstGeom>
            <a:solidFill>
              <a:schemeClr val="bg1">
                <a:lumMod val="85000"/>
              </a:schemeClr>
            </a:solidFill>
            <a:ln>
              <a:solidFill>
                <a:schemeClr val="tx1"/>
              </a:solidFill>
            </a:ln>
          </p:spPr>
          <p:txBody>
            <a:bodyPr wrap="square" rtlCol="0">
              <a:spAutoFit/>
            </a:bodyPr>
            <a:lstStyle/>
            <a:p>
              <a:pPr algn="ctr" defTabSz="457200"/>
              <a:r>
                <a:rPr lang="en-US" sz="1400" b="1" dirty="0" smtClean="0">
                  <a:solidFill>
                    <a:srgbClr val="000000"/>
                  </a:solidFill>
                </a:rPr>
                <a:t>Coupled Ensemble Forecast (N members)</a:t>
              </a: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smtClean="0">
                <a:solidFill>
                  <a:srgbClr val="000090"/>
                </a:solidFill>
              </a:endParaRPr>
            </a:p>
            <a:p>
              <a:pPr algn="ctr" defTabSz="457200"/>
              <a:endParaRPr lang="en-US" sz="1400" b="1" dirty="0">
                <a:solidFill>
                  <a:srgbClr val="000090"/>
                </a:solidFill>
              </a:endParaRPr>
            </a:p>
            <a:p>
              <a:pPr algn="ctr" defTabSz="457200"/>
              <a:endParaRPr lang="en-US" sz="1400" b="1" dirty="0">
                <a:solidFill>
                  <a:srgbClr val="000090"/>
                </a:solidFill>
              </a:endParaRPr>
            </a:p>
          </p:txBody>
        </p:sp>
        <p:grpSp>
          <p:nvGrpSpPr>
            <p:cNvPr id="91" name="Group 90"/>
            <p:cNvGrpSpPr/>
            <p:nvPr/>
          </p:nvGrpSpPr>
          <p:grpSpPr>
            <a:xfrm>
              <a:off x="381000" y="4267200"/>
              <a:ext cx="1578864" cy="1464611"/>
              <a:chOff x="381000" y="5012389"/>
              <a:chExt cx="1578864" cy="1464611"/>
            </a:xfrm>
          </p:grpSpPr>
          <p:sp>
            <p:nvSpPr>
              <p:cNvPr id="92" name="Rectangle 91"/>
              <p:cNvSpPr>
                <a:spLocks noChangeAspect="1"/>
              </p:cNvSpPr>
              <p:nvPr/>
            </p:nvSpPr>
            <p:spPr>
              <a:xfrm>
                <a:off x="381000" y="5012389"/>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3" name="Rectangle 92"/>
              <p:cNvSpPr>
                <a:spLocks noChangeAspect="1"/>
              </p:cNvSpPr>
              <p:nvPr/>
            </p:nvSpPr>
            <p:spPr>
              <a:xfrm>
                <a:off x="502581" y="5139466"/>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4" name="Rectangle 93"/>
              <p:cNvSpPr>
                <a:spLocks noChangeAspect="1"/>
              </p:cNvSpPr>
              <p:nvPr/>
            </p:nvSpPr>
            <p:spPr>
              <a:xfrm>
                <a:off x="624162" y="5266543"/>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5" name="Rectangle 94"/>
              <p:cNvSpPr>
                <a:spLocks noChangeAspect="1"/>
              </p:cNvSpPr>
              <p:nvPr/>
            </p:nvSpPr>
            <p:spPr>
              <a:xfrm>
                <a:off x="745743" y="5393620"/>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6" name="Rectangle 95"/>
              <p:cNvSpPr>
                <a:spLocks noChangeAspect="1"/>
              </p:cNvSpPr>
              <p:nvPr/>
            </p:nvSpPr>
            <p:spPr>
              <a:xfrm>
                <a:off x="867324" y="5520697"/>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7" name="Rectangle 96"/>
              <p:cNvSpPr>
                <a:spLocks noChangeAspect="1"/>
              </p:cNvSpPr>
              <p:nvPr/>
            </p:nvSpPr>
            <p:spPr>
              <a:xfrm>
                <a:off x="988905" y="5647774"/>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8" name="Rectangle 97"/>
              <p:cNvSpPr>
                <a:spLocks noChangeAspect="1"/>
              </p:cNvSpPr>
              <p:nvPr/>
            </p:nvSpPr>
            <p:spPr>
              <a:xfrm>
                <a:off x="1110486" y="577485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9" name="Rectangle 98"/>
              <p:cNvSpPr>
                <a:spLocks noChangeAspect="1"/>
              </p:cNvSpPr>
              <p:nvPr/>
            </p:nvSpPr>
            <p:spPr>
              <a:xfrm>
                <a:off x="1232067" y="5901928"/>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0" name="Rectangle 99"/>
              <p:cNvSpPr>
                <a:spLocks noChangeAspect="1"/>
              </p:cNvSpPr>
              <p:nvPr/>
            </p:nvSpPr>
            <p:spPr>
              <a:xfrm>
                <a:off x="1353648" y="6029005"/>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1" name="Rectangle 100"/>
              <p:cNvSpPr>
                <a:spLocks noChangeAspect="1"/>
              </p:cNvSpPr>
              <p:nvPr/>
            </p:nvSpPr>
            <p:spPr>
              <a:xfrm>
                <a:off x="1475232" y="6156081"/>
                <a:ext cx="484632" cy="320919"/>
              </a:xfrm>
              <a:prstGeom prst="rect">
                <a:avLst/>
              </a:prstGeom>
              <a:solidFill>
                <a:schemeClr val="accent2">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prstClr val="white"/>
                  </a:solidFill>
                </a:endParaRPr>
              </a:p>
            </p:txBody>
          </p:sp>
        </p:grpSp>
      </p:grpSp>
      <p:sp>
        <p:nvSpPr>
          <p:cNvPr id="102" name="Right Arrow 101"/>
          <p:cNvSpPr/>
          <p:nvPr/>
        </p:nvSpPr>
        <p:spPr>
          <a:xfrm>
            <a:off x="1189019" y="5949640"/>
            <a:ext cx="1005840" cy="548640"/>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INPUT</a:t>
            </a:r>
            <a:endParaRPr lang="en-US" sz="1600" b="1" dirty="0">
              <a:solidFill>
                <a:prstClr val="white"/>
              </a:solidFill>
            </a:endParaRPr>
          </a:p>
        </p:txBody>
      </p:sp>
      <p:sp>
        <p:nvSpPr>
          <p:cNvPr id="103" name="Right Arrow 102"/>
          <p:cNvSpPr/>
          <p:nvPr/>
        </p:nvSpPr>
        <p:spPr>
          <a:xfrm rot="5400000">
            <a:off x="842861" y="3032679"/>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4" name="Picture 103" descr="Slide1.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669616"/>
            <a:ext cx="2240280" cy="1874520"/>
          </a:xfrm>
          <a:prstGeom prst="rect">
            <a:avLst/>
          </a:prstGeom>
          <a:ln w="50800">
            <a:solidFill>
              <a:srgbClr val="66CCFF"/>
            </a:solidFill>
          </a:ln>
        </p:spPr>
      </p:pic>
      <p:grpSp>
        <p:nvGrpSpPr>
          <p:cNvPr id="105" name="Group 104"/>
          <p:cNvGrpSpPr/>
          <p:nvPr/>
        </p:nvGrpSpPr>
        <p:grpSpPr>
          <a:xfrm>
            <a:off x="136711" y="593416"/>
            <a:ext cx="2012577" cy="2374607"/>
            <a:chOff x="136711" y="838200"/>
            <a:chExt cx="2012577" cy="2374607"/>
          </a:xfrm>
        </p:grpSpPr>
        <p:sp>
          <p:nvSpPr>
            <p:cNvPr id="106" name="Rectangle 105"/>
            <p:cNvSpPr/>
            <p:nvPr/>
          </p:nvSpPr>
          <p:spPr>
            <a:xfrm>
              <a:off x="232317" y="838200"/>
              <a:ext cx="1828800" cy="920751"/>
            </a:xfrm>
            <a:prstGeom prst="rect">
              <a:avLst/>
            </a:prstGeom>
            <a:solidFill>
              <a:srgbClr val="E8E8E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7" name="TextBox 106"/>
            <p:cNvSpPr txBox="1"/>
            <p:nvPr/>
          </p:nvSpPr>
          <p:spPr>
            <a:xfrm>
              <a:off x="232317" y="2474143"/>
              <a:ext cx="1828800" cy="738664"/>
            </a:xfrm>
            <a:prstGeom prst="rect">
              <a:avLst/>
            </a:prstGeom>
            <a:solidFill>
              <a:schemeClr val="bg1">
                <a:lumMod val="95000"/>
              </a:schemeClr>
            </a:solidFill>
            <a:ln>
              <a:solidFill>
                <a:schemeClr val="tx1"/>
              </a:solidFill>
            </a:ln>
          </p:spPr>
          <p:txBody>
            <a:bodyPr wrap="square" rtlCol="0">
              <a:spAutoFit/>
            </a:bodyPr>
            <a:lstStyle/>
            <a:p>
              <a:pPr algn="ctr" defTabSz="457200"/>
              <a:endParaRPr lang="en-US" sz="1400" dirty="0" smtClean="0">
                <a:solidFill>
                  <a:prstClr val="black"/>
                </a:solidFill>
              </a:endParaRPr>
            </a:p>
            <a:p>
              <a:pPr algn="ctr" defTabSz="457200"/>
              <a:r>
                <a:rPr lang="en-US" sz="1400" dirty="0" smtClean="0">
                  <a:solidFill>
                    <a:prstClr val="black"/>
                  </a:solidFill>
                </a:rPr>
                <a:t>Coupled Model Ensemble Forecast</a:t>
              </a:r>
            </a:p>
          </p:txBody>
        </p:sp>
        <p:sp>
          <p:nvSpPr>
            <p:cNvPr id="108" name="Rectangle 107"/>
            <p:cNvSpPr/>
            <p:nvPr/>
          </p:nvSpPr>
          <p:spPr>
            <a:xfrm>
              <a:off x="766633" y="838200"/>
              <a:ext cx="760169" cy="369332"/>
            </a:xfrm>
            <a:prstGeom prst="rect">
              <a:avLst/>
            </a:prstGeom>
          </p:spPr>
          <p:txBody>
            <a:bodyPr wrap="none">
              <a:spAutoFit/>
            </a:bodyPr>
            <a:lstStyle/>
            <a:p>
              <a:pPr algn="ctr"/>
              <a:r>
                <a:rPr lang="en-US" b="1" dirty="0" smtClean="0">
                  <a:solidFill>
                    <a:srgbClr val="000090"/>
                  </a:solidFill>
                </a:rPr>
                <a:t>NEMS</a:t>
              </a:r>
              <a:endParaRPr lang="en-US" dirty="0">
                <a:solidFill>
                  <a:prstClr val="black"/>
                </a:solidFill>
              </a:endParaRPr>
            </a:p>
          </p:txBody>
        </p:sp>
        <p:sp>
          <p:nvSpPr>
            <p:cNvPr id="109" name="Right Arrow 108"/>
            <p:cNvSpPr/>
            <p:nvPr/>
          </p:nvSpPr>
          <p:spPr>
            <a:xfrm rot="5400000">
              <a:off x="1138050" y="1719264"/>
              <a:ext cx="1511301" cy="511175"/>
            </a:xfrm>
            <a:prstGeom prst="rightArrow">
              <a:avLst/>
            </a:prstGeom>
            <a:solidFill>
              <a:srgbClr val="00009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smtClean="0">
                  <a:solidFill>
                    <a:prstClr val="white"/>
                  </a:solidFill>
                </a:rPr>
                <a:t>OCEAN</a:t>
              </a:r>
              <a:endParaRPr lang="en-US" sz="1600" b="1" dirty="0">
                <a:solidFill>
                  <a:prstClr val="white"/>
                </a:solidFill>
              </a:endParaRPr>
            </a:p>
          </p:txBody>
        </p:sp>
        <p:sp>
          <p:nvSpPr>
            <p:cNvPr id="110" name="Right Arrow 109"/>
            <p:cNvSpPr/>
            <p:nvPr/>
          </p:nvSpPr>
          <p:spPr>
            <a:xfrm rot="5400000">
              <a:off x="837768" y="1719263"/>
              <a:ext cx="1511301" cy="511175"/>
            </a:xfrm>
            <a:prstGeom prst="rightArrow">
              <a:avLst/>
            </a:prstGeom>
            <a:solidFill>
              <a:srgbClr val="008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SEA-ICE</a:t>
              </a:r>
              <a:endParaRPr lang="en-US" sz="1600" b="1" dirty="0">
                <a:solidFill>
                  <a:prstClr val="white"/>
                </a:solidFill>
              </a:endParaRPr>
            </a:p>
          </p:txBody>
        </p:sp>
        <p:sp>
          <p:nvSpPr>
            <p:cNvPr id="111" name="Right Arrow 110"/>
            <p:cNvSpPr/>
            <p:nvPr/>
          </p:nvSpPr>
          <p:spPr>
            <a:xfrm rot="5400000">
              <a:off x="537488" y="1719263"/>
              <a:ext cx="1511301" cy="511175"/>
            </a:xfrm>
            <a:prstGeom prst="rightArrow">
              <a:avLst/>
            </a:prstGeom>
            <a:solidFill>
              <a:srgbClr val="CC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WAVE</a:t>
              </a:r>
              <a:endParaRPr lang="en-US" sz="1600" b="1" dirty="0">
                <a:solidFill>
                  <a:prstClr val="white"/>
                </a:solidFill>
              </a:endParaRPr>
            </a:p>
          </p:txBody>
        </p:sp>
        <p:sp>
          <p:nvSpPr>
            <p:cNvPr id="112" name="Right Arrow 111"/>
            <p:cNvSpPr/>
            <p:nvPr/>
          </p:nvSpPr>
          <p:spPr>
            <a:xfrm rot="5400000">
              <a:off x="237208" y="1719263"/>
              <a:ext cx="1511301" cy="511175"/>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LAND</a:t>
              </a:r>
              <a:endParaRPr lang="en-US" sz="1600" b="1" dirty="0">
                <a:solidFill>
                  <a:prstClr val="white"/>
                </a:solidFill>
              </a:endParaRPr>
            </a:p>
          </p:txBody>
        </p:sp>
        <p:sp>
          <p:nvSpPr>
            <p:cNvPr id="113" name="Right Arrow 112"/>
            <p:cNvSpPr/>
            <p:nvPr/>
          </p:nvSpPr>
          <p:spPr>
            <a:xfrm rot="5400000">
              <a:off x="-63072" y="1719263"/>
              <a:ext cx="1511301" cy="5111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AERO</a:t>
              </a:r>
              <a:endParaRPr lang="en-US" sz="1600" b="1" dirty="0">
                <a:solidFill>
                  <a:prstClr val="white"/>
                </a:solidFill>
              </a:endParaRPr>
            </a:p>
          </p:txBody>
        </p:sp>
        <p:sp>
          <p:nvSpPr>
            <p:cNvPr id="114" name="Right Arrow 113"/>
            <p:cNvSpPr/>
            <p:nvPr/>
          </p:nvSpPr>
          <p:spPr>
            <a:xfrm rot="5400000">
              <a:off x="-363352" y="1719263"/>
              <a:ext cx="1511301" cy="511175"/>
            </a:xfrm>
            <a:prstGeom prst="rightArrow">
              <a:avLst/>
            </a:prstGeom>
            <a:solidFill>
              <a:srgbClr val="66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ATMOS</a:t>
              </a:r>
              <a:endParaRPr lang="en-US" sz="1600" b="1" dirty="0">
                <a:solidFill>
                  <a:prstClr val="white"/>
                </a:solidFill>
              </a:endParaRPr>
            </a:p>
          </p:txBody>
        </p:sp>
      </p:grpSp>
      <p:sp>
        <p:nvSpPr>
          <p:cNvPr id="115" name="Right Arrow 114"/>
          <p:cNvSpPr/>
          <p:nvPr/>
        </p:nvSpPr>
        <p:spPr>
          <a:xfrm rot="16200000">
            <a:off x="7700861" y="3032679"/>
            <a:ext cx="600278" cy="511175"/>
          </a:xfrm>
          <a:prstGeom prst="rightArrow">
            <a:avLst/>
          </a:prstGeom>
          <a:solidFill>
            <a:srgbClr val="B8B8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p:nvPr/>
        </p:nvSpPr>
        <p:spPr>
          <a:xfrm>
            <a:off x="228600" y="45720"/>
            <a:ext cx="8686800" cy="492443"/>
          </a:xfrm>
          <a:prstGeom prst="rect">
            <a:avLst/>
          </a:prstGeom>
        </p:spPr>
        <p:txBody>
          <a:bodyPr wrap="none">
            <a:spAutoFit/>
          </a:bodyPr>
          <a:lstStyle/>
          <a:p>
            <a:pPr algn="ctr" defTabSz="457200"/>
            <a:r>
              <a:rPr lang="en-US" sz="2600" b="1" i="1" dirty="0" smtClean="0">
                <a:latin typeface="Helvetica"/>
                <a:cs typeface="Helvetica"/>
              </a:rPr>
              <a:t>NCEP Coupled Data Assimilation and Forecast System</a:t>
            </a:r>
            <a:endParaRPr lang="en-US" sz="2600" b="1" i="1" dirty="0">
              <a:latin typeface="Helvetica"/>
              <a:cs typeface="Helvetica"/>
            </a:endParaRPr>
          </a:p>
        </p:txBody>
      </p:sp>
      <p:pic>
        <p:nvPicPr>
          <p:cNvPr id="119" name="Picture 118" descr="Slide1.png"/>
          <p:cNvPicPr>
            <a:picLocks/>
          </p:cNvPicPr>
          <p:nvPr/>
        </p:nvPicPr>
        <p:blipFill rotWithShape="1">
          <a:blip r:embed="rId7">
            <a:extLst>
              <a:ext uri="{28A0092B-C50C-407E-A947-70E740481C1C}">
                <a14:useLocalDpi xmlns:a14="http://schemas.microsoft.com/office/drawing/2010/main" val="0"/>
              </a:ext>
            </a:extLst>
          </a:blip>
          <a:srcRect l="33934" t="37504" r="33187" b="4366"/>
          <a:stretch/>
        </p:blipFill>
        <p:spPr>
          <a:xfrm>
            <a:off x="4648200" y="669616"/>
            <a:ext cx="2240280" cy="1874520"/>
          </a:xfrm>
          <a:prstGeom prst="rect">
            <a:avLst/>
          </a:prstGeom>
          <a:ln w="50800">
            <a:solidFill>
              <a:srgbClr val="CC66FF"/>
            </a:solidFill>
          </a:ln>
        </p:spPr>
      </p:pic>
    </p:spTree>
    <p:extLst>
      <p:ext uri="{BB962C8B-B14F-4D97-AF65-F5344CB8AC3E}">
        <p14:creationId xmlns:p14="http://schemas.microsoft.com/office/powerpoint/2010/main" val="28522034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50"/>
            <a:ext cx="8686800" cy="954107"/>
          </a:xfrm>
        </p:spPr>
        <p:txBody>
          <a:bodyPr>
            <a:spAutoFit/>
          </a:bodyPr>
          <a:lstStyle/>
          <a:p>
            <a:pPr algn="ctr"/>
            <a:r>
              <a:rPr lang="en-US" sz="2800" b="1" i="1" dirty="0" smtClean="0">
                <a:solidFill>
                  <a:schemeClr val="tx1"/>
                </a:solidFill>
              </a:rPr>
              <a:t>Unified Global Coupled System (UGCS) </a:t>
            </a:r>
            <a:br>
              <a:rPr lang="en-US" sz="2800" b="1" i="1" dirty="0" smtClean="0">
                <a:solidFill>
                  <a:schemeClr val="tx1"/>
                </a:solidFill>
              </a:rPr>
            </a:br>
            <a:r>
              <a:rPr lang="en-US" sz="2800" b="1" i="1" dirty="0" smtClean="0">
                <a:solidFill>
                  <a:schemeClr val="tx1"/>
                </a:solidFill>
              </a:rPr>
              <a:t>for Weather and Climate Prediction</a:t>
            </a:r>
            <a:endParaRPr lang="en-US" sz="2800" b="1" i="1" dirty="0">
              <a:solidFill>
                <a:schemeClr val="tx1"/>
              </a:solidFill>
            </a:endParaRPr>
          </a:p>
        </p:txBody>
      </p:sp>
      <p:sp>
        <p:nvSpPr>
          <p:cNvPr id="8" name="Content Placeholder 2"/>
          <p:cNvSpPr>
            <a:spLocks noGrp="1"/>
          </p:cNvSpPr>
          <p:nvPr>
            <p:ph idx="1"/>
          </p:nvPr>
        </p:nvSpPr>
        <p:spPr>
          <a:xfrm>
            <a:off x="228600" y="872268"/>
            <a:ext cx="8686800" cy="5475717"/>
          </a:xfrm>
          <a:ln>
            <a:noFill/>
          </a:ln>
        </p:spPr>
        <p:txBody>
          <a:bodyPr>
            <a:noAutofit/>
          </a:bodyPr>
          <a:lstStyle/>
          <a:p>
            <a:pPr marL="174625" lvl="1" indent="-174625">
              <a:spcBef>
                <a:spcPts val="0"/>
              </a:spcBef>
              <a:spcAft>
                <a:spcPts val="200"/>
              </a:spcAft>
            </a:pPr>
            <a:r>
              <a:rPr lang="en-US" sz="1600" dirty="0" smtClean="0"/>
              <a:t>UGCS will include fully-coupled Earth System components, namely Atmosphere, Land-Hydrology, Ocean, Sea-Ice, Waves &amp; Aerosol, both for data assimilation &amp; model forecasts.</a:t>
            </a:r>
          </a:p>
          <a:p>
            <a:pPr marL="174625" lvl="1" indent="-174625">
              <a:spcBef>
                <a:spcPts val="0"/>
              </a:spcBef>
              <a:spcAft>
                <a:spcPts val="200"/>
              </a:spcAft>
            </a:pPr>
            <a:r>
              <a:rPr lang="en-US" sz="1600" dirty="0" smtClean="0"/>
              <a:t>Use NEMS/ESMF software.</a:t>
            </a:r>
          </a:p>
          <a:p>
            <a:pPr marL="174625" lvl="1" indent="-174625">
              <a:spcBef>
                <a:spcPts val="0"/>
              </a:spcBef>
              <a:spcAft>
                <a:spcPts val="200"/>
              </a:spcAft>
            </a:pPr>
            <a:r>
              <a:rPr lang="en-US" sz="1600" b="1" i="1" dirty="0" smtClean="0">
                <a:solidFill>
                  <a:srgbClr val="FF0000"/>
                </a:solidFill>
              </a:rPr>
              <a:t>Atmosphere</a:t>
            </a:r>
            <a:r>
              <a:rPr lang="en-US" sz="1600" dirty="0" smtClean="0"/>
              <a:t> will comprise of a new dynamic core, new physics, higher resolution in the horizontal and vertical, accompanied by an advanced 4D </a:t>
            </a:r>
            <a:r>
              <a:rPr lang="en-US" sz="1600" dirty="0" err="1" smtClean="0"/>
              <a:t>EnVAR</a:t>
            </a:r>
            <a:r>
              <a:rPr lang="en-US" sz="1600" dirty="0" smtClean="0"/>
              <a:t> data assimilation system.</a:t>
            </a:r>
          </a:p>
          <a:p>
            <a:pPr marL="174625" lvl="1" indent="-174625">
              <a:spcBef>
                <a:spcPts val="0"/>
              </a:spcBef>
              <a:spcAft>
                <a:spcPts val="200"/>
              </a:spcAft>
            </a:pPr>
            <a:r>
              <a:rPr lang="en-US" sz="1600" b="1" i="1" dirty="0" smtClean="0">
                <a:solidFill>
                  <a:srgbClr val="FF0000"/>
                </a:solidFill>
              </a:rPr>
              <a:t>Ocean</a:t>
            </a:r>
            <a:r>
              <a:rPr lang="en-US" sz="1600" dirty="0" smtClean="0"/>
              <a:t> component will be MOM6 and HYCOM model systems with updated physics and bio-geochemistry and an ensemble based coupled data assimilation system.</a:t>
            </a:r>
          </a:p>
          <a:p>
            <a:pPr marL="174625" lvl="1" indent="-174625">
              <a:spcBef>
                <a:spcPts val="0"/>
              </a:spcBef>
              <a:spcAft>
                <a:spcPts val="200"/>
              </a:spcAft>
            </a:pPr>
            <a:r>
              <a:rPr lang="en-US" sz="1600" b="1" i="1" dirty="0" smtClean="0">
                <a:solidFill>
                  <a:srgbClr val="FF0000"/>
                </a:solidFill>
              </a:rPr>
              <a:t>Land-Hydrology</a:t>
            </a:r>
            <a:r>
              <a:rPr lang="en-US" sz="1600" dirty="0" smtClean="0"/>
              <a:t> component is Noah land model with upgrades to land surface physics and an upgraded ensemble based Land Information System that assimilates new data sources.</a:t>
            </a:r>
          </a:p>
          <a:p>
            <a:pPr marL="174625" lvl="1" indent="-174625">
              <a:spcBef>
                <a:spcPts val="0"/>
              </a:spcBef>
              <a:spcAft>
                <a:spcPts val="200"/>
              </a:spcAft>
            </a:pPr>
            <a:r>
              <a:rPr lang="en-US" sz="1600" b="1" i="1" dirty="0" smtClean="0">
                <a:solidFill>
                  <a:srgbClr val="FF0000"/>
                </a:solidFill>
              </a:rPr>
              <a:t>Sea-Ice</a:t>
            </a:r>
            <a:r>
              <a:rPr lang="en-US" sz="1600" b="1" dirty="0" smtClean="0"/>
              <a:t> </a:t>
            </a:r>
            <a:r>
              <a:rPr lang="en-US" sz="1600" dirty="0" smtClean="0"/>
              <a:t>component will be CICE and SIS2 model systems with an ensemble-based coupled sea-ice data assimilation system for sea-ice cover and thickness.</a:t>
            </a:r>
          </a:p>
          <a:p>
            <a:pPr marL="174625" lvl="1" indent="-174625">
              <a:spcBef>
                <a:spcPts val="0"/>
              </a:spcBef>
              <a:spcAft>
                <a:spcPts val="200"/>
              </a:spcAft>
            </a:pPr>
            <a:r>
              <a:rPr lang="en-US" sz="1600" b="1" i="1" dirty="0" smtClean="0">
                <a:solidFill>
                  <a:srgbClr val="FF0000"/>
                </a:solidFill>
              </a:rPr>
              <a:t>Wave</a:t>
            </a:r>
            <a:r>
              <a:rPr lang="en-US" sz="1600" dirty="0" smtClean="0"/>
              <a:t> component will be </a:t>
            </a:r>
            <a:r>
              <a:rPr lang="en-US" sz="1600" dirty="0" err="1" smtClean="0"/>
              <a:t>Wavewatch</a:t>
            </a:r>
            <a:r>
              <a:rPr lang="en-US" sz="1600" dirty="0" smtClean="0"/>
              <a:t> III that will be fully coupled to the atmosphere and ocean, with a new ensemble-based coupled data assimilation for assimilating significant wave height observations, etc.</a:t>
            </a:r>
          </a:p>
          <a:p>
            <a:pPr marL="174625" lvl="1" indent="-174625">
              <a:spcBef>
                <a:spcPts val="0"/>
              </a:spcBef>
              <a:spcAft>
                <a:spcPts val="200"/>
              </a:spcAft>
            </a:pPr>
            <a:r>
              <a:rPr lang="en-US" sz="1600" b="1" i="1" dirty="0" smtClean="0">
                <a:solidFill>
                  <a:srgbClr val="FF0000"/>
                </a:solidFill>
              </a:rPr>
              <a:t>Aerosol</a:t>
            </a:r>
            <a:r>
              <a:rPr lang="en-US" sz="1600" dirty="0" smtClean="0"/>
              <a:t> component will be GOCART and will also have a ensemble-based coupled data assimilation to incorporate AOD and other sources of data.</a:t>
            </a:r>
          </a:p>
          <a:p>
            <a:pPr marL="174625" lvl="1" indent="-174625">
              <a:spcBef>
                <a:spcPts val="0"/>
              </a:spcBef>
              <a:spcAft>
                <a:spcPts val="0"/>
              </a:spcAft>
            </a:pPr>
            <a:r>
              <a:rPr lang="en-US" sz="1600" dirty="0"/>
              <a:t>U</a:t>
            </a:r>
            <a:r>
              <a:rPr lang="en-US" sz="1600" dirty="0" smtClean="0"/>
              <a:t>nify GFS</a:t>
            </a:r>
            <a:r>
              <a:rPr lang="en-US" sz="1600" dirty="0"/>
              <a:t>, GEFS and CFS models under a single unified modeling </a:t>
            </a:r>
            <a:r>
              <a:rPr lang="en-US" sz="1600" dirty="0" smtClean="0"/>
              <a:t>system for:</a:t>
            </a:r>
            <a:endParaRPr lang="en-US" sz="1600" dirty="0"/>
          </a:p>
          <a:p>
            <a:pPr marL="292100" lvl="1" indent="0">
              <a:spcBef>
                <a:spcPts val="0"/>
              </a:spcBef>
              <a:spcAft>
                <a:spcPts val="0"/>
              </a:spcAft>
              <a:buNone/>
              <a:tabLst>
                <a:tab pos="2863850" algn="l"/>
              </a:tabLst>
            </a:pPr>
            <a:r>
              <a:rPr lang="en-US" sz="1400" b="1" dirty="0" smtClean="0">
                <a:solidFill>
                  <a:srgbClr val="0070C0"/>
                </a:solidFill>
              </a:rPr>
              <a:t>Weather (GFS):</a:t>
            </a:r>
            <a:r>
              <a:rPr lang="en-US" sz="1400" b="1" dirty="0">
                <a:solidFill>
                  <a:srgbClr val="0070C0"/>
                </a:solidFill>
              </a:rPr>
              <a:t> </a:t>
            </a:r>
            <a:r>
              <a:rPr lang="en-US" sz="1400" dirty="0" smtClean="0"/>
              <a:t>~10 days, 10 km, 128 levels, 3 year reanalysis &amp; </a:t>
            </a:r>
            <a:r>
              <a:rPr lang="en-US" sz="1400" dirty="0" err="1" smtClean="0"/>
              <a:t>hindcasts</a:t>
            </a:r>
            <a:r>
              <a:rPr lang="en-US" sz="1400" dirty="0" smtClean="0"/>
              <a:t>, implement every year.</a:t>
            </a:r>
          </a:p>
          <a:p>
            <a:pPr marL="292100" lvl="1" indent="0">
              <a:spcBef>
                <a:spcPts val="0"/>
              </a:spcBef>
              <a:spcAft>
                <a:spcPts val="0"/>
              </a:spcAft>
              <a:buNone/>
              <a:tabLst>
                <a:tab pos="2863850" algn="l"/>
              </a:tabLst>
            </a:pPr>
            <a:r>
              <a:rPr lang="en-US" sz="1400" b="1" dirty="0" smtClean="0">
                <a:solidFill>
                  <a:srgbClr val="0070C0"/>
                </a:solidFill>
              </a:rPr>
              <a:t>Sub-seasonal (GEFS):</a:t>
            </a:r>
            <a:r>
              <a:rPr lang="en-US" sz="1400" b="1" dirty="0"/>
              <a:t> </a:t>
            </a:r>
            <a:r>
              <a:rPr lang="en-US" sz="1400" dirty="0" smtClean="0"/>
              <a:t>~45 days, 30km, 128 levels, 20-yr reanalysis &amp; </a:t>
            </a:r>
            <a:r>
              <a:rPr lang="en-US" sz="1400" dirty="0" err="1" smtClean="0"/>
              <a:t>hindcasts</a:t>
            </a:r>
            <a:r>
              <a:rPr lang="en-US" sz="1400" dirty="0" smtClean="0"/>
              <a:t>, implement every 2 yr.</a:t>
            </a:r>
          </a:p>
          <a:p>
            <a:pPr marL="292100" lvl="1" indent="0">
              <a:spcBef>
                <a:spcPts val="0"/>
              </a:spcBef>
              <a:spcAft>
                <a:spcPts val="0"/>
              </a:spcAft>
              <a:buNone/>
              <a:tabLst>
                <a:tab pos="2863850" algn="l"/>
              </a:tabLst>
            </a:pPr>
            <a:r>
              <a:rPr lang="en-US" sz="1400" b="1" dirty="0" smtClean="0">
                <a:solidFill>
                  <a:srgbClr val="0070C0"/>
                </a:solidFill>
              </a:rPr>
              <a:t>Seasonal (CFS):</a:t>
            </a:r>
            <a:r>
              <a:rPr lang="en-US" sz="1400" dirty="0"/>
              <a:t> </a:t>
            </a:r>
            <a:r>
              <a:rPr lang="en-US" sz="1400" dirty="0" smtClean="0"/>
              <a:t>~12 months, 50km, 128 levels, 40-yr reanalysis &amp; </a:t>
            </a:r>
            <a:r>
              <a:rPr lang="en-US" sz="1400" dirty="0" err="1" smtClean="0"/>
              <a:t>hindcasts</a:t>
            </a:r>
            <a:r>
              <a:rPr lang="en-US" sz="1400" dirty="0" smtClean="0"/>
              <a:t>, implement every 4 years.</a:t>
            </a:r>
          </a:p>
        </p:txBody>
      </p:sp>
      <p:grpSp>
        <p:nvGrpSpPr>
          <p:cNvPr id="15" name="Group 14"/>
          <p:cNvGrpSpPr/>
          <p:nvPr/>
        </p:nvGrpSpPr>
        <p:grpSpPr>
          <a:xfrm>
            <a:off x="228600" y="5971095"/>
            <a:ext cx="8641080" cy="590651"/>
            <a:chOff x="228600" y="1315742"/>
            <a:chExt cx="8641080" cy="868680"/>
          </a:xfrm>
        </p:grpSpPr>
        <p:pic>
          <p:nvPicPr>
            <p:cNvPr id="16" name="Picture 15" descr="windwaves2.jpg"/>
            <p:cNvPicPr>
              <a:picLocks/>
            </p:cNvPicPr>
            <p:nvPr/>
          </p:nvPicPr>
          <p:blipFill rotWithShape="1">
            <a:blip r:embed="rId2">
              <a:extLst>
                <a:ext uri="{28A0092B-C50C-407E-A947-70E740481C1C}">
                  <a14:useLocalDpi xmlns:a14="http://schemas.microsoft.com/office/drawing/2010/main" val="0"/>
                </a:ext>
              </a:extLst>
            </a:blip>
            <a:srcRect t="11773" r="37839" b="48329"/>
            <a:stretch/>
          </p:blipFill>
          <p:spPr>
            <a:xfrm>
              <a:off x="6273800" y="1315742"/>
              <a:ext cx="868680" cy="868680"/>
            </a:xfrm>
            <a:prstGeom prst="rect">
              <a:avLst/>
            </a:prstGeom>
          </p:spPr>
        </p:pic>
        <p:pic>
          <p:nvPicPr>
            <p:cNvPr id="17" name="Picture 16" descr="ocean-swells.jpg"/>
            <p:cNvPicPr>
              <a:picLocks/>
            </p:cNvPicPr>
            <p:nvPr/>
          </p:nvPicPr>
          <p:blipFill rotWithShape="1">
            <a:blip r:embed="rId3">
              <a:extLst>
                <a:ext uri="{28A0092B-C50C-407E-A947-70E740481C1C}">
                  <a14:useLocalDpi xmlns:a14="http://schemas.microsoft.com/office/drawing/2010/main" val="0"/>
                </a:ext>
              </a:extLst>
            </a:blip>
            <a:srcRect l="29250" t="19633" b="41101"/>
            <a:stretch/>
          </p:blipFill>
          <p:spPr>
            <a:xfrm>
              <a:off x="7137400" y="1315742"/>
              <a:ext cx="868680" cy="868680"/>
            </a:xfrm>
            <a:prstGeom prst="rect">
              <a:avLst/>
            </a:prstGeom>
          </p:spPr>
        </p:pic>
        <p:pic>
          <p:nvPicPr>
            <p:cNvPr id="18" name="Picture 17" descr="162642main_particles_dustlayer_lg.jpg"/>
            <p:cNvPicPr>
              <a:picLocks/>
            </p:cNvPicPr>
            <p:nvPr/>
          </p:nvPicPr>
          <p:blipFill rotWithShape="1">
            <a:blip r:embed="rId4">
              <a:extLst>
                <a:ext uri="{28A0092B-C50C-407E-A947-70E740481C1C}">
                  <a14:useLocalDpi xmlns:a14="http://schemas.microsoft.com/office/drawing/2010/main" val="0"/>
                </a:ext>
              </a:extLst>
            </a:blip>
            <a:srcRect t="23305" b="33866"/>
            <a:stretch/>
          </p:blipFill>
          <p:spPr>
            <a:xfrm>
              <a:off x="1092200" y="1315742"/>
              <a:ext cx="868680" cy="868680"/>
            </a:xfrm>
            <a:prstGeom prst="rect">
              <a:avLst/>
            </a:prstGeom>
          </p:spPr>
        </p:pic>
        <p:pic>
          <p:nvPicPr>
            <p:cNvPr id="19" name="Picture 18" descr="Adams-Tetons-Snake-River.jpg"/>
            <p:cNvPicPr>
              <a:picLocks/>
            </p:cNvPicPr>
            <p:nvPr/>
          </p:nvPicPr>
          <p:blipFill>
            <a:blip r:embed="rId5">
              <a:extLst>
                <a:ext uri="{28A0092B-C50C-407E-A947-70E740481C1C}">
                  <a14:useLocalDpi xmlns:a14="http://schemas.microsoft.com/office/drawing/2010/main" val="0"/>
                </a:ext>
              </a:extLst>
            </a:blip>
            <a:stretch>
              <a:fillRect/>
            </a:stretch>
          </p:blipFill>
          <p:spPr>
            <a:xfrm>
              <a:off x="3683000" y="1315742"/>
              <a:ext cx="868680" cy="868680"/>
            </a:xfrm>
            <a:prstGeom prst="rect">
              <a:avLst/>
            </a:prstGeom>
          </p:spPr>
        </p:pic>
        <p:pic>
          <p:nvPicPr>
            <p:cNvPr id="20" name="Picture 19" descr="carbon_cycle_diagram.jpg"/>
            <p:cNvPicPr>
              <a:picLocks/>
            </p:cNvPicPr>
            <p:nvPr/>
          </p:nvPicPr>
          <p:blipFill>
            <a:blip r:embed="rId6">
              <a:extLst>
                <a:ext uri="{28A0092B-C50C-407E-A947-70E740481C1C}">
                  <a14:useLocalDpi xmlns:a14="http://schemas.microsoft.com/office/drawing/2010/main" val="0"/>
                </a:ext>
              </a:extLst>
            </a:blip>
            <a:stretch>
              <a:fillRect/>
            </a:stretch>
          </p:blipFill>
          <p:spPr>
            <a:xfrm>
              <a:off x="4546600" y="1315742"/>
              <a:ext cx="868680" cy="868680"/>
            </a:xfrm>
            <a:prstGeom prst="rect">
              <a:avLst/>
            </a:prstGeom>
          </p:spPr>
        </p:pic>
        <p:pic>
          <p:nvPicPr>
            <p:cNvPr id="21" name="Picture 20" descr="ocean.jpg"/>
            <p:cNvPicPr>
              <a:picLocks/>
            </p:cNvPicPr>
            <p:nvPr/>
          </p:nvPicPr>
          <p:blipFill>
            <a:blip r:embed="rId7">
              <a:extLst>
                <a:ext uri="{28A0092B-C50C-407E-A947-70E740481C1C}">
                  <a14:useLocalDpi xmlns:a14="http://schemas.microsoft.com/office/drawing/2010/main" val="0"/>
                </a:ext>
              </a:extLst>
            </a:blip>
            <a:stretch>
              <a:fillRect/>
            </a:stretch>
          </p:blipFill>
          <p:spPr>
            <a:xfrm>
              <a:off x="5410200" y="1315742"/>
              <a:ext cx="868680" cy="868680"/>
            </a:xfrm>
            <a:prstGeom prst="rect">
              <a:avLst/>
            </a:prstGeom>
          </p:spPr>
        </p:pic>
        <p:pic>
          <p:nvPicPr>
            <p:cNvPr id="22" name="Picture 21" descr="sea-ice-1024x694.jp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8001000" y="1315742"/>
              <a:ext cx="868680" cy="868680"/>
            </a:xfrm>
            <a:prstGeom prst="rect">
              <a:avLst/>
            </a:prstGeom>
          </p:spPr>
        </p:pic>
        <p:pic>
          <p:nvPicPr>
            <p:cNvPr id="23" name="Picture 22" descr="clouds.jpg"/>
            <p:cNvPicPr>
              <a:picLocks/>
            </p:cNvPicPr>
            <p:nvPr/>
          </p:nvPicPr>
          <p:blipFill rotWithShape="1">
            <a:blip r:embed="rId9">
              <a:extLst>
                <a:ext uri="{28A0092B-C50C-407E-A947-70E740481C1C}">
                  <a14:useLocalDpi xmlns:a14="http://schemas.microsoft.com/office/drawing/2010/main" val="0"/>
                </a:ext>
              </a:extLst>
            </a:blip>
            <a:srcRect b="10940"/>
            <a:stretch/>
          </p:blipFill>
          <p:spPr>
            <a:xfrm>
              <a:off x="228600" y="1315742"/>
              <a:ext cx="868680" cy="868680"/>
            </a:xfrm>
            <a:prstGeom prst="rect">
              <a:avLst/>
            </a:prstGeom>
          </p:spPr>
        </p:pic>
        <p:pic>
          <p:nvPicPr>
            <p:cNvPr id="24" name="Picture 23" descr="Grassland-Pictures-for-Desktop.jpg"/>
            <p:cNvPicPr>
              <a:picLocks/>
            </p:cNvPicPr>
            <p:nvPr/>
          </p:nvPicPr>
          <p:blipFill rotWithShape="1">
            <a:blip r:embed="rId10" cstate="print">
              <a:extLst>
                <a:ext uri="{28A0092B-C50C-407E-A947-70E740481C1C}">
                  <a14:useLocalDpi xmlns:a14="http://schemas.microsoft.com/office/drawing/2010/main" val="0"/>
                </a:ext>
              </a:extLst>
            </a:blip>
            <a:srcRect r="50723"/>
            <a:stretch/>
          </p:blipFill>
          <p:spPr>
            <a:xfrm>
              <a:off x="1955800" y="1315742"/>
              <a:ext cx="868680" cy="868680"/>
            </a:xfrm>
            <a:prstGeom prst="rect">
              <a:avLst/>
            </a:prstGeom>
          </p:spPr>
        </p:pic>
        <p:pic>
          <p:nvPicPr>
            <p:cNvPr id="25" name="Picture 24" descr="snow.jpg"/>
            <p:cNvPicPr>
              <a:picLocks/>
            </p:cNvPicPr>
            <p:nvPr/>
          </p:nvPicPr>
          <p:blipFill rotWithShape="1">
            <a:blip r:embed="rId11">
              <a:extLst>
                <a:ext uri="{28A0092B-C50C-407E-A947-70E740481C1C}">
                  <a14:useLocalDpi xmlns:a14="http://schemas.microsoft.com/office/drawing/2010/main" val="0"/>
                </a:ext>
              </a:extLst>
            </a:blip>
            <a:srcRect l="49607"/>
            <a:stretch/>
          </p:blipFill>
          <p:spPr>
            <a:xfrm>
              <a:off x="2819400" y="1315742"/>
              <a:ext cx="868680" cy="868680"/>
            </a:xfrm>
            <a:prstGeom prst="rect">
              <a:avLst/>
            </a:prstGeom>
          </p:spPr>
        </p:pic>
      </p:grpSp>
    </p:spTree>
    <p:extLst>
      <p:ext uri="{BB962C8B-B14F-4D97-AF65-F5344CB8AC3E}">
        <p14:creationId xmlns:p14="http://schemas.microsoft.com/office/powerpoint/2010/main" val="28628052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smtClean="0"/>
              <a:t>Unified Design (High-Level </a:t>
            </a:r>
            <a:r>
              <a:rPr lang="en-US" sz="3200" i="1" dirty="0"/>
              <a:t>G</a:t>
            </a:r>
            <a:r>
              <a:rPr lang="en-US" sz="3200" i="1" dirty="0" smtClean="0"/>
              <a:t>oal)</a:t>
            </a:r>
            <a:endParaRPr lang="en-US" sz="3200" i="1" dirty="0"/>
          </a:p>
        </p:txBody>
      </p:sp>
      <p:grpSp>
        <p:nvGrpSpPr>
          <p:cNvPr id="39954" name="Group 39953"/>
          <p:cNvGrpSpPr/>
          <p:nvPr/>
        </p:nvGrpSpPr>
        <p:grpSpPr>
          <a:xfrm>
            <a:off x="4517850" y="4521615"/>
            <a:ext cx="838200" cy="1107215"/>
            <a:chOff x="4517850" y="4701207"/>
            <a:chExt cx="838200" cy="1107215"/>
          </a:xfrm>
        </p:grpSpPr>
        <p:sp>
          <p:nvSpPr>
            <p:cNvPr id="58" name="Rectangle 57"/>
            <p:cNvSpPr/>
            <p:nvPr/>
          </p:nvSpPr>
          <p:spPr bwMode="auto">
            <a:xfrm>
              <a:off x="4517850" y="4701207"/>
              <a:ext cx="838200" cy="1107215"/>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9" name="TextBox 58"/>
            <p:cNvSpPr txBox="1"/>
            <p:nvPr/>
          </p:nvSpPr>
          <p:spPr bwMode="auto">
            <a:xfrm>
              <a:off x="4567618" y="4837915"/>
              <a:ext cx="738664" cy="833799"/>
            </a:xfrm>
            <a:prstGeom prst="rect">
              <a:avLst/>
            </a:prstGeom>
            <a:noFill/>
          </p:spPr>
          <p:txBody>
            <a:bodyPr vert="vert270" wrap="square" anchor="ctr">
              <a:spAutoFit/>
            </a:bodyPr>
            <a:lstStyle/>
            <a:p>
              <a:pPr algn="ctr">
                <a:defRPr/>
              </a:pPr>
              <a:r>
                <a:rPr lang="en-US" sz="1200" dirty="0" smtClean="0">
                  <a:solidFill>
                    <a:srgbClr val="000000"/>
                  </a:solidFill>
                  <a:latin typeface="+mj-lt"/>
                  <a:cs typeface="+mn-cs"/>
                </a:rPr>
                <a:t>hurricane moving nests</a:t>
              </a:r>
              <a:endParaRPr lang="en-US" sz="1200" dirty="0">
                <a:solidFill>
                  <a:srgbClr val="000000"/>
                </a:solidFill>
                <a:latin typeface="+mj-lt"/>
                <a:cs typeface="+mn-cs"/>
              </a:endParaRPr>
            </a:p>
          </p:txBody>
        </p:sp>
      </p:grpSp>
      <p:grpSp>
        <p:nvGrpSpPr>
          <p:cNvPr id="39955" name="Group 39954"/>
          <p:cNvGrpSpPr/>
          <p:nvPr/>
        </p:nvGrpSpPr>
        <p:grpSpPr>
          <a:xfrm>
            <a:off x="3679650" y="2501398"/>
            <a:ext cx="838200" cy="1356658"/>
            <a:chOff x="3679650" y="2704148"/>
            <a:chExt cx="838200" cy="1333500"/>
          </a:xfrm>
        </p:grpSpPr>
        <p:sp>
          <p:nvSpPr>
            <p:cNvPr id="16" name="Rectangle 15"/>
            <p:cNvSpPr/>
            <p:nvPr/>
          </p:nvSpPr>
          <p:spPr bwMode="auto">
            <a:xfrm>
              <a:off x="3679650" y="2704148"/>
              <a:ext cx="838200" cy="13335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 name="TextBox 14"/>
            <p:cNvSpPr txBox="1"/>
            <p:nvPr/>
          </p:nvSpPr>
          <p:spPr bwMode="auto">
            <a:xfrm>
              <a:off x="3679650" y="2704148"/>
              <a:ext cx="738664" cy="1333499"/>
            </a:xfrm>
            <a:prstGeom prst="rect">
              <a:avLst/>
            </a:prstGeom>
            <a:noFill/>
          </p:spPr>
          <p:txBody>
            <a:bodyPr vert="vert270" anchor="ctr">
              <a:spAutoFit/>
            </a:bodyPr>
            <a:lstStyle/>
            <a:p>
              <a:pPr algn="ctr">
                <a:defRPr/>
              </a:pPr>
              <a:r>
                <a:rPr lang="en-US" sz="1200" dirty="0">
                  <a:solidFill>
                    <a:srgbClr val="000000"/>
                  </a:solidFill>
                  <a:latin typeface="+mj-lt"/>
                  <a:cs typeface="+mn-cs"/>
                </a:rPr>
                <a:t>Whole Atmosphere Model</a:t>
              </a:r>
            </a:p>
          </p:txBody>
        </p:sp>
      </p:grpSp>
      <p:grpSp>
        <p:nvGrpSpPr>
          <p:cNvPr id="39952" name="Group 39951"/>
          <p:cNvGrpSpPr/>
          <p:nvPr/>
        </p:nvGrpSpPr>
        <p:grpSpPr>
          <a:xfrm>
            <a:off x="555188" y="3678468"/>
            <a:ext cx="1189586" cy="1029301"/>
            <a:chOff x="555188" y="3858060"/>
            <a:chExt cx="1189586" cy="1029301"/>
          </a:xfrm>
        </p:grpSpPr>
        <p:sp>
          <p:nvSpPr>
            <p:cNvPr id="7" name="Rectangle 6"/>
            <p:cNvSpPr/>
            <p:nvPr/>
          </p:nvSpPr>
          <p:spPr bwMode="auto">
            <a:xfrm>
              <a:off x="555188" y="3858060"/>
              <a:ext cx="1189586" cy="102930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8" name="TextBox 7"/>
            <p:cNvSpPr txBox="1"/>
            <p:nvPr/>
          </p:nvSpPr>
          <p:spPr bwMode="auto">
            <a:xfrm>
              <a:off x="555188" y="3909371"/>
              <a:ext cx="1189586" cy="830997"/>
            </a:xfrm>
            <a:prstGeom prst="rect">
              <a:avLst/>
            </a:prstGeom>
            <a:noFill/>
          </p:spPr>
          <p:txBody>
            <a:bodyPr wrap="square">
              <a:spAutoFit/>
            </a:bodyPr>
            <a:lstStyle/>
            <a:p>
              <a:pPr algn="ctr">
                <a:defRPr/>
              </a:pPr>
              <a:r>
                <a:rPr lang="en-US" dirty="0" smtClean="0">
                  <a:solidFill>
                    <a:srgbClr val="000000"/>
                  </a:solidFill>
                  <a:latin typeface="+mj-lt"/>
                  <a:cs typeface="+mn-cs"/>
                </a:rPr>
                <a:t>Year or CGS</a:t>
              </a:r>
            </a:p>
            <a:p>
              <a:pPr algn="ctr">
                <a:defRPr/>
              </a:pPr>
              <a:r>
                <a:rPr lang="en-US" sz="1200" dirty="0" smtClean="0">
                  <a:solidFill>
                    <a:srgbClr val="000000"/>
                  </a:solidFill>
                  <a:latin typeface="+mj-lt"/>
                  <a:cs typeface="+mn-cs"/>
                </a:rPr>
                <a:t>(climate)</a:t>
              </a:r>
            </a:p>
          </p:txBody>
        </p:sp>
      </p:grpSp>
      <p:grpSp>
        <p:nvGrpSpPr>
          <p:cNvPr id="39953" name="Group 39952"/>
          <p:cNvGrpSpPr/>
          <p:nvPr/>
        </p:nvGrpSpPr>
        <p:grpSpPr>
          <a:xfrm>
            <a:off x="2170113" y="3678468"/>
            <a:ext cx="1189586" cy="1029301"/>
            <a:chOff x="2170113" y="3858060"/>
            <a:chExt cx="1189586" cy="1029301"/>
          </a:xfrm>
        </p:grpSpPr>
        <p:sp>
          <p:nvSpPr>
            <p:cNvPr id="46" name="Rectangle 45"/>
            <p:cNvSpPr/>
            <p:nvPr/>
          </p:nvSpPr>
          <p:spPr bwMode="auto">
            <a:xfrm>
              <a:off x="2170113" y="3858060"/>
              <a:ext cx="1189586" cy="102930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7" name="TextBox 46"/>
            <p:cNvSpPr txBox="1"/>
            <p:nvPr/>
          </p:nvSpPr>
          <p:spPr bwMode="auto">
            <a:xfrm>
              <a:off x="2170113" y="3909371"/>
              <a:ext cx="1189586" cy="830997"/>
            </a:xfrm>
            <a:prstGeom prst="rect">
              <a:avLst/>
            </a:prstGeom>
            <a:noFill/>
          </p:spPr>
          <p:txBody>
            <a:bodyPr wrap="square">
              <a:spAutoFit/>
            </a:bodyPr>
            <a:lstStyle/>
            <a:p>
              <a:pPr algn="ctr">
                <a:defRPr/>
              </a:pPr>
              <a:r>
                <a:rPr lang="en-US" dirty="0" smtClean="0">
                  <a:solidFill>
                    <a:srgbClr val="000000"/>
                  </a:solidFill>
                  <a:latin typeface="+mj-lt"/>
                  <a:cs typeface="+mn-cs"/>
                </a:rPr>
                <a:t>Month or OGS</a:t>
              </a:r>
            </a:p>
            <a:p>
              <a:pPr algn="ctr">
                <a:defRPr/>
              </a:pPr>
              <a:r>
                <a:rPr lang="en-US" sz="1200" dirty="0" smtClean="0">
                  <a:solidFill>
                    <a:srgbClr val="000000"/>
                  </a:solidFill>
                  <a:latin typeface="+mj-lt"/>
                  <a:cs typeface="+mn-cs"/>
                </a:rPr>
                <a:t>(outlook)</a:t>
              </a:r>
            </a:p>
          </p:txBody>
        </p:sp>
      </p:grpSp>
      <p:sp>
        <p:nvSpPr>
          <p:cNvPr id="49" name="Rectangle 48"/>
          <p:cNvSpPr/>
          <p:nvPr/>
        </p:nvSpPr>
        <p:spPr bwMode="auto">
          <a:xfrm>
            <a:off x="3913328" y="3678468"/>
            <a:ext cx="1189586" cy="102930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0" name="TextBox 49"/>
          <p:cNvSpPr txBox="1"/>
          <p:nvPr/>
        </p:nvSpPr>
        <p:spPr bwMode="auto">
          <a:xfrm>
            <a:off x="3913328" y="3729779"/>
            <a:ext cx="1189586" cy="830997"/>
          </a:xfrm>
          <a:prstGeom prst="rect">
            <a:avLst/>
          </a:prstGeom>
          <a:noFill/>
        </p:spPr>
        <p:txBody>
          <a:bodyPr wrap="square">
            <a:spAutoFit/>
          </a:bodyPr>
          <a:lstStyle/>
          <a:p>
            <a:pPr algn="ctr">
              <a:defRPr/>
            </a:pPr>
            <a:r>
              <a:rPr lang="en-US" dirty="0" smtClean="0">
                <a:solidFill>
                  <a:srgbClr val="000000"/>
                </a:solidFill>
                <a:latin typeface="+mj-lt"/>
                <a:cs typeface="+mn-cs"/>
              </a:rPr>
              <a:t>Week or WGS</a:t>
            </a:r>
          </a:p>
          <a:p>
            <a:pPr algn="ctr">
              <a:defRPr/>
            </a:pPr>
            <a:r>
              <a:rPr lang="en-US" sz="1200" dirty="0" smtClean="0">
                <a:solidFill>
                  <a:srgbClr val="000000"/>
                </a:solidFill>
                <a:latin typeface="+mj-lt"/>
                <a:cs typeface="+mn-cs"/>
              </a:rPr>
              <a:t>(weather)</a:t>
            </a:r>
          </a:p>
        </p:txBody>
      </p:sp>
      <p:grpSp>
        <p:nvGrpSpPr>
          <p:cNvPr id="39956" name="Group 39955"/>
          <p:cNvGrpSpPr/>
          <p:nvPr/>
        </p:nvGrpSpPr>
        <p:grpSpPr>
          <a:xfrm>
            <a:off x="5656543" y="3678468"/>
            <a:ext cx="1189586" cy="1029301"/>
            <a:chOff x="5656543" y="3858060"/>
            <a:chExt cx="1189586" cy="1029301"/>
          </a:xfrm>
        </p:grpSpPr>
        <p:sp>
          <p:nvSpPr>
            <p:cNvPr id="52" name="Rectangle 51"/>
            <p:cNvSpPr/>
            <p:nvPr/>
          </p:nvSpPr>
          <p:spPr bwMode="auto">
            <a:xfrm>
              <a:off x="5656543" y="3858060"/>
              <a:ext cx="1189586" cy="102930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3" name="TextBox 52"/>
            <p:cNvSpPr txBox="1"/>
            <p:nvPr/>
          </p:nvSpPr>
          <p:spPr bwMode="auto">
            <a:xfrm>
              <a:off x="5656543" y="3909371"/>
              <a:ext cx="1189586" cy="830997"/>
            </a:xfrm>
            <a:prstGeom prst="rect">
              <a:avLst/>
            </a:prstGeom>
            <a:noFill/>
          </p:spPr>
          <p:txBody>
            <a:bodyPr wrap="square">
              <a:spAutoFit/>
            </a:bodyPr>
            <a:lstStyle/>
            <a:p>
              <a:pPr algn="ctr">
                <a:defRPr/>
              </a:pPr>
              <a:r>
                <a:rPr lang="en-US" dirty="0" smtClean="0">
                  <a:solidFill>
                    <a:srgbClr val="000000"/>
                  </a:solidFill>
                  <a:latin typeface="+mj-lt"/>
                  <a:cs typeface="+mn-cs"/>
                </a:rPr>
                <a:t>Day or RRGS</a:t>
              </a:r>
            </a:p>
            <a:p>
              <a:pPr algn="ctr">
                <a:defRPr/>
              </a:pPr>
              <a:r>
                <a:rPr lang="en-US" sz="1200" dirty="0" smtClean="0">
                  <a:solidFill>
                    <a:srgbClr val="000000"/>
                  </a:solidFill>
                  <a:latin typeface="+mj-lt"/>
                  <a:cs typeface="+mn-cs"/>
                </a:rPr>
                <a:t>(rapid refresh)</a:t>
              </a:r>
            </a:p>
          </p:txBody>
        </p:sp>
      </p:grpSp>
      <p:grpSp>
        <p:nvGrpSpPr>
          <p:cNvPr id="39957" name="Group 39956"/>
          <p:cNvGrpSpPr/>
          <p:nvPr/>
        </p:nvGrpSpPr>
        <p:grpSpPr>
          <a:xfrm>
            <a:off x="7271468" y="3678468"/>
            <a:ext cx="1189586" cy="1029301"/>
            <a:chOff x="7271468" y="3858060"/>
            <a:chExt cx="1189586" cy="1029301"/>
          </a:xfrm>
          <a:solidFill>
            <a:schemeClr val="bg1">
              <a:lumMod val="75000"/>
            </a:schemeClr>
          </a:solidFill>
        </p:grpSpPr>
        <p:sp>
          <p:nvSpPr>
            <p:cNvPr id="55" name="Rectangle 54"/>
            <p:cNvSpPr/>
            <p:nvPr/>
          </p:nvSpPr>
          <p:spPr bwMode="auto">
            <a:xfrm>
              <a:off x="7271468" y="3858060"/>
              <a:ext cx="1189586" cy="1029301"/>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6" name="TextBox 55"/>
            <p:cNvSpPr txBox="1"/>
            <p:nvPr/>
          </p:nvSpPr>
          <p:spPr bwMode="auto">
            <a:xfrm>
              <a:off x="7271468" y="3909371"/>
              <a:ext cx="1189586" cy="830997"/>
            </a:xfrm>
            <a:prstGeom prst="rect">
              <a:avLst/>
            </a:prstGeom>
            <a:grpFill/>
          </p:spPr>
          <p:txBody>
            <a:bodyPr wrap="square">
              <a:spAutoFit/>
            </a:bodyPr>
            <a:lstStyle/>
            <a:p>
              <a:pPr algn="ctr">
                <a:defRPr/>
              </a:pPr>
              <a:r>
                <a:rPr lang="en-US" dirty="0" smtClean="0">
                  <a:solidFill>
                    <a:srgbClr val="000000"/>
                  </a:solidFill>
                  <a:latin typeface="+mj-lt"/>
                  <a:cs typeface="+mn-cs"/>
                </a:rPr>
                <a:t>Hour or </a:t>
              </a:r>
              <a:r>
                <a:rPr lang="en-US" dirty="0" err="1" smtClean="0">
                  <a:solidFill>
                    <a:srgbClr val="000000"/>
                  </a:solidFill>
                  <a:latin typeface="+mj-lt"/>
                  <a:cs typeface="+mn-cs"/>
                </a:rPr>
                <a:t>WoFGS</a:t>
              </a:r>
              <a:endParaRPr lang="en-US" dirty="0" smtClean="0">
                <a:solidFill>
                  <a:srgbClr val="000000"/>
                </a:solidFill>
                <a:latin typeface="+mj-lt"/>
                <a:cs typeface="+mn-cs"/>
              </a:endParaRPr>
            </a:p>
            <a:p>
              <a:pPr algn="ctr">
                <a:defRPr/>
              </a:pPr>
              <a:r>
                <a:rPr lang="en-US" sz="1200" dirty="0" smtClean="0">
                  <a:solidFill>
                    <a:srgbClr val="000000"/>
                  </a:solidFill>
                  <a:latin typeface="+mj-lt"/>
                  <a:cs typeface="+mn-cs"/>
                </a:rPr>
                <a:t>(WoF)</a:t>
              </a:r>
            </a:p>
          </p:txBody>
        </p:sp>
      </p:grpSp>
      <p:sp>
        <p:nvSpPr>
          <p:cNvPr id="5" name="TextBox 4"/>
          <p:cNvSpPr txBox="1"/>
          <p:nvPr/>
        </p:nvSpPr>
        <p:spPr>
          <a:xfrm>
            <a:off x="618624" y="1139135"/>
            <a:ext cx="4277095" cy="646331"/>
          </a:xfrm>
          <a:prstGeom prst="rect">
            <a:avLst/>
          </a:prstGeom>
          <a:solidFill>
            <a:srgbClr val="FFFFCC"/>
          </a:solidFill>
          <a:ln w="25400">
            <a:solidFill>
              <a:srgbClr val="008000"/>
            </a:solidFill>
          </a:ln>
        </p:spPr>
        <p:txBody>
          <a:bodyPr wrap="none">
            <a:spAutoFit/>
          </a:bodyPr>
          <a:lstStyle/>
          <a:p>
            <a:pPr algn="ctr">
              <a:defRPr/>
            </a:pPr>
            <a:r>
              <a:rPr lang="en-US" sz="1800" dirty="0" smtClean="0">
                <a:solidFill>
                  <a:srgbClr val="000000"/>
                </a:solidFill>
                <a:latin typeface="+mj-lt"/>
                <a:cs typeface="+mn-cs"/>
              </a:rPr>
              <a:t>NGGPS (+ UDA)</a:t>
            </a:r>
            <a:endParaRPr lang="en-US" sz="1800" dirty="0">
              <a:solidFill>
                <a:srgbClr val="000000"/>
              </a:solidFill>
              <a:latin typeface="+mj-lt"/>
              <a:cs typeface="+mn-cs"/>
            </a:endParaRPr>
          </a:p>
          <a:p>
            <a:pPr algn="ctr">
              <a:defRPr/>
            </a:pPr>
            <a:r>
              <a:rPr lang="en-US" sz="1800" dirty="0">
                <a:solidFill>
                  <a:srgbClr val="000000"/>
                </a:solidFill>
                <a:latin typeface="+mj-lt"/>
                <a:cs typeface="+mn-cs"/>
              </a:rPr>
              <a:t>Unified </a:t>
            </a:r>
            <a:r>
              <a:rPr lang="en-US" sz="1800" dirty="0">
                <a:solidFill>
                  <a:srgbClr val="FF0000"/>
                </a:solidFill>
                <a:latin typeface="+mj-lt"/>
                <a:cs typeface="+mn-cs"/>
              </a:rPr>
              <a:t>Global</a:t>
            </a:r>
            <a:r>
              <a:rPr lang="en-US" sz="1800" dirty="0">
                <a:solidFill>
                  <a:srgbClr val="000000"/>
                </a:solidFill>
                <a:latin typeface="+mj-lt"/>
                <a:cs typeface="+mn-cs"/>
              </a:rPr>
              <a:t> Coupled </a:t>
            </a:r>
            <a:r>
              <a:rPr lang="en-US" sz="1800" dirty="0" smtClean="0">
                <a:solidFill>
                  <a:srgbClr val="000000"/>
                </a:solidFill>
                <a:latin typeface="+mj-lt"/>
                <a:cs typeface="+mn-cs"/>
              </a:rPr>
              <a:t>System (UGCS)</a:t>
            </a:r>
            <a:endParaRPr lang="en-US" sz="1800" dirty="0">
              <a:solidFill>
                <a:srgbClr val="000000"/>
              </a:solidFill>
              <a:latin typeface="+mj-lt"/>
              <a:cs typeface="+mn-cs"/>
            </a:endParaRPr>
          </a:p>
        </p:txBody>
      </p:sp>
      <p:sp>
        <p:nvSpPr>
          <p:cNvPr id="61" name="TextBox 60"/>
          <p:cNvSpPr txBox="1"/>
          <p:nvPr/>
        </p:nvSpPr>
        <p:spPr>
          <a:xfrm>
            <a:off x="6129666" y="1957767"/>
            <a:ext cx="1858426" cy="646331"/>
          </a:xfrm>
          <a:prstGeom prst="rect">
            <a:avLst/>
          </a:prstGeom>
          <a:solidFill>
            <a:srgbClr val="FFFFCC"/>
          </a:solidFill>
          <a:ln w="25400">
            <a:solidFill>
              <a:srgbClr val="008000"/>
            </a:solidFill>
          </a:ln>
        </p:spPr>
        <p:txBody>
          <a:bodyPr wrap="none">
            <a:spAutoFit/>
          </a:bodyPr>
          <a:lstStyle/>
          <a:p>
            <a:pPr algn="ctr">
              <a:defRPr/>
            </a:pPr>
            <a:r>
              <a:rPr lang="en-US" sz="1800" dirty="0" smtClean="0">
                <a:solidFill>
                  <a:srgbClr val="000000"/>
                </a:solidFill>
                <a:latin typeface="+mj-lt"/>
                <a:cs typeface="+mn-cs"/>
              </a:rPr>
              <a:t>NGGPS (+UDA)</a:t>
            </a:r>
            <a:endParaRPr lang="en-US" sz="1800" dirty="0">
              <a:solidFill>
                <a:srgbClr val="000000"/>
              </a:solidFill>
              <a:latin typeface="+mj-lt"/>
              <a:cs typeface="+mn-cs"/>
            </a:endParaRPr>
          </a:p>
          <a:p>
            <a:pPr algn="ctr">
              <a:defRPr/>
            </a:pPr>
            <a:r>
              <a:rPr lang="en-US" dirty="0">
                <a:solidFill>
                  <a:srgbClr val="000000"/>
                </a:solidFill>
                <a:latin typeface="+mj-lt"/>
                <a:cs typeface="+mn-cs"/>
              </a:rPr>
              <a:t>R</a:t>
            </a:r>
            <a:r>
              <a:rPr lang="en-US" sz="1800" dirty="0" smtClean="0">
                <a:solidFill>
                  <a:srgbClr val="FF0000"/>
                </a:solidFill>
                <a:latin typeface="+mj-lt"/>
                <a:cs typeface="+mn-cs"/>
              </a:rPr>
              <a:t>egional </a:t>
            </a:r>
            <a:r>
              <a:rPr lang="en-US" sz="1800" dirty="0" smtClean="0">
                <a:solidFill>
                  <a:srgbClr val="000000"/>
                </a:solidFill>
                <a:latin typeface="+mj-lt"/>
                <a:cs typeface="+mn-cs"/>
              </a:rPr>
              <a:t>apps</a:t>
            </a:r>
            <a:endParaRPr lang="en-US" sz="1800" dirty="0">
              <a:solidFill>
                <a:srgbClr val="000000"/>
              </a:solidFill>
              <a:latin typeface="+mj-lt"/>
              <a:cs typeface="+mn-cs"/>
            </a:endParaRPr>
          </a:p>
        </p:txBody>
      </p:sp>
      <p:cxnSp>
        <p:nvCxnSpPr>
          <p:cNvPr id="18" name="Straight Connector 17"/>
          <p:cNvCxnSpPr/>
          <p:nvPr/>
        </p:nvCxnSpPr>
        <p:spPr>
          <a:xfrm flipV="1">
            <a:off x="2764906" y="1772420"/>
            <a:ext cx="0" cy="1893220"/>
          </a:xfrm>
          <a:prstGeom prst="line">
            <a:avLst/>
          </a:prstGeom>
          <a:ln>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61133" y="2612898"/>
            <a:ext cx="0" cy="478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7864289" y="3104298"/>
            <a:ext cx="1972" cy="561342"/>
          </a:xfrm>
          <a:prstGeom prst="line">
            <a:avLst/>
          </a:prstGeom>
          <a:ln>
            <a:headEnd type="none"/>
            <a:tailEnd type="stealth" w="lg" len="lg"/>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259093" y="3104293"/>
            <a:ext cx="1972" cy="561342"/>
          </a:xfrm>
          <a:prstGeom prst="line">
            <a:avLst/>
          </a:prstGeom>
          <a:ln>
            <a:headEnd type="none"/>
            <a:tailEnd type="stealth" w="lg" len="lg"/>
          </a:ln>
        </p:spPr>
        <p:style>
          <a:lnRef idx="2">
            <a:schemeClr val="accent1"/>
          </a:lnRef>
          <a:fillRef idx="0">
            <a:schemeClr val="accent1"/>
          </a:fillRef>
          <a:effectRef idx="1">
            <a:schemeClr val="accent1"/>
          </a:effectRef>
          <a:fontRef idx="minor">
            <a:schemeClr val="tx1"/>
          </a:fontRef>
        </p:style>
      </p:cxnSp>
      <p:cxnSp>
        <p:nvCxnSpPr>
          <p:cNvPr id="39940" name="Straight Connector 39939"/>
          <p:cNvCxnSpPr/>
          <p:nvPr/>
        </p:nvCxnSpPr>
        <p:spPr>
          <a:xfrm flipV="1">
            <a:off x="6261065" y="3117121"/>
            <a:ext cx="160519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144398" y="2296154"/>
            <a:ext cx="0" cy="1368034"/>
          </a:xfrm>
          <a:prstGeom prst="line">
            <a:avLst/>
          </a:prstGeom>
          <a:ln>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39947" name="Straight Connector 39946"/>
          <p:cNvCxnSpPr/>
          <p:nvPr/>
        </p:nvCxnSpPr>
        <p:spPr>
          <a:xfrm flipH="1">
            <a:off x="4811994" y="2293761"/>
            <a:ext cx="1076866" cy="15221"/>
          </a:xfrm>
          <a:prstGeom prst="line">
            <a:avLst/>
          </a:prstGeom>
          <a:ln>
            <a:prstDash val="lgDash"/>
            <a:headEnd type="stealth" w="lg" len="lg"/>
            <a:tailEnd type="none"/>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4811994" y="2293761"/>
            <a:ext cx="0" cy="1368034"/>
          </a:xfrm>
          <a:prstGeom prst="line">
            <a:avLst/>
          </a:prstGeom>
          <a:ln>
            <a:headEnd type="stealth" w="lg" len="lg"/>
            <a:tailEnd type="none" w="lg" len="lg"/>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28600" y="5394503"/>
            <a:ext cx="3683523" cy="1015663"/>
          </a:xfrm>
          <a:prstGeom prst="rect">
            <a:avLst/>
          </a:prstGeom>
          <a:solidFill>
            <a:schemeClr val="accent2">
              <a:lumMod val="40000"/>
              <a:lumOff val="60000"/>
            </a:schemeClr>
          </a:solidFill>
          <a:ln>
            <a:solidFill>
              <a:schemeClr val="accent6"/>
            </a:solidFill>
          </a:ln>
        </p:spPr>
        <p:txBody>
          <a:bodyPr wrap="square" rtlCol="0">
            <a:spAutoFit/>
          </a:bodyPr>
          <a:lstStyle/>
          <a:p>
            <a:pPr algn="ctr"/>
            <a:r>
              <a:rPr lang="en-US" sz="2000" dirty="0" smtClean="0">
                <a:solidFill>
                  <a:srgbClr val="000000"/>
                </a:solidFill>
                <a:latin typeface="+mj-lt"/>
              </a:rPr>
              <a:t>Application =</a:t>
            </a:r>
          </a:p>
          <a:p>
            <a:pPr algn="ctr"/>
            <a:r>
              <a:rPr lang="en-US" sz="2000" dirty="0" smtClean="0">
                <a:solidFill>
                  <a:srgbClr val="000000"/>
                </a:solidFill>
                <a:latin typeface="+mj-lt"/>
              </a:rPr>
              <a:t>Coupled Ensemble</a:t>
            </a:r>
          </a:p>
          <a:p>
            <a:pPr algn="ctr"/>
            <a:r>
              <a:rPr lang="en-US" sz="2000" dirty="0" smtClean="0">
                <a:solidFill>
                  <a:srgbClr val="000000"/>
                </a:solidFill>
                <a:latin typeface="+mj-lt"/>
              </a:rPr>
              <a:t>+ Reanalysis</a:t>
            </a:r>
            <a:r>
              <a:rPr lang="en-US" sz="2000" dirty="0">
                <a:solidFill>
                  <a:srgbClr val="000000"/>
                </a:solidFill>
                <a:latin typeface="+mj-lt"/>
              </a:rPr>
              <a:t> </a:t>
            </a:r>
            <a:r>
              <a:rPr lang="en-US" sz="2000" dirty="0" smtClean="0">
                <a:solidFill>
                  <a:srgbClr val="000000"/>
                </a:solidFill>
                <a:latin typeface="+mj-lt"/>
              </a:rPr>
              <a:t>+ Reforecast</a:t>
            </a:r>
          </a:p>
        </p:txBody>
      </p:sp>
      <p:cxnSp>
        <p:nvCxnSpPr>
          <p:cNvPr id="6" name="Straight Connector 5"/>
          <p:cNvCxnSpPr/>
          <p:nvPr/>
        </p:nvCxnSpPr>
        <p:spPr>
          <a:xfrm>
            <a:off x="1131569" y="2308982"/>
            <a:ext cx="3680425"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17314" y="5361977"/>
            <a:ext cx="2955782" cy="1200329"/>
          </a:xfrm>
          <a:prstGeom prst="rect">
            <a:avLst/>
          </a:prstGeom>
          <a:noFill/>
        </p:spPr>
        <p:txBody>
          <a:bodyPr wrap="none" rtlCol="0">
            <a:spAutoFit/>
          </a:bodyPr>
          <a:lstStyle/>
          <a:p>
            <a:r>
              <a:rPr lang="en-US" sz="1200" dirty="0" smtClean="0"/>
              <a:t>UDA: Unified Data assimilation</a:t>
            </a:r>
          </a:p>
          <a:p>
            <a:r>
              <a:rPr lang="en-US" sz="1200" dirty="0" smtClean="0"/>
              <a:t>CGS: Climate Guidance System</a:t>
            </a:r>
          </a:p>
          <a:p>
            <a:r>
              <a:rPr lang="en-US" sz="1200" dirty="0" smtClean="0"/>
              <a:t>OGS: Outlook Guidance System</a:t>
            </a:r>
          </a:p>
          <a:p>
            <a:r>
              <a:rPr lang="en-US" sz="1200" dirty="0" smtClean="0"/>
              <a:t>WGS: Weather Guidance System</a:t>
            </a:r>
          </a:p>
          <a:p>
            <a:r>
              <a:rPr lang="en-US" sz="1200" dirty="0" smtClean="0"/>
              <a:t>RRGS: Rapid Refresh Guidance System</a:t>
            </a:r>
          </a:p>
          <a:p>
            <a:r>
              <a:rPr lang="en-US" sz="1200" dirty="0" err="1" smtClean="0"/>
              <a:t>WoFGS</a:t>
            </a:r>
            <a:r>
              <a:rPr lang="en-US" sz="1200" dirty="0" smtClean="0"/>
              <a:t>; WoF Guidance System</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chemeClr val="tx1"/>
            </a:solidFill>
          </a:ln>
        </p:spPr>
      </p:pic>
      <p:sp>
        <p:nvSpPr>
          <p:cNvPr id="3" name="TextBox 2"/>
          <p:cNvSpPr txBox="1"/>
          <p:nvPr/>
        </p:nvSpPr>
        <p:spPr>
          <a:xfrm>
            <a:off x="5196198" y="4509002"/>
            <a:ext cx="2030707" cy="276999"/>
          </a:xfrm>
          <a:prstGeom prst="rect">
            <a:avLst/>
          </a:prstGeom>
          <a:noFill/>
        </p:spPr>
        <p:txBody>
          <a:bodyPr wrap="none" rtlCol="0">
            <a:spAutoFit/>
          </a:bodyPr>
          <a:lstStyle/>
          <a:p>
            <a:pPr algn="ctr"/>
            <a:r>
              <a:rPr lang="en-US" sz="1200" b="1" i="1" dirty="0" smtClean="0">
                <a:latin typeface="Verdana"/>
                <a:cs typeface="Verdana"/>
              </a:rPr>
              <a:t>27 km Global NMM-B</a:t>
            </a:r>
            <a:endParaRPr lang="en-US" sz="1200" b="1" i="1" dirty="0">
              <a:latin typeface="Verdana"/>
              <a:cs typeface="Verdana"/>
            </a:endParaRPr>
          </a:p>
        </p:txBody>
      </p:sp>
      <p:sp>
        <p:nvSpPr>
          <p:cNvPr id="4" name="TextBox 3"/>
          <p:cNvSpPr txBox="1"/>
          <p:nvPr/>
        </p:nvSpPr>
        <p:spPr>
          <a:xfrm>
            <a:off x="5334000" y="2085201"/>
            <a:ext cx="1880425" cy="276999"/>
          </a:xfrm>
          <a:prstGeom prst="rect">
            <a:avLst/>
          </a:prstGeom>
          <a:noFill/>
        </p:spPr>
        <p:txBody>
          <a:bodyPr wrap="none" rtlCol="0">
            <a:spAutoFit/>
          </a:bodyPr>
          <a:lstStyle/>
          <a:p>
            <a:pPr algn="ctr"/>
            <a:r>
              <a:rPr lang="en-US" sz="1200" b="1" i="1" dirty="0" smtClean="0">
                <a:latin typeface="Verdana"/>
                <a:cs typeface="Verdana"/>
              </a:rPr>
              <a:t>12 km NAM NMM-B</a:t>
            </a:r>
            <a:endParaRPr lang="en-US" sz="1200" b="1" i="1" dirty="0">
              <a:latin typeface="Verdana"/>
              <a:cs typeface="Verdana"/>
            </a:endParaRPr>
          </a:p>
        </p:txBody>
      </p:sp>
      <p:sp>
        <p:nvSpPr>
          <p:cNvPr id="5" name="TextBox 4"/>
          <p:cNvSpPr txBox="1"/>
          <p:nvPr/>
        </p:nvSpPr>
        <p:spPr>
          <a:xfrm>
            <a:off x="1948794" y="2085201"/>
            <a:ext cx="1728415" cy="276999"/>
          </a:xfrm>
          <a:prstGeom prst="rect">
            <a:avLst/>
          </a:prstGeom>
          <a:noFill/>
        </p:spPr>
        <p:txBody>
          <a:bodyPr wrap="none" rtlCol="0">
            <a:spAutoFit/>
          </a:bodyPr>
          <a:lstStyle/>
          <a:p>
            <a:pPr algn="ctr"/>
            <a:r>
              <a:rPr lang="en-US" sz="1200" b="1" i="1" dirty="0">
                <a:latin typeface="Verdana"/>
                <a:cs typeface="Verdana"/>
              </a:rPr>
              <a:t>6</a:t>
            </a:r>
            <a:r>
              <a:rPr lang="en-US" sz="1200" b="1" i="1" dirty="0" smtClean="0">
                <a:latin typeface="Verdana"/>
                <a:cs typeface="Verdana"/>
              </a:rPr>
              <a:t> km Alaska Nest</a:t>
            </a:r>
            <a:endParaRPr lang="en-US" sz="1200" b="1" i="1" dirty="0">
              <a:latin typeface="Verdana"/>
              <a:cs typeface="Verdana"/>
            </a:endParaRPr>
          </a:p>
        </p:txBody>
      </p:sp>
      <p:sp>
        <p:nvSpPr>
          <p:cNvPr id="6" name="TextBox 5"/>
          <p:cNvSpPr txBox="1"/>
          <p:nvPr/>
        </p:nvSpPr>
        <p:spPr>
          <a:xfrm>
            <a:off x="2846838" y="2887793"/>
            <a:ext cx="1762980" cy="276999"/>
          </a:xfrm>
          <a:prstGeom prst="rect">
            <a:avLst/>
          </a:prstGeom>
          <a:noFill/>
        </p:spPr>
        <p:txBody>
          <a:bodyPr wrap="none" rtlCol="0">
            <a:spAutoFit/>
          </a:bodyPr>
          <a:lstStyle/>
          <a:p>
            <a:pPr algn="ctr"/>
            <a:r>
              <a:rPr lang="en-US" sz="1200" b="1" i="1" dirty="0" smtClean="0">
                <a:latin typeface="Verdana"/>
                <a:cs typeface="Verdana"/>
              </a:rPr>
              <a:t>4 km CONUS Nest</a:t>
            </a:r>
            <a:endParaRPr lang="en-US" sz="1200" b="1" i="1" dirty="0">
              <a:latin typeface="Verdana"/>
              <a:cs typeface="Verdana"/>
            </a:endParaRPr>
          </a:p>
        </p:txBody>
      </p:sp>
      <p:sp>
        <p:nvSpPr>
          <p:cNvPr id="7" name="TextBox 6"/>
          <p:cNvSpPr txBox="1"/>
          <p:nvPr/>
        </p:nvSpPr>
        <p:spPr>
          <a:xfrm>
            <a:off x="1934196" y="3420249"/>
            <a:ext cx="1389681" cy="461665"/>
          </a:xfrm>
          <a:prstGeom prst="rect">
            <a:avLst/>
          </a:prstGeom>
          <a:noFill/>
        </p:spPr>
        <p:txBody>
          <a:bodyPr wrap="none" rtlCol="0">
            <a:spAutoFit/>
          </a:bodyPr>
          <a:lstStyle/>
          <a:p>
            <a:pPr algn="ctr"/>
            <a:r>
              <a:rPr lang="en-US" sz="1200" b="1" i="1" dirty="0" smtClean="0">
                <a:latin typeface="Verdana"/>
                <a:cs typeface="Verdana"/>
              </a:rPr>
              <a:t>1.33 km fire</a:t>
            </a:r>
          </a:p>
          <a:p>
            <a:pPr algn="ctr"/>
            <a:r>
              <a:rPr lang="en-US" sz="1200" b="1" i="1" dirty="0" smtClean="0">
                <a:latin typeface="Verdana"/>
                <a:cs typeface="Verdana"/>
              </a:rPr>
              <a:t>weather Nest</a:t>
            </a:r>
            <a:endParaRPr lang="en-US" sz="1200" b="1" i="1" dirty="0">
              <a:latin typeface="Verdana"/>
              <a:cs typeface="Verdana"/>
            </a:endParaRPr>
          </a:p>
        </p:txBody>
      </p:sp>
      <p:sp>
        <p:nvSpPr>
          <p:cNvPr id="8" name="TextBox 7"/>
          <p:cNvSpPr txBox="1"/>
          <p:nvPr/>
        </p:nvSpPr>
        <p:spPr>
          <a:xfrm>
            <a:off x="3560461" y="4218801"/>
            <a:ext cx="2154539" cy="276999"/>
          </a:xfrm>
          <a:prstGeom prst="rect">
            <a:avLst/>
          </a:prstGeom>
          <a:noFill/>
        </p:spPr>
        <p:txBody>
          <a:bodyPr wrap="none" rtlCol="0">
            <a:spAutoFit/>
          </a:bodyPr>
          <a:lstStyle/>
          <a:p>
            <a:pPr algn="ctr"/>
            <a:r>
              <a:rPr lang="en-US" sz="1200" b="1" i="1" dirty="0">
                <a:latin typeface="Verdana"/>
                <a:cs typeface="Verdana"/>
              </a:rPr>
              <a:t>3</a:t>
            </a:r>
            <a:r>
              <a:rPr lang="en-US" sz="1200" b="1" i="1" dirty="0" smtClean="0">
                <a:latin typeface="Verdana"/>
                <a:cs typeface="Verdana"/>
              </a:rPr>
              <a:t> km Puerto Rico Nest</a:t>
            </a:r>
            <a:endParaRPr lang="en-US" sz="1200" b="1" i="1" dirty="0">
              <a:latin typeface="Verdana"/>
              <a:cs typeface="Verdana"/>
            </a:endParaRPr>
          </a:p>
        </p:txBody>
      </p:sp>
      <p:sp>
        <p:nvSpPr>
          <p:cNvPr id="9" name="TextBox 8"/>
          <p:cNvSpPr txBox="1"/>
          <p:nvPr/>
        </p:nvSpPr>
        <p:spPr>
          <a:xfrm>
            <a:off x="4601196" y="3204769"/>
            <a:ext cx="2621238" cy="461665"/>
          </a:xfrm>
          <a:prstGeom prst="rect">
            <a:avLst/>
          </a:prstGeom>
          <a:noFill/>
        </p:spPr>
        <p:txBody>
          <a:bodyPr wrap="none" rtlCol="0">
            <a:spAutoFit/>
          </a:bodyPr>
          <a:lstStyle/>
          <a:p>
            <a:pPr algn="r"/>
            <a:r>
              <a:rPr lang="en-US" sz="1200" b="1" i="1" dirty="0">
                <a:latin typeface="Verdana"/>
                <a:cs typeface="Verdana"/>
              </a:rPr>
              <a:t>9</a:t>
            </a:r>
            <a:r>
              <a:rPr lang="en-US" sz="1200" b="1" i="1" dirty="0" smtClean="0">
                <a:latin typeface="Verdana"/>
                <a:cs typeface="Verdana"/>
              </a:rPr>
              <a:t> km Moving Nests</a:t>
            </a:r>
          </a:p>
          <a:p>
            <a:pPr algn="r"/>
            <a:r>
              <a:rPr lang="en-US" sz="1200" b="1" i="1" dirty="0" smtClean="0">
                <a:latin typeface="Verdana"/>
                <a:cs typeface="Verdana"/>
              </a:rPr>
              <a:t>w/3 km Inner Moving Nest</a:t>
            </a:r>
            <a:endParaRPr lang="en-US" sz="1200" b="1" i="1" dirty="0">
              <a:latin typeface="Verdana"/>
              <a:cs typeface="Verdana"/>
            </a:endParaRPr>
          </a:p>
        </p:txBody>
      </p:sp>
      <p:sp>
        <p:nvSpPr>
          <p:cNvPr id="10" name="TextBox 9"/>
          <p:cNvSpPr txBox="1"/>
          <p:nvPr/>
        </p:nvSpPr>
        <p:spPr>
          <a:xfrm>
            <a:off x="1600200" y="1676400"/>
            <a:ext cx="5943600" cy="215444"/>
          </a:xfrm>
          <a:prstGeom prst="rect">
            <a:avLst/>
          </a:prstGeom>
          <a:solidFill>
            <a:schemeClr val="bg1"/>
          </a:solidFill>
        </p:spPr>
        <p:txBody>
          <a:bodyPr wrap="square" rtlCol="0">
            <a:spAutoFit/>
          </a:bodyPr>
          <a:lstStyle/>
          <a:p>
            <a:pPr algn="ctr"/>
            <a:endParaRPr lang="en-US" sz="800" dirty="0">
              <a:latin typeface="Verdana"/>
              <a:cs typeface="Verdana"/>
            </a:endParaRPr>
          </a:p>
        </p:txBody>
      </p:sp>
      <p:sp>
        <p:nvSpPr>
          <p:cNvPr id="11" name="TextBox 10"/>
          <p:cNvSpPr txBox="1"/>
          <p:nvPr/>
        </p:nvSpPr>
        <p:spPr>
          <a:xfrm>
            <a:off x="228600" y="822960"/>
            <a:ext cx="8686800" cy="1015663"/>
          </a:xfrm>
          <a:prstGeom prst="rect">
            <a:avLst/>
          </a:prstGeom>
          <a:noFill/>
        </p:spPr>
        <p:txBody>
          <a:bodyPr wrap="square" rtlCol="0">
            <a:spAutoFit/>
          </a:bodyPr>
          <a:lstStyle/>
          <a:p>
            <a:pPr marL="233363" indent="-233363">
              <a:buFont typeface="Arial"/>
              <a:buChar char="•"/>
            </a:pPr>
            <a:r>
              <a:rPr lang="en-US" sz="2000" dirty="0" smtClean="0">
                <a:latin typeface="Verdana"/>
                <a:cs typeface="Verdana"/>
              </a:rPr>
              <a:t>Simulation of Global NMM-B (NAM) with multiple static and moving nests running under NOAA Environment Modeling System (NEMS).</a:t>
            </a:r>
          </a:p>
        </p:txBody>
      </p:sp>
      <p:sp>
        <p:nvSpPr>
          <p:cNvPr id="13" name="TextBox 12"/>
          <p:cNvSpPr txBox="1"/>
          <p:nvPr/>
        </p:nvSpPr>
        <p:spPr>
          <a:xfrm>
            <a:off x="3663382" y="5102423"/>
            <a:ext cx="1867546" cy="307777"/>
          </a:xfrm>
          <a:prstGeom prst="rect">
            <a:avLst/>
          </a:prstGeom>
          <a:noFill/>
        </p:spPr>
        <p:txBody>
          <a:bodyPr wrap="none" rtlCol="0">
            <a:spAutoFit/>
          </a:bodyPr>
          <a:lstStyle/>
          <a:p>
            <a:pPr algn="ctr"/>
            <a:r>
              <a:rPr lang="en-US" sz="1400" b="1" i="1" dirty="0" smtClean="0">
                <a:latin typeface="Verdana"/>
                <a:cs typeface="Verdana"/>
              </a:rPr>
              <a:t>2-m wind (m/s)</a:t>
            </a:r>
            <a:endParaRPr lang="en-US" sz="1400" b="1" i="1" dirty="0">
              <a:latin typeface="Verdana"/>
              <a:cs typeface="Verdana"/>
            </a:endParaRPr>
          </a:p>
        </p:txBody>
      </p:sp>
      <p:sp>
        <p:nvSpPr>
          <p:cNvPr id="16" name="Rectangle 15"/>
          <p:cNvSpPr/>
          <p:nvPr/>
        </p:nvSpPr>
        <p:spPr>
          <a:xfrm>
            <a:off x="6662307" y="6507303"/>
            <a:ext cx="2253093" cy="307777"/>
          </a:xfrm>
          <a:prstGeom prst="rect">
            <a:avLst/>
          </a:prstGeom>
        </p:spPr>
        <p:txBody>
          <a:bodyPr wrap="none">
            <a:spAutoFit/>
          </a:bodyPr>
          <a:lstStyle/>
          <a:p>
            <a:pPr algn="r"/>
            <a:r>
              <a:rPr lang="en-US" sz="1400" i="1" dirty="0" smtClean="0">
                <a:latin typeface="Verdana"/>
                <a:cs typeface="Verdana"/>
              </a:rPr>
              <a:t>Tom Black, NCEP/EMC </a:t>
            </a:r>
            <a:endParaRPr lang="en-US" sz="1400" i="1" dirty="0"/>
          </a:p>
        </p:txBody>
      </p:sp>
      <p:sp>
        <p:nvSpPr>
          <p:cNvPr id="17" name="TextBox 16"/>
          <p:cNvSpPr txBox="1"/>
          <p:nvPr/>
        </p:nvSpPr>
        <p:spPr>
          <a:xfrm>
            <a:off x="228600" y="5486400"/>
            <a:ext cx="8686800" cy="1015663"/>
          </a:xfrm>
          <a:prstGeom prst="rect">
            <a:avLst/>
          </a:prstGeom>
          <a:noFill/>
        </p:spPr>
        <p:txBody>
          <a:bodyPr wrap="square" rtlCol="0">
            <a:spAutoFit/>
          </a:bodyPr>
          <a:lstStyle/>
          <a:p>
            <a:pPr marL="233363" indent="-233363">
              <a:buFont typeface="Arial"/>
              <a:buChar char="•"/>
            </a:pPr>
            <a:r>
              <a:rPr lang="en-US" sz="2000" dirty="0" smtClean="0">
                <a:latin typeface="Verdana"/>
                <a:cs typeface="Verdana"/>
              </a:rPr>
              <a:t>Nests: 1</a:t>
            </a:r>
            <a:r>
              <a:rPr lang="en-US" sz="2000" dirty="0">
                <a:latin typeface="Verdana"/>
                <a:cs typeface="Verdana"/>
              </a:rPr>
              <a:t>-</a:t>
            </a:r>
            <a:r>
              <a:rPr lang="en-US" sz="2000" dirty="0" smtClean="0">
                <a:latin typeface="Verdana"/>
                <a:cs typeface="Verdana"/>
              </a:rPr>
              <a:t>way, with boundaries </a:t>
            </a:r>
            <a:r>
              <a:rPr lang="en-US" sz="2000" dirty="0">
                <a:latin typeface="Verdana"/>
                <a:cs typeface="Verdana"/>
              </a:rPr>
              <a:t>from parent every </a:t>
            </a:r>
            <a:r>
              <a:rPr lang="en-US" sz="2000" dirty="0" smtClean="0">
                <a:latin typeface="Verdana"/>
                <a:cs typeface="Verdana"/>
              </a:rPr>
              <a:t>time-step, and “</a:t>
            </a:r>
            <a:r>
              <a:rPr lang="en-US" sz="2000" dirty="0">
                <a:latin typeface="Verdana"/>
                <a:cs typeface="Verdana"/>
              </a:rPr>
              <a:t>grid-associated” </a:t>
            </a:r>
            <a:r>
              <a:rPr lang="en-US" sz="2000" dirty="0" smtClean="0">
                <a:latin typeface="Verdana"/>
                <a:cs typeface="Verdana"/>
              </a:rPr>
              <a:t>with parent </a:t>
            </a:r>
            <a:r>
              <a:rPr lang="en-US" sz="2000" dirty="0">
                <a:latin typeface="Verdana"/>
                <a:cs typeface="Verdana"/>
              </a:rPr>
              <a:t>(</a:t>
            </a:r>
            <a:r>
              <a:rPr lang="en-US" sz="2000" dirty="0" smtClean="0">
                <a:latin typeface="Verdana"/>
                <a:cs typeface="Verdana"/>
              </a:rPr>
              <a:t>same orientation </a:t>
            </a:r>
            <a:r>
              <a:rPr lang="en-US" sz="2000" dirty="0" err="1">
                <a:latin typeface="Verdana"/>
                <a:cs typeface="Verdana"/>
              </a:rPr>
              <a:t>w.r.t</a:t>
            </a:r>
            <a:r>
              <a:rPr lang="en-US" sz="2000" dirty="0">
                <a:latin typeface="Verdana"/>
                <a:cs typeface="Verdana"/>
              </a:rPr>
              <a:t>. earth</a:t>
            </a:r>
            <a:r>
              <a:rPr lang="en-US" sz="2000" dirty="0" smtClean="0">
                <a:latin typeface="Verdana"/>
                <a:cs typeface="Verdana"/>
              </a:rPr>
              <a:t>).</a:t>
            </a:r>
            <a:endParaRPr lang="en-US" sz="2000" dirty="0">
              <a:latin typeface="Verdana"/>
              <a:cs typeface="Verdana"/>
            </a:endParaRPr>
          </a:p>
          <a:p>
            <a:pPr marL="233363" indent="-233363">
              <a:buFont typeface="Arial"/>
              <a:buChar char="•"/>
            </a:pPr>
            <a:r>
              <a:rPr lang="en-US" sz="2000" dirty="0">
                <a:latin typeface="Verdana"/>
                <a:cs typeface="Verdana"/>
              </a:rPr>
              <a:t>Moving nests and 2-way interaction under </a:t>
            </a:r>
            <a:r>
              <a:rPr lang="en-US" sz="2000" dirty="0" smtClean="0">
                <a:latin typeface="Verdana"/>
                <a:cs typeface="Verdana"/>
              </a:rPr>
              <a:t>development</a:t>
            </a:r>
            <a:r>
              <a:rPr lang="en-US" sz="2000" dirty="0">
                <a:latin typeface="Verdana"/>
                <a:cs typeface="Verdana"/>
              </a:rPr>
              <a:t>.</a:t>
            </a:r>
          </a:p>
        </p:txBody>
      </p:sp>
      <p:sp>
        <p:nvSpPr>
          <p:cNvPr id="18" name="Title 1"/>
          <p:cNvSpPr txBox="1">
            <a:spLocks/>
          </p:cNvSpPr>
          <p:nvPr/>
        </p:nvSpPr>
        <p:spPr>
          <a:xfrm>
            <a:off x="228600" y="143934"/>
            <a:ext cx="8686800" cy="713671"/>
          </a:xfrm>
          <a:prstGeom prst="rect">
            <a:avLst/>
          </a:prstGeom>
        </p:spPr>
        <p:txBody>
          <a:bodyPr/>
          <a:lstStyle>
            <a:lvl1pPr algn="l" rtl="0" eaLnBrk="0" fontAlgn="base" hangingPunct="0">
              <a:spcBef>
                <a:spcPct val="0"/>
              </a:spcBef>
              <a:spcAft>
                <a:spcPct val="0"/>
              </a:spcAft>
              <a:defRPr sz="3600" b="1">
                <a:solidFill>
                  <a:schemeClr val="tx2"/>
                </a:solidFill>
                <a:latin typeface="Helvetica"/>
                <a:ea typeface="+mj-ea"/>
                <a:cs typeface="Helvetica"/>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a:r>
              <a:rPr lang="en-US" sz="3200" i="1" dirty="0" smtClean="0"/>
              <a:t>Basic Approach:  Unified Example</a:t>
            </a:r>
            <a:endParaRPr lang="en-US" sz="3200" i="1" dirty="0"/>
          </a:p>
        </p:txBody>
      </p:sp>
    </p:spTree>
    <p:extLst>
      <p:ext uri="{BB962C8B-B14F-4D97-AF65-F5344CB8AC3E}">
        <p14:creationId xmlns:p14="http://schemas.microsoft.com/office/powerpoint/2010/main" val="1031911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smtClean="0"/>
              <a:t>Emerging requirements</a:t>
            </a:r>
            <a:endParaRPr lang="en-US" sz="3200" i="1" dirty="0"/>
          </a:p>
        </p:txBody>
      </p:sp>
      <p:sp>
        <p:nvSpPr>
          <p:cNvPr id="5" name="Rectangle 4"/>
          <p:cNvSpPr/>
          <p:nvPr/>
        </p:nvSpPr>
        <p:spPr>
          <a:xfrm>
            <a:off x="228600" y="1143000"/>
            <a:ext cx="8686800" cy="5262980"/>
          </a:xfrm>
          <a:prstGeom prst="rect">
            <a:avLst/>
          </a:prstGeom>
        </p:spPr>
        <p:txBody>
          <a:bodyPr>
            <a:spAutoFit/>
          </a:bodyPr>
          <a:lstStyle/>
          <a:p>
            <a:pPr marL="166688" indent="-166688">
              <a:spcAft>
                <a:spcPts val="800"/>
              </a:spcAft>
              <a:buFont typeface="Arial"/>
              <a:buChar char="•"/>
            </a:pPr>
            <a:r>
              <a:rPr lang="en-US" sz="2000" b="1" dirty="0"/>
              <a:t>“Weather Ready Nation”:  Products </a:t>
            </a:r>
            <a:r>
              <a:rPr lang="en-US" sz="2000" b="1" dirty="0" smtClean="0"/>
              <a:t>and social </a:t>
            </a:r>
            <a:r>
              <a:rPr lang="en-US" sz="2000" b="1" dirty="0"/>
              <a:t>science, high impact events</a:t>
            </a:r>
            <a:r>
              <a:rPr lang="en-US" sz="2000" b="1" dirty="0" smtClean="0"/>
              <a:t>.</a:t>
            </a:r>
            <a:endParaRPr lang="en-US" dirty="0"/>
          </a:p>
          <a:p>
            <a:pPr marL="166688" indent="-166688">
              <a:buFont typeface="Arial"/>
              <a:buChar char="•"/>
            </a:pPr>
            <a:r>
              <a:rPr lang="en-US" sz="2000" b="1" dirty="0"/>
              <a:t>Weather to climate—seamless suite of guidance and products.</a:t>
            </a:r>
          </a:p>
          <a:p>
            <a:pPr marL="334963" lvl="1" indent="-160338">
              <a:buFont typeface="Lucida Grande"/>
              <a:buChar char="-"/>
            </a:pPr>
            <a:r>
              <a:rPr lang="en-US" dirty="0" smtClean="0"/>
              <a:t>Weeks 3&amp;4</a:t>
            </a:r>
            <a:r>
              <a:rPr lang="en-US" dirty="0"/>
              <a:t>.</a:t>
            </a:r>
          </a:p>
          <a:p>
            <a:pPr marL="334963" lvl="1" indent="-160338">
              <a:spcAft>
                <a:spcPts val="800"/>
              </a:spcAft>
              <a:buFont typeface="Lucida Grande"/>
              <a:buChar char="-"/>
            </a:pPr>
            <a:r>
              <a:rPr lang="en-US" dirty="0"/>
              <a:t>Systematic </a:t>
            </a:r>
            <a:r>
              <a:rPr lang="en-US" dirty="0" smtClean="0"/>
              <a:t>reforecasts </a:t>
            </a:r>
            <a:r>
              <a:rPr lang="en-US" dirty="0"/>
              <a:t>need; Forecast uncertainty, and calibration of outlook products</a:t>
            </a:r>
            <a:r>
              <a:rPr lang="en-US" dirty="0" smtClean="0"/>
              <a:t>.</a:t>
            </a:r>
            <a:endParaRPr lang="en-US" dirty="0"/>
          </a:p>
          <a:p>
            <a:pPr marL="166688" indent="-166688">
              <a:buFont typeface="Arial"/>
              <a:buChar char="•"/>
            </a:pPr>
            <a:r>
              <a:rPr lang="en-US" sz="2000" b="1" dirty="0"/>
              <a:t>Range of products beyond </a:t>
            </a:r>
            <a:r>
              <a:rPr lang="en-US" sz="2000" b="1" dirty="0" smtClean="0"/>
              <a:t>weather</a:t>
            </a:r>
            <a:r>
              <a:rPr lang="en-US" sz="2000" b="1" i="1" dirty="0" smtClean="0">
                <a:solidFill>
                  <a:srgbClr val="800000"/>
                </a:solidFill>
              </a:rPr>
              <a:t> (suggests more fully coupled)</a:t>
            </a:r>
            <a:r>
              <a:rPr lang="en-US" sz="2000" b="1" dirty="0" smtClean="0"/>
              <a:t>:</a:t>
            </a:r>
            <a:endParaRPr lang="en-US" sz="2000" b="1" dirty="0"/>
          </a:p>
          <a:p>
            <a:pPr marL="393700" lvl="1" indent="-160338">
              <a:buFont typeface="Lucida Grande"/>
              <a:buChar char="-"/>
            </a:pPr>
            <a:r>
              <a:rPr lang="en-US" dirty="0"/>
              <a:t>Land, ice, ocean, waves, aerosols, (ecosystems, space weather).</a:t>
            </a:r>
          </a:p>
          <a:p>
            <a:pPr marL="393700" lvl="1" indent="-160338">
              <a:spcAft>
                <a:spcPts val="800"/>
              </a:spcAft>
              <a:buFont typeface="Lucida Grande"/>
              <a:buChar char="-"/>
            </a:pPr>
            <a:r>
              <a:rPr lang="en-US" dirty="0"/>
              <a:t>Water cycle, collaboration with NWS National Water Center (NWC)</a:t>
            </a:r>
            <a:r>
              <a:rPr lang="en-US" dirty="0" smtClean="0"/>
              <a:t>.</a:t>
            </a:r>
            <a:endParaRPr lang="en-US" dirty="0"/>
          </a:p>
          <a:p>
            <a:pPr marL="166688" indent="-166688">
              <a:buFont typeface="Arial"/>
              <a:buChar char="•"/>
            </a:pPr>
            <a:r>
              <a:rPr lang="en-US" sz="2000" b="1" dirty="0"/>
              <a:t>Key stakeholders to be addressed:</a:t>
            </a:r>
          </a:p>
          <a:p>
            <a:pPr marL="393700" lvl="1" indent="-160338">
              <a:buFont typeface="Lucida Grande"/>
              <a:buChar char="-"/>
            </a:pPr>
            <a:r>
              <a:rPr lang="en-US" dirty="0"/>
              <a:t>NCEP Service Centers, National Weather Service Centers, Regions</a:t>
            </a:r>
            <a:r>
              <a:rPr lang="en-US" dirty="0" smtClean="0"/>
              <a:t>/Forecast Offices</a:t>
            </a:r>
            <a:r>
              <a:rPr lang="en-US" dirty="0"/>
              <a:t>, </a:t>
            </a:r>
            <a:r>
              <a:rPr lang="en-US" dirty="0" smtClean="0"/>
              <a:t>NWC</a:t>
            </a:r>
            <a:endParaRPr lang="en-US" dirty="0"/>
          </a:p>
          <a:p>
            <a:pPr marL="393700" lvl="1" indent="-160338">
              <a:buFont typeface="Lucida Grande"/>
              <a:buChar char="-"/>
            </a:pPr>
            <a:r>
              <a:rPr lang="en-US" dirty="0"/>
              <a:t>Other partners</a:t>
            </a:r>
          </a:p>
          <a:p>
            <a:pPr marL="393700" lvl="1" indent="-160338">
              <a:buFont typeface="Lucida Grande"/>
              <a:buChar char="-"/>
            </a:pPr>
            <a:r>
              <a:rPr lang="en-US" dirty="0" smtClean="0"/>
              <a:t>National Ocean Service, NOAA Fisheries, US Geological Survey, Defense, etc.</a:t>
            </a:r>
            <a:endParaRPr lang="en-US" dirty="0"/>
          </a:p>
          <a:p>
            <a:pPr marL="393700" lvl="1" indent="-160338">
              <a:buFont typeface="Lucida Grande"/>
              <a:buChar char="-"/>
            </a:pPr>
            <a:r>
              <a:rPr lang="en-US" dirty="0"/>
              <a:t>Private Sector</a:t>
            </a:r>
          </a:p>
          <a:p>
            <a:pPr marL="393700" lvl="1" indent="-160338">
              <a:buFont typeface="Lucida Grande"/>
              <a:buChar char="-"/>
            </a:pPr>
            <a:r>
              <a:rPr lang="en-US" dirty="0"/>
              <a:t>Academia</a:t>
            </a:r>
          </a:p>
          <a:p>
            <a:pPr marL="393700" lvl="1" indent="-160338">
              <a:buFont typeface="Lucida Grande"/>
              <a:buChar char="-"/>
            </a:pPr>
            <a:r>
              <a:rPr lang="en-US" dirty="0"/>
              <a:t>International </a:t>
            </a:r>
            <a:r>
              <a:rPr lang="en-US" dirty="0" smtClean="0"/>
              <a:t>partners/commitments </a:t>
            </a:r>
            <a:r>
              <a:rPr lang="en-US" dirty="0"/>
              <a:t>(WMO</a:t>
            </a:r>
            <a:r>
              <a:rPr lang="en-US" dirty="0" smtClean="0"/>
              <a:t>, Bi-lateral cooperation, etc.)</a:t>
            </a:r>
            <a:endParaRPr lang="en-US" dirty="0"/>
          </a:p>
        </p:txBody>
      </p:sp>
    </p:spTree>
    <p:extLst>
      <p:ext uri="{BB962C8B-B14F-4D97-AF65-F5344CB8AC3E}">
        <p14:creationId xmlns:p14="http://schemas.microsoft.com/office/powerpoint/2010/main" val="84851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8381"/>
            <a:ext cx="8686800" cy="584776"/>
          </a:xfrm>
        </p:spPr>
        <p:txBody>
          <a:bodyPr>
            <a:spAutoFit/>
          </a:bodyPr>
          <a:lstStyle/>
          <a:p>
            <a:pPr algn="ctr"/>
            <a:r>
              <a:rPr lang="en-US" sz="3200" i="1" dirty="0"/>
              <a:t>Resulting Compute Needs (Operations)</a:t>
            </a:r>
          </a:p>
        </p:txBody>
      </p:sp>
      <p:sp>
        <p:nvSpPr>
          <p:cNvPr id="3" name="Content Placeholder 2"/>
          <p:cNvSpPr>
            <a:spLocks noGrp="1"/>
          </p:cNvSpPr>
          <p:nvPr>
            <p:ph idx="1"/>
          </p:nvPr>
        </p:nvSpPr>
        <p:spPr>
          <a:xfrm>
            <a:off x="228600" y="1092924"/>
            <a:ext cx="8406650" cy="5474341"/>
          </a:xfrm>
        </p:spPr>
        <p:txBody>
          <a:bodyPr/>
          <a:lstStyle/>
          <a:p>
            <a:endParaRPr lang="en-US" dirty="0" smtClean="0"/>
          </a:p>
          <a:p>
            <a:endParaRPr lang="en-US" dirty="0" smtClean="0"/>
          </a:p>
          <a:p>
            <a:endParaRPr lang="en-US" dirty="0" smtClean="0"/>
          </a:p>
          <a:p>
            <a:r>
              <a:rPr lang="en-US" dirty="0" smtClean="0"/>
              <a:t>Overall costs per element uncertain, but clearly different with respect to NCEP Production Suite element:</a:t>
            </a:r>
          </a:p>
          <a:p>
            <a:pPr lvl="1"/>
            <a:r>
              <a:rPr lang="en-US" dirty="0" smtClean="0"/>
              <a:t>Hourly / WoF very expensive</a:t>
            </a:r>
          </a:p>
          <a:p>
            <a:pPr lvl="1"/>
            <a:r>
              <a:rPr lang="en-US" dirty="0" smtClean="0"/>
              <a:t>Other elements feasible in next 5-10 years at “med” level</a:t>
            </a:r>
            <a:endParaRPr lang="en-US" dirty="0"/>
          </a:p>
          <a:p>
            <a:r>
              <a:rPr lang="en-US" dirty="0" smtClean="0"/>
              <a:t>Moving from equal split between global (year-week) and meso (day-hour) modeling to compute focus on meso. </a:t>
            </a:r>
            <a:endParaRPr lang="en-US" dirty="0"/>
          </a:p>
        </p:txBody>
      </p:sp>
      <p:sp>
        <p:nvSpPr>
          <p:cNvPr id="8" name="TextBox 7"/>
          <p:cNvSpPr txBox="1"/>
          <p:nvPr/>
        </p:nvSpPr>
        <p:spPr>
          <a:xfrm>
            <a:off x="436189" y="5379204"/>
            <a:ext cx="4367715" cy="369332"/>
          </a:xfrm>
          <a:prstGeom prst="rect">
            <a:avLst/>
          </a:prstGeom>
          <a:noFill/>
        </p:spPr>
        <p:txBody>
          <a:bodyPr wrap="none" rtlCol="0">
            <a:spAutoFit/>
          </a:bodyPr>
          <a:lstStyle/>
          <a:p>
            <a:pPr algn="r"/>
            <a:r>
              <a:rPr lang="en-US" dirty="0" smtClean="0">
                <a:solidFill>
                  <a:srgbClr val="008000"/>
                </a:solidFill>
              </a:rPr>
              <a:t>Percentage of NPS without hour element</a:t>
            </a:r>
            <a:endParaRPr lang="en-US" dirty="0">
              <a:solidFill>
                <a:srgbClr val="008000"/>
              </a:solidFill>
            </a:endParaRPr>
          </a:p>
        </p:txBody>
      </p:sp>
      <p:sp>
        <p:nvSpPr>
          <p:cNvPr id="9" name="TextBox 8"/>
          <p:cNvSpPr txBox="1"/>
          <p:nvPr/>
        </p:nvSpPr>
        <p:spPr>
          <a:xfrm>
            <a:off x="1604623" y="1604484"/>
            <a:ext cx="1570224" cy="369332"/>
          </a:xfrm>
          <a:prstGeom prst="rect">
            <a:avLst/>
          </a:prstGeom>
          <a:noFill/>
        </p:spPr>
        <p:txBody>
          <a:bodyPr wrap="none" rtlCol="0">
            <a:spAutoFit/>
          </a:bodyPr>
          <a:lstStyle/>
          <a:p>
            <a:pPr algn="r"/>
            <a:r>
              <a:rPr lang="en-US" dirty="0" smtClean="0">
                <a:solidFill>
                  <a:srgbClr val="008000"/>
                </a:solidFill>
              </a:rPr>
              <a:t>Cost in </a:t>
            </a:r>
            <a:r>
              <a:rPr lang="en-US" dirty="0" err="1" smtClean="0">
                <a:solidFill>
                  <a:srgbClr val="008000"/>
                </a:solidFill>
              </a:rPr>
              <a:t>PFlop</a:t>
            </a:r>
            <a:endParaRPr lang="en-US" dirty="0">
              <a:solidFill>
                <a:srgbClr val="008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0212440"/>
              </p:ext>
            </p:extLst>
          </p:nvPr>
        </p:nvGraphicFramePr>
        <p:xfrm>
          <a:off x="3301355" y="1024434"/>
          <a:ext cx="5778500" cy="1282700"/>
        </p:xfrm>
        <a:graphic>
          <a:graphicData uri="http://schemas.openxmlformats.org/drawingml/2006/table">
            <a:tbl>
              <a:tblPr/>
              <a:tblGrid>
                <a:gridCol w="825500"/>
                <a:gridCol w="825500"/>
                <a:gridCol w="825500"/>
                <a:gridCol w="825500"/>
                <a:gridCol w="825500"/>
                <a:gridCol w="825500"/>
                <a:gridCol w="825500"/>
              </a:tblGrid>
              <a:tr h="203200">
                <a:tc>
                  <a:txBody>
                    <a:bodyPr/>
                    <a:lstStyle/>
                    <a:p>
                      <a:pPr algn="ctr" fontAlgn="t"/>
                      <a:r>
                        <a:rPr lang="en-US" sz="1600" b="0" i="0" u="none" strike="noStrike">
                          <a:solidFill>
                            <a:srgbClr val="000000"/>
                          </a:solidFill>
                          <a:effectLst/>
                          <a:latin typeface="Calibri"/>
                        </a:rPr>
                        <a:t>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month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hour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total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203200">
                <a:tc>
                  <a:txBody>
                    <a:bodyPr/>
                    <a:lstStyle/>
                    <a:p>
                      <a:pPr algn="ctr" fontAlgn="t"/>
                      <a:r>
                        <a:rPr lang="en-US" sz="1600" b="0" i="0" u="none" strike="noStrike" dirty="0">
                          <a:solidFill>
                            <a:srgbClr val="000000"/>
                          </a:solidFill>
                          <a:effectLst/>
                          <a:latin typeface="Calibri"/>
                        </a:rPr>
                        <a:t>low</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0.32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0.30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Calibri"/>
                        </a:rPr>
                        <a:t>6.6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161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t"/>
                      <a:r>
                        <a:rPr lang="en-US" sz="1600" b="0" i="0" u="none" strike="noStrike">
                          <a:solidFill>
                            <a:srgbClr val="000000"/>
                          </a:solidFill>
                          <a:effectLst/>
                          <a:latin typeface="Calibri"/>
                        </a:rPr>
                        <a:t>med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0.49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0.81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259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0500">
                <a:tc>
                  <a:txBody>
                    <a:bodyPr/>
                    <a:lstStyle/>
                    <a:p>
                      <a:pPr algn="ctr" fontAlgn="t"/>
                      <a:r>
                        <a:rPr lang="en-US" sz="1600" b="0" i="0" u="none" strike="noStrike">
                          <a:solidFill>
                            <a:srgbClr val="000000"/>
                          </a:solidFill>
                          <a:effectLst/>
                          <a:latin typeface="Calibri"/>
                        </a:rPr>
                        <a:t>high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20.0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40.4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422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486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t"/>
                      <a:r>
                        <a:rPr lang="en-US" sz="1600" b="0" i="0" u="none" strike="noStrike">
                          <a:solidFill>
                            <a:srgbClr val="000000"/>
                          </a:solidFill>
                          <a:effectLst/>
                          <a:latin typeface="Calibri"/>
                        </a:rPr>
                        <a:t>high-2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7.36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43.5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136.4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3378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dirty="0">
                          <a:solidFill>
                            <a:srgbClr val="000000"/>
                          </a:solidFill>
                          <a:effectLst/>
                          <a:latin typeface="Calibri"/>
                        </a:rPr>
                        <a:t>3569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78535221"/>
              </p:ext>
            </p:extLst>
          </p:nvPr>
        </p:nvGraphicFramePr>
        <p:xfrm>
          <a:off x="4952355" y="4773237"/>
          <a:ext cx="4127500" cy="1282700"/>
        </p:xfrm>
        <a:graphic>
          <a:graphicData uri="http://schemas.openxmlformats.org/drawingml/2006/table">
            <a:tbl>
              <a:tblPr/>
              <a:tblGrid>
                <a:gridCol w="825500"/>
                <a:gridCol w="825500"/>
                <a:gridCol w="825500"/>
                <a:gridCol w="825500"/>
                <a:gridCol w="825500"/>
              </a:tblGrid>
              <a:tr h="203200">
                <a:tc>
                  <a:txBody>
                    <a:bodyPr/>
                    <a:lstStyle/>
                    <a:p>
                      <a:pPr algn="ctr" fontAlgn="t"/>
                      <a:r>
                        <a:rPr lang="en-US" sz="1600" b="0" i="0" u="none" strike="noStrike">
                          <a:solidFill>
                            <a:srgbClr val="000000"/>
                          </a:solidFill>
                          <a:effectLst/>
                          <a:latin typeface="Calibri"/>
                        </a:rPr>
                        <a:t>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month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203200">
                <a:tc>
                  <a:txBody>
                    <a:bodyPr/>
                    <a:lstStyle/>
                    <a:p>
                      <a:pPr algn="ctr" fontAlgn="t"/>
                      <a:r>
                        <a:rPr lang="en-US" sz="1600" b="0" i="0" u="none" strike="noStrike">
                          <a:solidFill>
                            <a:srgbClr val="000000"/>
                          </a:solidFill>
                          <a:effectLst/>
                          <a:latin typeface="Calibri"/>
                        </a:rPr>
                        <a:t>low</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33.2%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63.7%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t"/>
                      <a:r>
                        <a:rPr lang="en-US" sz="1600" b="0" i="0" u="none" strike="noStrike">
                          <a:solidFill>
                            <a:srgbClr val="000000"/>
                          </a:solidFill>
                          <a:effectLst/>
                          <a:latin typeface="Calibri"/>
                        </a:rPr>
                        <a:t>med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dirty="0">
                          <a:solidFill>
                            <a:srgbClr val="000000"/>
                          </a:solidFill>
                          <a:effectLst/>
                          <a:latin typeface="Calibri"/>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34.0%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62.5%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03200">
                <a:tc>
                  <a:txBody>
                    <a:bodyPr/>
                    <a:lstStyle/>
                    <a:p>
                      <a:pPr algn="ctr" fontAlgn="t"/>
                      <a:r>
                        <a:rPr lang="en-US" sz="1600" b="0" i="0" u="none" strike="noStrike">
                          <a:solidFill>
                            <a:srgbClr val="000000"/>
                          </a:solidFill>
                          <a:effectLst/>
                          <a:latin typeface="Calibri"/>
                        </a:rPr>
                        <a:t>high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31.4%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63.4%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t"/>
                      <a:r>
                        <a:rPr lang="en-US" sz="1600" b="0" i="0" u="none" strike="noStrike">
                          <a:solidFill>
                            <a:srgbClr val="000000"/>
                          </a:solidFill>
                          <a:effectLst/>
                          <a:latin typeface="Calibri"/>
                        </a:rPr>
                        <a:t>high-2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dirty="0">
                          <a:solidFill>
                            <a:srgbClr val="000000"/>
                          </a:solidFill>
                          <a:effectLst/>
                          <a:latin typeface="Calibri"/>
                        </a:rPr>
                        <a:t>71.3%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4" name="Rectangle 3"/>
          <p:cNvSpPr/>
          <p:nvPr/>
        </p:nvSpPr>
        <p:spPr>
          <a:xfrm>
            <a:off x="228600" y="6037530"/>
            <a:ext cx="6892005" cy="461665"/>
          </a:xfrm>
          <a:prstGeom prst="rect">
            <a:avLst/>
          </a:prstGeom>
        </p:spPr>
        <p:txBody>
          <a:bodyPr wrap="none">
            <a:spAutoFit/>
          </a:bodyPr>
          <a:lstStyle/>
          <a:p>
            <a:r>
              <a:rPr lang="en-US" sz="2400" b="1" i="1" dirty="0" smtClean="0">
                <a:latin typeface="Wingdings"/>
                <a:ea typeface="Wingdings"/>
                <a:cs typeface="Wingdings"/>
                <a:sym typeface="Wingdings"/>
              </a:rPr>
              <a:t></a:t>
            </a:r>
            <a:r>
              <a:rPr lang="en-US" sz="2400" b="1" i="1" dirty="0" smtClean="0"/>
              <a:t> Research Compute:  3x to 5x+ Operations</a:t>
            </a:r>
            <a:endParaRPr lang="en-US" sz="2400" b="1" i="1" dirty="0"/>
          </a:p>
        </p:txBody>
      </p:sp>
    </p:spTree>
    <p:extLst>
      <p:ext uri="{BB962C8B-B14F-4D97-AF65-F5344CB8AC3E}">
        <p14:creationId xmlns:p14="http://schemas.microsoft.com/office/powerpoint/2010/main" val="9296657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974563" y="3105835"/>
            <a:ext cx="3194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i="1" dirty="0">
                <a:latin typeface="Verdana" charset="0"/>
              </a:rPr>
              <a:t>Thank you</a:t>
            </a:r>
            <a:r>
              <a:rPr lang="en-GB" sz="3600" b="1" i="1" dirty="0" smtClean="0">
                <a:latin typeface="Verdana" charset="0"/>
              </a:rPr>
              <a:t>!</a:t>
            </a:r>
            <a:endParaRPr lang="en-GB" sz="3600" b="1" i="1" dirty="0">
              <a:latin typeface="Verdana" charset="0"/>
            </a:endParaRPr>
          </a:p>
        </p:txBody>
      </p:sp>
    </p:spTree>
    <p:extLst>
      <p:ext uri="{BB962C8B-B14F-4D97-AF65-F5344CB8AC3E}">
        <p14:creationId xmlns:p14="http://schemas.microsoft.com/office/powerpoint/2010/main" val="36016848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reeform 3"/>
          <p:cNvSpPr>
            <a:spLocks/>
          </p:cNvSpPr>
          <p:nvPr/>
        </p:nvSpPr>
        <p:spPr bwMode="auto">
          <a:xfrm>
            <a:off x="3098800" y="1243320"/>
            <a:ext cx="3932563" cy="1491618"/>
          </a:xfrm>
          <a:custGeom>
            <a:avLst/>
            <a:gdLst>
              <a:gd name="T0" fmla="*/ 0 w 2963"/>
              <a:gd name="T1" fmla="*/ 2147483647 h 2136"/>
              <a:gd name="T2" fmla="*/ 2147483647 w 2963"/>
              <a:gd name="T3" fmla="*/ 2147483647 h 2136"/>
              <a:gd name="T4" fmla="*/ 2147483647 w 2963"/>
              <a:gd name="T5" fmla="*/ 2147483647 h 2136"/>
              <a:gd name="T6" fmla="*/ 2147483647 w 2963"/>
              <a:gd name="T7" fmla="*/ 2147483647 h 2136"/>
              <a:gd name="T8" fmla="*/ 2147483647 w 2963"/>
              <a:gd name="T9" fmla="*/ 2147483647 h 2136"/>
              <a:gd name="T10" fmla="*/ 2147483647 w 2963"/>
              <a:gd name="T11" fmla="*/ 0 h 2136"/>
              <a:gd name="T12" fmla="*/ 0 60000 65536"/>
              <a:gd name="T13" fmla="*/ 0 60000 65536"/>
              <a:gd name="T14" fmla="*/ 0 60000 65536"/>
              <a:gd name="T15" fmla="*/ 0 60000 65536"/>
              <a:gd name="T16" fmla="*/ 0 60000 65536"/>
              <a:gd name="T17" fmla="*/ 0 60000 65536"/>
              <a:gd name="T18" fmla="*/ 0 w 2963"/>
              <a:gd name="T19" fmla="*/ 0 h 2136"/>
              <a:gd name="T20" fmla="*/ 2963 w 2963"/>
              <a:gd name="T21" fmla="*/ 2136 h 2136"/>
            </a:gdLst>
            <a:ahLst/>
            <a:cxnLst>
              <a:cxn ang="T12">
                <a:pos x="T0" y="T1"/>
              </a:cxn>
              <a:cxn ang="T13">
                <a:pos x="T2" y="T3"/>
              </a:cxn>
              <a:cxn ang="T14">
                <a:pos x="T4" y="T5"/>
              </a:cxn>
              <a:cxn ang="T15">
                <a:pos x="T6" y="T7"/>
              </a:cxn>
              <a:cxn ang="T16">
                <a:pos x="T8" y="T9"/>
              </a:cxn>
              <a:cxn ang="T17">
                <a:pos x="T10" y="T11"/>
              </a:cxn>
            </a:cxnLst>
            <a:rect l="T18" t="T19" r="T20" b="T21"/>
            <a:pathLst>
              <a:path w="2963" h="2136">
                <a:moveTo>
                  <a:pt x="0" y="2136"/>
                </a:moveTo>
                <a:cubicBezTo>
                  <a:pt x="57" y="1906"/>
                  <a:pt x="114" y="1675"/>
                  <a:pt x="228" y="1445"/>
                </a:cubicBezTo>
                <a:cubicBezTo>
                  <a:pt x="342" y="1215"/>
                  <a:pt x="484" y="953"/>
                  <a:pt x="684" y="754"/>
                </a:cubicBezTo>
                <a:cubicBezTo>
                  <a:pt x="883" y="555"/>
                  <a:pt x="1162" y="370"/>
                  <a:pt x="1425" y="251"/>
                </a:cubicBezTo>
                <a:cubicBezTo>
                  <a:pt x="1688" y="132"/>
                  <a:pt x="2004" y="84"/>
                  <a:pt x="2260" y="42"/>
                </a:cubicBezTo>
                <a:cubicBezTo>
                  <a:pt x="2516" y="0"/>
                  <a:pt x="2817" y="9"/>
                  <a:pt x="2963" y="0"/>
                </a:cubicBezTo>
              </a:path>
            </a:pathLst>
          </a:cu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l"/>
            <a:endParaRPr lang="en-US" sz="2000" dirty="0">
              <a:solidFill>
                <a:srgbClr val="000000"/>
              </a:solidFill>
            </a:endParaRPr>
          </a:p>
        </p:txBody>
      </p:sp>
      <p:sp>
        <p:nvSpPr>
          <p:cNvPr id="5124" name="Freeform 4"/>
          <p:cNvSpPr>
            <a:spLocks/>
          </p:cNvSpPr>
          <p:nvPr/>
        </p:nvSpPr>
        <p:spPr bwMode="auto">
          <a:xfrm>
            <a:off x="3810623" y="2252971"/>
            <a:ext cx="3275977" cy="729617"/>
          </a:xfrm>
          <a:custGeom>
            <a:avLst/>
            <a:gdLst>
              <a:gd name="T0" fmla="*/ 0 w 2964"/>
              <a:gd name="T1" fmla="*/ 2147483647 h 1753"/>
              <a:gd name="T2" fmla="*/ 2147483647 w 2964"/>
              <a:gd name="T3" fmla="*/ 2147483647 h 1753"/>
              <a:gd name="T4" fmla="*/ 2147483647 w 2964"/>
              <a:gd name="T5" fmla="*/ 2147483647 h 1753"/>
              <a:gd name="T6" fmla="*/ 2147483647 w 2964"/>
              <a:gd name="T7" fmla="*/ 2147483647 h 1753"/>
              <a:gd name="T8" fmla="*/ 2147483647 w 2964"/>
              <a:gd name="T9" fmla="*/ 2147483647 h 1753"/>
              <a:gd name="T10" fmla="*/ 2147483647 w 2964"/>
              <a:gd name="T11" fmla="*/ 2147483647 h 1753"/>
              <a:gd name="T12" fmla="*/ 2147483647 w 2964"/>
              <a:gd name="T13" fmla="*/ 2147483647 h 1753"/>
              <a:gd name="T14" fmla="*/ 2147483647 w 2964"/>
              <a:gd name="T15" fmla="*/ 0 h 1753"/>
              <a:gd name="T16" fmla="*/ 0 60000 65536"/>
              <a:gd name="T17" fmla="*/ 0 60000 65536"/>
              <a:gd name="T18" fmla="*/ 0 60000 65536"/>
              <a:gd name="T19" fmla="*/ 0 60000 65536"/>
              <a:gd name="T20" fmla="*/ 0 60000 65536"/>
              <a:gd name="T21" fmla="*/ 0 60000 65536"/>
              <a:gd name="T22" fmla="*/ 0 60000 65536"/>
              <a:gd name="T23" fmla="*/ 0 60000 65536"/>
              <a:gd name="T24" fmla="*/ 0 w 2964"/>
              <a:gd name="T25" fmla="*/ 0 h 1753"/>
              <a:gd name="T26" fmla="*/ 2964 w 2964"/>
              <a:gd name="T27" fmla="*/ 1753 h 1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4" h="1753">
                <a:moveTo>
                  <a:pt x="0" y="1753"/>
                </a:moveTo>
                <a:cubicBezTo>
                  <a:pt x="52" y="1624"/>
                  <a:pt x="98" y="1509"/>
                  <a:pt x="170" y="1381"/>
                </a:cubicBezTo>
                <a:cubicBezTo>
                  <a:pt x="242" y="1253"/>
                  <a:pt x="341" y="1105"/>
                  <a:pt x="431" y="987"/>
                </a:cubicBezTo>
                <a:cubicBezTo>
                  <a:pt x="521" y="869"/>
                  <a:pt x="591" y="772"/>
                  <a:pt x="708" y="672"/>
                </a:cubicBezTo>
                <a:cubicBezTo>
                  <a:pt x="825" y="572"/>
                  <a:pt x="969" y="476"/>
                  <a:pt x="1135" y="387"/>
                </a:cubicBezTo>
                <a:cubicBezTo>
                  <a:pt x="1301" y="298"/>
                  <a:pt x="1484" y="199"/>
                  <a:pt x="1703" y="139"/>
                </a:cubicBezTo>
                <a:cubicBezTo>
                  <a:pt x="1922" y="79"/>
                  <a:pt x="2237" y="50"/>
                  <a:pt x="2447" y="27"/>
                </a:cubicBezTo>
                <a:cubicBezTo>
                  <a:pt x="2657" y="4"/>
                  <a:pt x="2856" y="6"/>
                  <a:pt x="2964" y="0"/>
                </a:cubicBezTo>
              </a:path>
            </a:pathLst>
          </a:cu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l"/>
            <a:endParaRPr lang="en-US" sz="2000" dirty="0">
              <a:solidFill>
                <a:srgbClr val="000000"/>
              </a:solidFill>
            </a:endParaRPr>
          </a:p>
        </p:txBody>
      </p:sp>
      <p:sp>
        <p:nvSpPr>
          <p:cNvPr id="5125" name="Line 5"/>
          <p:cNvSpPr>
            <a:spLocks noChangeShapeType="1"/>
          </p:cNvSpPr>
          <p:nvPr/>
        </p:nvSpPr>
        <p:spPr bwMode="auto">
          <a:xfrm>
            <a:off x="7086600" y="1243320"/>
            <a:ext cx="0" cy="1066800"/>
          </a:xfrm>
          <a:prstGeom prst="line">
            <a:avLst/>
          </a:prstGeom>
          <a:noFill/>
          <a:ln w="28575">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l"/>
            <a:endParaRPr lang="en-US" sz="2000" dirty="0">
              <a:solidFill>
                <a:srgbClr val="000000"/>
              </a:solidFill>
            </a:endParaRPr>
          </a:p>
        </p:txBody>
      </p:sp>
      <p:sp>
        <p:nvSpPr>
          <p:cNvPr id="319494" name="Text Box 6"/>
          <p:cNvSpPr txBox="1">
            <a:spLocks noChangeArrowheads="1"/>
          </p:cNvSpPr>
          <p:nvPr/>
        </p:nvSpPr>
        <p:spPr bwMode="auto">
          <a:xfrm>
            <a:off x="7010400" y="1548121"/>
            <a:ext cx="1143000" cy="461657"/>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l" eaLnBrk="0" hangingPunct="0">
              <a:defRPr/>
            </a:pPr>
            <a:r>
              <a:rPr lang="en-US" sz="1200" b="1" i="1" dirty="0">
                <a:solidFill>
                  <a:srgbClr val="000000"/>
                </a:solidFill>
                <a:effectLst>
                  <a:outerShdw blurRad="38100" dist="38100" dir="2700000" algn="tl">
                    <a:srgbClr val="C0C0C0"/>
                  </a:outerShdw>
                </a:effectLst>
                <a:latin typeface="Arial" charset="0"/>
                <a:cs typeface="Times New Roman" pitchFamily="18" charset="0"/>
              </a:rPr>
              <a:t>Forecast </a:t>
            </a:r>
          </a:p>
          <a:p>
            <a:pPr algn="l" eaLnBrk="0" hangingPunct="0">
              <a:defRPr/>
            </a:pPr>
            <a:r>
              <a:rPr lang="en-US" sz="1200" b="1" i="1" dirty="0">
                <a:solidFill>
                  <a:srgbClr val="000000"/>
                </a:solidFill>
                <a:effectLst>
                  <a:outerShdw blurRad="38100" dist="38100" dir="2700000" algn="tl">
                    <a:srgbClr val="C0C0C0"/>
                  </a:outerShdw>
                </a:effectLst>
                <a:latin typeface="Arial" charset="0"/>
                <a:cs typeface="Times New Roman" pitchFamily="18" charset="0"/>
              </a:rPr>
              <a:t>Uncertainty</a:t>
            </a:r>
          </a:p>
        </p:txBody>
      </p:sp>
      <p:sp>
        <p:nvSpPr>
          <p:cNvPr id="319495" name="Text Box 7"/>
          <p:cNvSpPr txBox="1">
            <a:spLocks noChangeArrowheads="1"/>
          </p:cNvSpPr>
          <p:nvPr/>
        </p:nvSpPr>
        <p:spPr bwMode="auto">
          <a:xfrm>
            <a:off x="1752602" y="4580246"/>
            <a:ext cx="1006475" cy="276991"/>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808080"/>
                </a:solidFill>
                <a:effectLst>
                  <a:outerShdw blurRad="38100" dist="38100" dir="2700000" algn="tl">
                    <a:srgbClr val="000000"/>
                  </a:outerShdw>
                </a:effectLst>
                <a:latin typeface="Arial" charset="0"/>
                <a:cs typeface="Times New Roman" pitchFamily="18" charset="0"/>
              </a:rPr>
              <a:t>Minutes</a:t>
            </a:r>
          </a:p>
        </p:txBody>
      </p:sp>
      <p:sp>
        <p:nvSpPr>
          <p:cNvPr id="319496" name="Text Box 8"/>
          <p:cNvSpPr txBox="1">
            <a:spLocks noChangeArrowheads="1"/>
          </p:cNvSpPr>
          <p:nvPr/>
        </p:nvSpPr>
        <p:spPr bwMode="auto">
          <a:xfrm>
            <a:off x="2078038" y="4103997"/>
            <a:ext cx="1020762" cy="276991"/>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808080"/>
                </a:solidFill>
                <a:effectLst>
                  <a:outerShdw blurRad="38100" dist="38100" dir="2700000" algn="tl">
                    <a:srgbClr val="000000"/>
                  </a:outerShdw>
                </a:effectLst>
                <a:latin typeface="Arial" charset="0"/>
                <a:cs typeface="Times New Roman" pitchFamily="18" charset="0"/>
              </a:rPr>
              <a:t>Hours</a:t>
            </a:r>
          </a:p>
        </p:txBody>
      </p:sp>
      <p:sp>
        <p:nvSpPr>
          <p:cNvPr id="319497" name="Text Box 9"/>
          <p:cNvSpPr txBox="1">
            <a:spLocks noChangeArrowheads="1"/>
          </p:cNvSpPr>
          <p:nvPr/>
        </p:nvSpPr>
        <p:spPr bwMode="auto">
          <a:xfrm>
            <a:off x="2381252" y="3626159"/>
            <a:ext cx="1046163" cy="276991"/>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808080"/>
                </a:solidFill>
                <a:effectLst>
                  <a:outerShdw blurRad="38100" dist="38100" dir="2700000" algn="tl">
                    <a:srgbClr val="000000"/>
                  </a:outerShdw>
                </a:effectLst>
                <a:latin typeface="Arial" charset="0"/>
                <a:cs typeface="Times New Roman" pitchFamily="18" charset="0"/>
              </a:rPr>
              <a:t>Days</a:t>
            </a:r>
          </a:p>
        </p:txBody>
      </p:sp>
      <p:sp>
        <p:nvSpPr>
          <p:cNvPr id="319498" name="Text Box 10"/>
          <p:cNvSpPr txBox="1">
            <a:spLocks noChangeArrowheads="1"/>
          </p:cNvSpPr>
          <p:nvPr/>
        </p:nvSpPr>
        <p:spPr bwMode="auto">
          <a:xfrm>
            <a:off x="2679702" y="3149909"/>
            <a:ext cx="1082675" cy="276991"/>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808080"/>
                </a:solidFill>
                <a:effectLst>
                  <a:outerShdw blurRad="38100" dist="38100" dir="2700000" algn="tl">
                    <a:srgbClr val="000000"/>
                  </a:outerShdw>
                </a:effectLst>
                <a:latin typeface="Arial" charset="0"/>
                <a:cs typeface="Times New Roman" pitchFamily="18" charset="0"/>
              </a:rPr>
              <a:t>1 Week</a:t>
            </a:r>
          </a:p>
        </p:txBody>
      </p:sp>
      <p:sp>
        <p:nvSpPr>
          <p:cNvPr id="319499" name="Text Box 11"/>
          <p:cNvSpPr txBox="1">
            <a:spLocks noChangeArrowheads="1"/>
          </p:cNvSpPr>
          <p:nvPr/>
        </p:nvSpPr>
        <p:spPr bwMode="auto">
          <a:xfrm>
            <a:off x="3114675" y="2686360"/>
            <a:ext cx="1125538" cy="276991"/>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000000"/>
                </a:solidFill>
                <a:effectLst>
                  <a:outerShdw blurRad="38100" dist="38100" dir="2700000" algn="tl">
                    <a:srgbClr val="FFFFFF"/>
                  </a:outerShdw>
                </a:effectLst>
                <a:latin typeface="Arial" charset="0"/>
                <a:cs typeface="Times New Roman" pitchFamily="18" charset="0"/>
              </a:rPr>
              <a:t>2 Week</a:t>
            </a:r>
          </a:p>
        </p:txBody>
      </p:sp>
      <p:sp>
        <p:nvSpPr>
          <p:cNvPr id="319500" name="Text Box 12"/>
          <p:cNvSpPr txBox="1">
            <a:spLocks noChangeArrowheads="1"/>
          </p:cNvSpPr>
          <p:nvPr/>
        </p:nvSpPr>
        <p:spPr bwMode="auto">
          <a:xfrm>
            <a:off x="3575052" y="2254560"/>
            <a:ext cx="1179513" cy="276991"/>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000000"/>
                </a:solidFill>
                <a:effectLst>
                  <a:outerShdw blurRad="38100" dist="38100" dir="2700000" algn="tl">
                    <a:srgbClr val="FFFFFF"/>
                  </a:outerShdw>
                </a:effectLst>
                <a:latin typeface="Arial" charset="0"/>
                <a:cs typeface="Times New Roman" pitchFamily="18" charset="0"/>
              </a:rPr>
              <a:t>Months</a:t>
            </a:r>
          </a:p>
        </p:txBody>
      </p:sp>
      <p:sp>
        <p:nvSpPr>
          <p:cNvPr id="319501" name="Text Box 13"/>
          <p:cNvSpPr txBox="1">
            <a:spLocks noChangeArrowheads="1"/>
          </p:cNvSpPr>
          <p:nvPr/>
        </p:nvSpPr>
        <p:spPr bwMode="auto">
          <a:xfrm>
            <a:off x="4505327" y="1846572"/>
            <a:ext cx="1177925" cy="276991"/>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000000"/>
                </a:solidFill>
                <a:effectLst>
                  <a:outerShdw blurRad="38100" dist="38100" dir="2700000" algn="tl">
                    <a:srgbClr val="FFFFFF"/>
                  </a:outerShdw>
                </a:effectLst>
                <a:latin typeface="Arial" charset="0"/>
                <a:cs typeface="Times New Roman" pitchFamily="18" charset="0"/>
              </a:rPr>
              <a:t>Seasons</a:t>
            </a:r>
          </a:p>
        </p:txBody>
      </p:sp>
      <p:sp>
        <p:nvSpPr>
          <p:cNvPr id="319502" name="Text Box 14"/>
          <p:cNvSpPr txBox="1">
            <a:spLocks noChangeArrowheads="1"/>
          </p:cNvSpPr>
          <p:nvPr/>
        </p:nvSpPr>
        <p:spPr bwMode="auto">
          <a:xfrm>
            <a:off x="5821363" y="1597334"/>
            <a:ext cx="1160462" cy="276991"/>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000000"/>
                </a:solidFill>
                <a:effectLst>
                  <a:outerShdw blurRad="38100" dist="38100" dir="2700000" algn="tl">
                    <a:srgbClr val="FFFFFF"/>
                  </a:outerShdw>
                </a:effectLst>
                <a:latin typeface="Arial" charset="0"/>
                <a:cs typeface="Times New Roman" pitchFamily="18" charset="0"/>
              </a:rPr>
              <a:t>Years</a:t>
            </a:r>
          </a:p>
        </p:txBody>
      </p:sp>
      <p:sp>
        <p:nvSpPr>
          <p:cNvPr id="5135" name="Rectangle 15"/>
          <p:cNvSpPr>
            <a:spLocks noGrp="1" noChangeArrowheads="1"/>
          </p:cNvSpPr>
          <p:nvPr>
            <p:ph type="title" idx="4294967295"/>
          </p:nvPr>
        </p:nvSpPr>
        <p:spPr>
          <a:xfrm>
            <a:off x="228600" y="137160"/>
            <a:ext cx="8686800" cy="712787"/>
          </a:xfrm>
        </p:spPr>
        <p:txBody>
          <a:bodyPr/>
          <a:lstStyle/>
          <a:p>
            <a:pPr algn="ctr"/>
            <a:r>
              <a:rPr lang="en-US" sz="2800" i="1" dirty="0" smtClean="0"/>
              <a:t>Seamless Suite, Spanning Weather and Climate</a:t>
            </a:r>
          </a:p>
        </p:txBody>
      </p:sp>
      <p:grpSp>
        <p:nvGrpSpPr>
          <p:cNvPr id="5136" name="Group 21"/>
          <p:cNvGrpSpPr>
            <a:grpSpLocks/>
          </p:cNvGrpSpPr>
          <p:nvPr/>
        </p:nvGrpSpPr>
        <p:grpSpPr bwMode="auto">
          <a:xfrm>
            <a:off x="1" y="1513195"/>
            <a:ext cx="1649413" cy="3538539"/>
            <a:chOff x="18" y="1034"/>
            <a:chExt cx="1039" cy="2229"/>
          </a:xfrm>
        </p:grpSpPr>
        <p:grpSp>
          <p:nvGrpSpPr>
            <p:cNvPr id="5180" name="Group 22"/>
            <p:cNvGrpSpPr>
              <a:grpSpLocks/>
            </p:cNvGrpSpPr>
            <p:nvPr/>
          </p:nvGrpSpPr>
          <p:grpSpPr bwMode="auto">
            <a:xfrm>
              <a:off x="877" y="1034"/>
              <a:ext cx="180" cy="2229"/>
              <a:chOff x="877" y="1034"/>
              <a:chExt cx="180" cy="2229"/>
            </a:xfrm>
          </p:grpSpPr>
          <p:sp>
            <p:nvSpPr>
              <p:cNvPr id="5188" name="Line 23"/>
              <p:cNvSpPr>
                <a:spLocks noChangeShapeType="1"/>
              </p:cNvSpPr>
              <p:nvPr/>
            </p:nvSpPr>
            <p:spPr bwMode="auto">
              <a:xfrm>
                <a:off x="952" y="1034"/>
                <a:ext cx="0" cy="2229"/>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algn="l"/>
                <a:endParaRPr lang="en-US" sz="2000" dirty="0">
                  <a:solidFill>
                    <a:srgbClr val="000000"/>
                  </a:solidFill>
                </a:endParaRPr>
              </a:p>
            </p:txBody>
          </p:sp>
          <p:sp>
            <p:nvSpPr>
              <p:cNvPr id="5189" name="Text Box 24"/>
              <p:cNvSpPr txBox="1">
                <a:spLocks noChangeArrowheads="1"/>
              </p:cNvSpPr>
              <p:nvPr/>
            </p:nvSpPr>
            <p:spPr bwMode="auto">
              <a:xfrm rot="16200000">
                <a:off x="381" y="2147"/>
                <a:ext cx="1172" cy="180"/>
              </a:xfrm>
              <a:prstGeom prst="rect">
                <a:avLst/>
              </a:prstGeom>
              <a:gradFill rotWithShape="0">
                <a:gsLst>
                  <a:gs pos="0">
                    <a:srgbClr val="767647"/>
                  </a:gs>
                  <a:gs pos="50000">
                    <a:srgbClr val="FFFF99"/>
                  </a:gs>
                  <a:gs pos="100000">
                    <a:srgbClr val="767647"/>
                  </a:gs>
                </a:gsLst>
                <a:lin ang="0" scaled="1"/>
              </a:gradFill>
              <a:ln>
                <a:noFill/>
              </a:ln>
              <a:effectLst>
                <a:outerShdw algn="ctr" rotWithShape="0">
                  <a:schemeClr val="tx1"/>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90000"/>
                  </a:lnSpc>
                </a:pPr>
                <a:r>
                  <a:rPr lang="en-US" sz="1400" b="1" dirty="0">
                    <a:solidFill>
                      <a:srgbClr val="808080"/>
                    </a:solidFill>
                    <a:cs typeface="Times New Roman" pitchFamily="18" charset="0"/>
                  </a:rPr>
                  <a:t>Forecast Lead Time</a:t>
                </a:r>
              </a:p>
            </p:txBody>
          </p:sp>
        </p:grpSp>
        <p:grpSp>
          <p:nvGrpSpPr>
            <p:cNvPr id="5181" name="Group 25"/>
            <p:cNvGrpSpPr>
              <a:grpSpLocks/>
            </p:cNvGrpSpPr>
            <p:nvPr/>
          </p:nvGrpSpPr>
          <p:grpSpPr bwMode="auto">
            <a:xfrm>
              <a:off x="18" y="1231"/>
              <a:ext cx="895" cy="1925"/>
              <a:chOff x="18" y="1231"/>
              <a:chExt cx="895" cy="1925"/>
            </a:xfrm>
          </p:grpSpPr>
          <p:sp>
            <p:nvSpPr>
              <p:cNvPr id="319514" name="Text Box 26"/>
              <p:cNvSpPr txBox="1">
                <a:spLocks noChangeArrowheads="1"/>
              </p:cNvSpPr>
              <p:nvPr/>
            </p:nvSpPr>
            <p:spPr bwMode="auto">
              <a:xfrm>
                <a:off x="18" y="2865"/>
                <a:ext cx="895" cy="291"/>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Warnings &amp; Alert Coordination</a:t>
                </a:r>
              </a:p>
            </p:txBody>
          </p:sp>
          <p:sp>
            <p:nvSpPr>
              <p:cNvPr id="319515" name="Text Box 27"/>
              <p:cNvSpPr txBox="1">
                <a:spLocks noChangeArrowheads="1"/>
              </p:cNvSpPr>
              <p:nvPr/>
            </p:nvSpPr>
            <p:spPr bwMode="auto">
              <a:xfrm>
                <a:off x="287" y="2550"/>
                <a:ext cx="626" cy="174"/>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Watches</a:t>
                </a:r>
              </a:p>
            </p:txBody>
          </p:sp>
          <p:sp>
            <p:nvSpPr>
              <p:cNvPr id="319516" name="Text Box 28"/>
              <p:cNvSpPr txBox="1">
                <a:spLocks noChangeArrowheads="1"/>
              </p:cNvSpPr>
              <p:nvPr/>
            </p:nvSpPr>
            <p:spPr bwMode="auto">
              <a:xfrm>
                <a:off x="187" y="2235"/>
                <a:ext cx="726" cy="174"/>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Forecasts</a:t>
                </a:r>
              </a:p>
            </p:txBody>
          </p:sp>
          <p:sp>
            <p:nvSpPr>
              <p:cNvPr id="5185" name="Text Box 29"/>
              <p:cNvSpPr txBox="1">
                <a:spLocks noChangeArrowheads="1"/>
              </p:cNvSpPr>
              <p:nvPr/>
            </p:nvSpPr>
            <p:spPr bwMode="auto">
              <a:xfrm>
                <a:off x="93" y="1794"/>
                <a:ext cx="8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eaLnBrk="1" hangingPunct="1">
                  <a:spcBef>
                    <a:spcPct val="50000"/>
                  </a:spcBef>
                </a:pPr>
                <a:r>
                  <a:rPr lang="en-US" sz="1200" dirty="0">
                    <a:solidFill>
                      <a:srgbClr val="000000"/>
                    </a:solidFill>
                    <a:cs typeface="Times New Roman" pitchFamily="18" charset="0"/>
                  </a:rPr>
                  <a:t>Threats Assessments</a:t>
                </a:r>
              </a:p>
            </p:txBody>
          </p:sp>
          <p:sp>
            <p:nvSpPr>
              <p:cNvPr id="319518" name="Text Box 30"/>
              <p:cNvSpPr txBox="1">
                <a:spLocks noChangeArrowheads="1"/>
              </p:cNvSpPr>
              <p:nvPr/>
            </p:nvSpPr>
            <p:spPr bwMode="auto">
              <a:xfrm>
                <a:off x="208" y="1544"/>
                <a:ext cx="705" cy="174"/>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Guidance</a:t>
                </a:r>
              </a:p>
            </p:txBody>
          </p:sp>
          <p:sp>
            <p:nvSpPr>
              <p:cNvPr id="319519" name="Text Box 31"/>
              <p:cNvSpPr txBox="1">
                <a:spLocks noChangeArrowheads="1"/>
              </p:cNvSpPr>
              <p:nvPr/>
            </p:nvSpPr>
            <p:spPr bwMode="auto">
              <a:xfrm>
                <a:off x="338" y="1231"/>
                <a:ext cx="575" cy="174"/>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Outlook</a:t>
                </a:r>
              </a:p>
            </p:txBody>
          </p:sp>
        </p:grpSp>
      </p:grpSp>
      <p:grpSp>
        <p:nvGrpSpPr>
          <p:cNvPr id="5137" name="Group 32"/>
          <p:cNvGrpSpPr>
            <a:grpSpLocks/>
          </p:cNvGrpSpPr>
          <p:nvPr/>
        </p:nvGrpSpPr>
        <p:grpSpPr bwMode="auto">
          <a:xfrm>
            <a:off x="1482725" y="4921558"/>
            <a:ext cx="7569200" cy="276225"/>
            <a:chOff x="952" y="3181"/>
            <a:chExt cx="4768" cy="174"/>
          </a:xfrm>
        </p:grpSpPr>
        <p:sp>
          <p:nvSpPr>
            <p:cNvPr id="5178" name="Line 33"/>
            <p:cNvSpPr>
              <a:spLocks noChangeShapeType="1"/>
            </p:cNvSpPr>
            <p:nvPr/>
          </p:nvSpPr>
          <p:spPr bwMode="auto">
            <a:xfrm>
              <a:off x="952" y="3263"/>
              <a:ext cx="476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a:endParaRPr lang="en-US" sz="2000" dirty="0">
                <a:solidFill>
                  <a:srgbClr val="000000"/>
                </a:solidFill>
              </a:endParaRPr>
            </a:p>
          </p:txBody>
        </p:sp>
        <p:sp>
          <p:nvSpPr>
            <p:cNvPr id="5179" name="Text Box 34"/>
            <p:cNvSpPr txBox="1">
              <a:spLocks noChangeArrowheads="1"/>
            </p:cNvSpPr>
            <p:nvPr/>
          </p:nvSpPr>
          <p:spPr bwMode="auto">
            <a:xfrm>
              <a:off x="2807" y="3181"/>
              <a:ext cx="783" cy="174"/>
            </a:xfrm>
            <a:prstGeom prst="rect">
              <a:avLst/>
            </a:prstGeom>
            <a:gradFill rotWithShape="0">
              <a:gsLst>
                <a:gs pos="0">
                  <a:srgbClr val="767647"/>
                </a:gs>
                <a:gs pos="50000">
                  <a:srgbClr val="FFFF99"/>
                </a:gs>
                <a:gs pos="100000">
                  <a:srgbClr val="7676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1200" b="1" dirty="0">
                  <a:solidFill>
                    <a:srgbClr val="808080"/>
                  </a:solidFill>
                  <a:cs typeface="Times New Roman" pitchFamily="18" charset="0"/>
                </a:rPr>
                <a:t>Benefits</a:t>
              </a:r>
            </a:p>
          </p:txBody>
        </p:sp>
      </p:grpSp>
      <p:sp>
        <p:nvSpPr>
          <p:cNvPr id="5139" name="Text Box 46"/>
          <p:cNvSpPr txBox="1">
            <a:spLocks noChangeArrowheads="1"/>
          </p:cNvSpPr>
          <p:nvPr/>
        </p:nvSpPr>
        <p:spPr bwMode="auto">
          <a:xfrm rot="-3836886">
            <a:off x="2509046" y="5548547"/>
            <a:ext cx="900113"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Maritime</a:t>
            </a:r>
          </a:p>
        </p:txBody>
      </p:sp>
      <p:sp>
        <p:nvSpPr>
          <p:cNvPr id="5140" name="Text Box 47"/>
          <p:cNvSpPr txBox="1">
            <a:spLocks noChangeArrowheads="1"/>
          </p:cNvSpPr>
          <p:nvPr/>
        </p:nvSpPr>
        <p:spPr bwMode="auto">
          <a:xfrm rot="-3833730">
            <a:off x="1687593" y="5614427"/>
            <a:ext cx="1101567"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Life &amp; Property</a:t>
            </a:r>
          </a:p>
        </p:txBody>
      </p:sp>
      <p:sp>
        <p:nvSpPr>
          <p:cNvPr id="5141" name="Text Box 48"/>
          <p:cNvSpPr txBox="1">
            <a:spLocks noChangeArrowheads="1"/>
          </p:cNvSpPr>
          <p:nvPr/>
        </p:nvSpPr>
        <p:spPr bwMode="auto">
          <a:xfrm rot="-3833730">
            <a:off x="2652713" y="5768415"/>
            <a:ext cx="1339851"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Space Operations</a:t>
            </a:r>
          </a:p>
        </p:txBody>
      </p:sp>
      <p:sp>
        <p:nvSpPr>
          <p:cNvPr id="5142" name="Text Box 49"/>
          <p:cNvSpPr txBox="1">
            <a:spLocks noChangeArrowheads="1"/>
          </p:cNvSpPr>
          <p:nvPr/>
        </p:nvSpPr>
        <p:spPr bwMode="auto">
          <a:xfrm rot="-3833730">
            <a:off x="6006834" y="5484252"/>
            <a:ext cx="845087"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Recreation</a:t>
            </a:r>
          </a:p>
        </p:txBody>
      </p:sp>
      <p:sp>
        <p:nvSpPr>
          <p:cNvPr id="5143" name="Text Box 50"/>
          <p:cNvSpPr txBox="1">
            <a:spLocks noChangeArrowheads="1"/>
          </p:cNvSpPr>
          <p:nvPr/>
        </p:nvSpPr>
        <p:spPr bwMode="auto">
          <a:xfrm rot="-3833730">
            <a:off x="6381421" y="5493778"/>
            <a:ext cx="857911"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Ecosystem</a:t>
            </a:r>
          </a:p>
        </p:txBody>
      </p:sp>
      <p:sp>
        <p:nvSpPr>
          <p:cNvPr id="5144" name="Text Box 51"/>
          <p:cNvSpPr txBox="1">
            <a:spLocks noChangeArrowheads="1"/>
          </p:cNvSpPr>
          <p:nvPr/>
        </p:nvSpPr>
        <p:spPr bwMode="auto">
          <a:xfrm rot="-3833730">
            <a:off x="7088919" y="5544578"/>
            <a:ext cx="966915"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Environment</a:t>
            </a:r>
          </a:p>
        </p:txBody>
      </p:sp>
      <p:sp>
        <p:nvSpPr>
          <p:cNvPr id="5145" name="Text Box 52"/>
          <p:cNvSpPr txBox="1">
            <a:spLocks noChangeArrowheads="1"/>
          </p:cNvSpPr>
          <p:nvPr/>
        </p:nvSpPr>
        <p:spPr bwMode="auto">
          <a:xfrm rot="-3833730">
            <a:off x="3417890" y="5735078"/>
            <a:ext cx="1273175"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Emergency Mgmt </a:t>
            </a:r>
          </a:p>
        </p:txBody>
      </p:sp>
      <p:sp>
        <p:nvSpPr>
          <p:cNvPr id="5146" name="Text Box 53"/>
          <p:cNvSpPr txBox="1">
            <a:spLocks noChangeArrowheads="1"/>
          </p:cNvSpPr>
          <p:nvPr/>
        </p:nvSpPr>
        <p:spPr bwMode="auto">
          <a:xfrm rot="-3833730">
            <a:off x="5644775" y="5495366"/>
            <a:ext cx="867529"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Agriculture</a:t>
            </a:r>
          </a:p>
        </p:txBody>
      </p:sp>
      <p:sp>
        <p:nvSpPr>
          <p:cNvPr id="5147" name="Text Box 54"/>
          <p:cNvSpPr txBox="1">
            <a:spLocks noChangeArrowheads="1"/>
          </p:cNvSpPr>
          <p:nvPr/>
        </p:nvSpPr>
        <p:spPr bwMode="auto">
          <a:xfrm rot="-3836886">
            <a:off x="5023643" y="5683483"/>
            <a:ext cx="1354139"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l"/>
            <a:r>
              <a:rPr lang="en-US" sz="1000" b="1" dirty="0">
                <a:solidFill>
                  <a:srgbClr val="000000"/>
                </a:solidFill>
                <a:cs typeface="Times New Roman" pitchFamily="18" charset="0"/>
              </a:rPr>
              <a:t>Reservoir Control</a:t>
            </a:r>
          </a:p>
        </p:txBody>
      </p:sp>
      <p:sp>
        <p:nvSpPr>
          <p:cNvPr id="5148" name="Text Box 55"/>
          <p:cNvSpPr txBox="1">
            <a:spLocks noChangeArrowheads="1"/>
          </p:cNvSpPr>
          <p:nvPr/>
        </p:nvSpPr>
        <p:spPr bwMode="auto">
          <a:xfrm rot="-3836886">
            <a:off x="4386695" y="5672371"/>
            <a:ext cx="1192938"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Energy Planning</a:t>
            </a:r>
          </a:p>
        </p:txBody>
      </p:sp>
      <p:sp>
        <p:nvSpPr>
          <p:cNvPr id="5149" name="Text Box 56"/>
          <p:cNvSpPr txBox="1">
            <a:spLocks noChangeArrowheads="1"/>
          </p:cNvSpPr>
          <p:nvPr/>
        </p:nvSpPr>
        <p:spPr bwMode="auto">
          <a:xfrm rot="-3833730">
            <a:off x="4089134" y="5517590"/>
            <a:ext cx="845087"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Commerce</a:t>
            </a:r>
          </a:p>
        </p:txBody>
      </p:sp>
      <p:sp>
        <p:nvSpPr>
          <p:cNvPr id="5150" name="Text Box 57"/>
          <p:cNvSpPr txBox="1">
            <a:spLocks noChangeArrowheads="1"/>
          </p:cNvSpPr>
          <p:nvPr/>
        </p:nvSpPr>
        <p:spPr bwMode="auto">
          <a:xfrm rot="-3833730">
            <a:off x="4926914" y="5527115"/>
            <a:ext cx="931649"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Hydropower</a:t>
            </a:r>
          </a:p>
        </p:txBody>
      </p:sp>
      <p:sp>
        <p:nvSpPr>
          <p:cNvPr id="5151" name="Text Box 58"/>
          <p:cNvSpPr txBox="1">
            <a:spLocks noChangeArrowheads="1"/>
          </p:cNvSpPr>
          <p:nvPr/>
        </p:nvSpPr>
        <p:spPr bwMode="auto">
          <a:xfrm rot="-3836886">
            <a:off x="3208314" y="5573947"/>
            <a:ext cx="958900"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Fire Weather</a:t>
            </a:r>
          </a:p>
        </p:txBody>
      </p:sp>
      <p:sp>
        <p:nvSpPr>
          <p:cNvPr id="5152" name="Text Box 59"/>
          <p:cNvSpPr txBox="1">
            <a:spLocks noChangeArrowheads="1"/>
          </p:cNvSpPr>
          <p:nvPr/>
        </p:nvSpPr>
        <p:spPr bwMode="auto">
          <a:xfrm rot="-3833730">
            <a:off x="6831014" y="5401702"/>
            <a:ext cx="666751"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Health</a:t>
            </a:r>
          </a:p>
        </p:txBody>
      </p:sp>
      <p:sp>
        <p:nvSpPr>
          <p:cNvPr id="5153" name="Text Box 60"/>
          <p:cNvSpPr txBox="1">
            <a:spLocks noChangeArrowheads="1"/>
          </p:cNvSpPr>
          <p:nvPr/>
        </p:nvSpPr>
        <p:spPr bwMode="auto">
          <a:xfrm rot="-3833730">
            <a:off x="2209801" y="5479490"/>
            <a:ext cx="762000"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Aviation</a:t>
            </a:r>
          </a:p>
        </p:txBody>
      </p:sp>
      <p:sp>
        <p:nvSpPr>
          <p:cNvPr id="5154" name="Text Box 19"/>
          <p:cNvSpPr txBox="1">
            <a:spLocks noChangeArrowheads="1"/>
          </p:cNvSpPr>
          <p:nvPr/>
        </p:nvSpPr>
        <p:spPr bwMode="auto">
          <a:xfrm>
            <a:off x="4825810" y="2581050"/>
            <a:ext cx="4097669" cy="30777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FF0000"/>
                </a:solidFill>
              </a:rPr>
              <a:t>North American Ensemble Forecast System</a:t>
            </a:r>
          </a:p>
        </p:txBody>
      </p:sp>
      <p:sp>
        <p:nvSpPr>
          <p:cNvPr id="5155" name="Text Box 20"/>
          <p:cNvSpPr txBox="1">
            <a:spLocks noChangeArrowheads="1"/>
          </p:cNvSpPr>
          <p:nvPr/>
        </p:nvSpPr>
        <p:spPr bwMode="auto">
          <a:xfrm>
            <a:off x="5135613" y="2379449"/>
            <a:ext cx="2377574" cy="30777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Climate Forecast System</a:t>
            </a:r>
          </a:p>
        </p:txBody>
      </p:sp>
      <p:sp>
        <p:nvSpPr>
          <p:cNvPr id="5156" name="Text Box 35"/>
          <p:cNvSpPr txBox="1">
            <a:spLocks noChangeArrowheads="1"/>
          </p:cNvSpPr>
          <p:nvPr/>
        </p:nvSpPr>
        <p:spPr bwMode="auto">
          <a:xfrm>
            <a:off x="3810623" y="3451000"/>
            <a:ext cx="3012363" cy="30777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FF"/>
                </a:solidFill>
              </a:rPr>
              <a:t>Short-Range Ensemble Forecast</a:t>
            </a:r>
          </a:p>
        </p:txBody>
      </p:sp>
      <p:sp>
        <p:nvSpPr>
          <p:cNvPr id="5157" name="Text Box 40"/>
          <p:cNvSpPr txBox="1">
            <a:spLocks noChangeArrowheads="1"/>
          </p:cNvSpPr>
          <p:nvPr/>
        </p:nvSpPr>
        <p:spPr bwMode="auto">
          <a:xfrm>
            <a:off x="4236800" y="3133499"/>
            <a:ext cx="2286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Global Forecast System</a:t>
            </a:r>
          </a:p>
        </p:txBody>
      </p:sp>
      <p:sp>
        <p:nvSpPr>
          <p:cNvPr id="5158" name="Text Box 41"/>
          <p:cNvSpPr txBox="1">
            <a:spLocks noChangeArrowheads="1"/>
          </p:cNvSpPr>
          <p:nvPr/>
        </p:nvSpPr>
        <p:spPr bwMode="auto">
          <a:xfrm>
            <a:off x="3484978" y="3774849"/>
            <a:ext cx="25889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North American Mesoscale </a:t>
            </a:r>
          </a:p>
        </p:txBody>
      </p:sp>
      <p:sp>
        <p:nvSpPr>
          <p:cNvPr id="5159" name="Text Box 42"/>
          <p:cNvSpPr txBox="1">
            <a:spLocks noChangeArrowheads="1"/>
          </p:cNvSpPr>
          <p:nvPr/>
        </p:nvSpPr>
        <p:spPr bwMode="auto">
          <a:xfrm>
            <a:off x="3168508" y="4274189"/>
            <a:ext cx="146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smtClean="0">
                <a:solidFill>
                  <a:srgbClr val="000000"/>
                </a:solidFill>
              </a:rPr>
              <a:t>Rapid Refresh</a:t>
            </a:r>
            <a:endParaRPr lang="en-US" sz="1400" b="1" dirty="0">
              <a:solidFill>
                <a:srgbClr val="000000"/>
              </a:solidFill>
            </a:endParaRPr>
          </a:p>
        </p:txBody>
      </p:sp>
      <p:sp>
        <p:nvSpPr>
          <p:cNvPr id="5160" name="Text Box 43"/>
          <p:cNvSpPr txBox="1">
            <a:spLocks noChangeArrowheads="1"/>
          </p:cNvSpPr>
          <p:nvPr/>
        </p:nvSpPr>
        <p:spPr bwMode="auto">
          <a:xfrm>
            <a:off x="2978458" y="4596121"/>
            <a:ext cx="1907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Dispersion </a:t>
            </a:r>
            <a:r>
              <a:rPr lang="en-US" sz="1400" b="1" dirty="0" smtClean="0">
                <a:solidFill>
                  <a:srgbClr val="000000"/>
                </a:solidFill>
              </a:rPr>
              <a:t>(smoke)</a:t>
            </a:r>
            <a:endParaRPr lang="en-US" sz="1400" b="1" dirty="0">
              <a:solidFill>
                <a:srgbClr val="000000"/>
              </a:solidFill>
            </a:endParaRPr>
          </a:p>
        </p:txBody>
      </p:sp>
      <p:sp>
        <p:nvSpPr>
          <p:cNvPr id="5161" name="Text Box 40"/>
          <p:cNvSpPr txBox="1">
            <a:spLocks noChangeArrowheads="1"/>
          </p:cNvSpPr>
          <p:nvPr/>
        </p:nvSpPr>
        <p:spPr bwMode="auto">
          <a:xfrm>
            <a:off x="4484088" y="2828700"/>
            <a:ext cx="31822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FF"/>
                </a:solidFill>
              </a:rPr>
              <a:t>Global Ensemble Forecast System</a:t>
            </a:r>
          </a:p>
        </p:txBody>
      </p:sp>
      <p:sp>
        <p:nvSpPr>
          <p:cNvPr id="5162" name="Text Box 53"/>
          <p:cNvSpPr txBox="1">
            <a:spLocks noChangeArrowheads="1"/>
          </p:cNvSpPr>
          <p:nvPr/>
        </p:nvSpPr>
        <p:spPr bwMode="auto">
          <a:xfrm>
            <a:off x="4104054" y="4012790"/>
            <a:ext cx="19466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ctr" eaLnBrk="1" hangingPunct="1">
              <a:buFont typeface="Arial" pitchFamily="34" charset="0"/>
              <a:buChar char="•"/>
            </a:pPr>
            <a:r>
              <a:rPr lang="en-US" sz="1400" b="1" dirty="0" smtClean="0">
                <a:solidFill>
                  <a:srgbClr val="000000"/>
                </a:solidFill>
              </a:rPr>
              <a:t>Regional Hurricane</a:t>
            </a:r>
          </a:p>
          <a:p>
            <a:pPr marL="119063" indent="-119063" algn="ctr" eaLnBrk="1" hangingPunct="1">
              <a:buFont typeface="Arial" pitchFamily="34" charset="0"/>
              <a:buChar char="•"/>
            </a:pPr>
            <a:r>
              <a:rPr lang="en-US" sz="800" b="1" dirty="0" smtClean="0">
                <a:solidFill>
                  <a:srgbClr val="000000"/>
                </a:solidFill>
              </a:rPr>
              <a:t>(HWRF &amp; GFDL)</a:t>
            </a:r>
            <a:endParaRPr lang="en-US" sz="800" b="1" dirty="0">
              <a:solidFill>
                <a:srgbClr val="000000"/>
              </a:solidFill>
            </a:endParaRPr>
          </a:p>
        </p:txBody>
      </p:sp>
      <p:sp>
        <p:nvSpPr>
          <p:cNvPr id="5163" name="Text Box 54"/>
          <p:cNvSpPr txBox="1">
            <a:spLocks noChangeArrowheads="1"/>
          </p:cNvSpPr>
          <p:nvPr/>
        </p:nvSpPr>
        <p:spPr bwMode="auto">
          <a:xfrm>
            <a:off x="5930475" y="3771873"/>
            <a:ext cx="8660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a:solidFill>
                  <a:srgbClr val="000000"/>
                </a:solidFill>
              </a:rPr>
              <a:t>Waves</a:t>
            </a:r>
          </a:p>
        </p:txBody>
      </p:sp>
      <p:sp>
        <p:nvSpPr>
          <p:cNvPr id="5164" name="Text Box 55"/>
          <p:cNvSpPr txBox="1">
            <a:spLocks noChangeArrowheads="1"/>
          </p:cNvSpPr>
          <p:nvPr/>
        </p:nvSpPr>
        <p:spPr bwMode="auto">
          <a:xfrm>
            <a:off x="6734663" y="3771873"/>
            <a:ext cx="24591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smtClean="0">
                <a:solidFill>
                  <a:srgbClr val="000000"/>
                </a:solidFill>
              </a:rPr>
              <a:t>Global Ocean</a:t>
            </a:r>
            <a:endParaRPr lang="en-US" sz="1400" b="1" dirty="0">
              <a:solidFill>
                <a:srgbClr val="000000"/>
              </a:solidFill>
            </a:endParaRPr>
          </a:p>
        </p:txBody>
      </p:sp>
      <p:sp>
        <p:nvSpPr>
          <p:cNvPr id="5165" name="Text Box 56"/>
          <p:cNvSpPr txBox="1">
            <a:spLocks noChangeArrowheads="1"/>
          </p:cNvSpPr>
          <p:nvPr/>
        </p:nvSpPr>
        <p:spPr bwMode="auto">
          <a:xfrm>
            <a:off x="5924007" y="4009568"/>
            <a:ext cx="16356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a:solidFill>
                  <a:srgbClr val="000000"/>
                </a:solidFill>
              </a:rPr>
              <a:t> Space </a:t>
            </a:r>
            <a:r>
              <a:rPr lang="en-US" sz="1400" b="1" dirty="0" smtClean="0">
                <a:solidFill>
                  <a:srgbClr val="000000"/>
                </a:solidFill>
              </a:rPr>
              <a:t>Weather</a:t>
            </a:r>
            <a:endParaRPr lang="en-US" sz="1400" b="1" dirty="0">
              <a:solidFill>
                <a:srgbClr val="000000"/>
              </a:solidFill>
            </a:endParaRPr>
          </a:p>
        </p:txBody>
      </p:sp>
      <p:sp>
        <p:nvSpPr>
          <p:cNvPr id="58" name="Text Box 56"/>
          <p:cNvSpPr txBox="1">
            <a:spLocks noChangeArrowheads="1"/>
          </p:cNvSpPr>
          <p:nvPr/>
        </p:nvSpPr>
        <p:spPr bwMode="auto">
          <a:xfrm>
            <a:off x="7846980" y="5261489"/>
            <a:ext cx="1289427" cy="1107996"/>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100" b="1" dirty="0" smtClean="0">
                <a:solidFill>
                  <a:srgbClr val="00B050"/>
                </a:solidFill>
              </a:rPr>
              <a:t>Tsunami</a:t>
            </a:r>
          </a:p>
          <a:p>
            <a:pPr marL="119063" indent="-119063" algn="l" eaLnBrk="1" hangingPunct="1">
              <a:buFont typeface="Arial" pitchFamily="34" charset="0"/>
              <a:buChar char="•"/>
            </a:pPr>
            <a:r>
              <a:rPr lang="en-US" sz="1100" b="1" dirty="0" smtClean="0">
                <a:solidFill>
                  <a:srgbClr val="00B050"/>
                </a:solidFill>
              </a:rPr>
              <a:t>Whole Atmosphere</a:t>
            </a:r>
          </a:p>
          <a:p>
            <a:pPr marL="119063" indent="-119063" algn="l" eaLnBrk="1" hangingPunct="1">
              <a:buFont typeface="Arial" pitchFamily="34" charset="0"/>
              <a:buChar char="•"/>
            </a:pPr>
            <a:r>
              <a:rPr lang="en-US" sz="1100" b="1" dirty="0" smtClean="0">
                <a:solidFill>
                  <a:srgbClr val="00B050"/>
                </a:solidFill>
              </a:rPr>
              <a:t>HRRR</a:t>
            </a:r>
          </a:p>
          <a:p>
            <a:pPr marL="119063" indent="-119063" algn="l" eaLnBrk="1" hangingPunct="1">
              <a:buFont typeface="Arial" pitchFamily="34" charset="0"/>
              <a:buChar char="•"/>
            </a:pPr>
            <a:r>
              <a:rPr lang="en-US" sz="1100" b="1" dirty="0" smtClean="0">
                <a:solidFill>
                  <a:srgbClr val="00B050"/>
                </a:solidFill>
              </a:rPr>
              <a:t>NMME</a:t>
            </a:r>
          </a:p>
          <a:p>
            <a:pPr marL="119063" indent="-119063" algn="l" eaLnBrk="1" hangingPunct="1">
              <a:buFont typeface="Arial" pitchFamily="34" charset="0"/>
              <a:buChar char="•"/>
            </a:pPr>
            <a:r>
              <a:rPr lang="en-US" sz="1100" b="1" dirty="0" smtClean="0">
                <a:solidFill>
                  <a:srgbClr val="00B050"/>
                </a:solidFill>
              </a:rPr>
              <a:t>NLDAS</a:t>
            </a:r>
            <a:endParaRPr lang="en-US" sz="1100" b="1" dirty="0">
              <a:solidFill>
                <a:srgbClr val="00B050"/>
              </a:solidFill>
            </a:endParaRPr>
          </a:p>
        </p:txBody>
      </p:sp>
      <p:sp>
        <p:nvSpPr>
          <p:cNvPr id="59" name="Text Box 54"/>
          <p:cNvSpPr txBox="1">
            <a:spLocks noChangeArrowheads="1"/>
          </p:cNvSpPr>
          <p:nvPr/>
        </p:nvSpPr>
        <p:spPr bwMode="auto">
          <a:xfrm>
            <a:off x="6735252" y="3456554"/>
            <a:ext cx="16626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smtClean="0">
                <a:solidFill>
                  <a:srgbClr val="0000FF"/>
                </a:solidFill>
              </a:rPr>
              <a:t>Wave Ensemble</a:t>
            </a:r>
            <a:endParaRPr lang="en-US" sz="1400" b="1" dirty="0">
              <a:solidFill>
                <a:srgbClr val="0000FF"/>
              </a:solidFill>
            </a:endParaRPr>
          </a:p>
        </p:txBody>
      </p:sp>
      <p:sp>
        <p:nvSpPr>
          <p:cNvPr id="61" name="Text Box 56"/>
          <p:cNvSpPr txBox="1">
            <a:spLocks noChangeArrowheads="1"/>
          </p:cNvSpPr>
          <p:nvPr/>
        </p:nvSpPr>
        <p:spPr bwMode="auto">
          <a:xfrm>
            <a:off x="8109024" y="3775421"/>
            <a:ext cx="733214" cy="307777"/>
          </a:xfrm>
          <a:prstGeom prst="rect">
            <a:avLst/>
          </a:prstGeom>
          <a:noFill/>
          <a:ln w="9525">
            <a:no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smtClean="0">
                <a:solidFill>
                  <a:srgbClr val="000000"/>
                </a:solidFill>
              </a:rPr>
              <a:t>Bays</a:t>
            </a:r>
            <a:endParaRPr lang="en-US" sz="1400" b="1" dirty="0">
              <a:solidFill>
                <a:srgbClr val="000000"/>
              </a:solidFill>
            </a:endParaRPr>
          </a:p>
        </p:txBody>
      </p:sp>
      <p:sp>
        <p:nvSpPr>
          <p:cNvPr id="62" name="Text Box 56"/>
          <p:cNvSpPr txBox="1">
            <a:spLocks noChangeArrowheads="1"/>
          </p:cNvSpPr>
          <p:nvPr/>
        </p:nvSpPr>
        <p:spPr bwMode="auto">
          <a:xfrm>
            <a:off x="7432914" y="4014997"/>
            <a:ext cx="14321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a:solidFill>
                  <a:srgbClr val="000000"/>
                </a:solidFill>
              </a:rPr>
              <a:t> </a:t>
            </a:r>
            <a:r>
              <a:rPr lang="en-US" sz="1400" b="1" dirty="0" smtClean="0">
                <a:solidFill>
                  <a:srgbClr val="000000"/>
                </a:solidFill>
              </a:rPr>
              <a:t>Storm Surge</a:t>
            </a:r>
            <a:endParaRPr lang="en-US" sz="1400" b="1" dirty="0">
              <a:solidFill>
                <a:srgbClr val="000000"/>
              </a:solidFill>
            </a:endParaRPr>
          </a:p>
        </p:txBody>
      </p:sp>
      <p:sp>
        <p:nvSpPr>
          <p:cNvPr id="63" name="Text Box 40"/>
          <p:cNvSpPr txBox="1">
            <a:spLocks noChangeArrowheads="1"/>
          </p:cNvSpPr>
          <p:nvPr/>
        </p:nvSpPr>
        <p:spPr bwMode="auto">
          <a:xfrm>
            <a:off x="6471576" y="3139153"/>
            <a:ext cx="1250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Global </a:t>
            </a:r>
            <a:r>
              <a:rPr lang="en-US" sz="1400" b="1" dirty="0" smtClean="0">
                <a:solidFill>
                  <a:srgbClr val="000000"/>
                </a:solidFill>
              </a:rPr>
              <a:t>Dust</a:t>
            </a:r>
            <a:endParaRPr lang="en-US" sz="1400" b="1" dirty="0">
              <a:solidFill>
                <a:srgbClr val="000000"/>
              </a:solidFill>
            </a:endParaRPr>
          </a:p>
        </p:txBody>
      </p:sp>
      <p:sp>
        <p:nvSpPr>
          <p:cNvPr id="64" name="Text Box 41"/>
          <p:cNvSpPr txBox="1">
            <a:spLocks noChangeArrowheads="1"/>
          </p:cNvSpPr>
          <p:nvPr/>
        </p:nvSpPr>
        <p:spPr bwMode="auto">
          <a:xfrm>
            <a:off x="3335991" y="4011721"/>
            <a:ext cx="894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smtClean="0">
                <a:solidFill>
                  <a:srgbClr val="000000"/>
                </a:solidFill>
              </a:rPr>
              <a:t>Fire </a:t>
            </a:r>
            <a:r>
              <a:rPr lang="en-US" sz="1400" b="1" dirty="0" err="1" smtClean="0">
                <a:solidFill>
                  <a:srgbClr val="000000"/>
                </a:solidFill>
              </a:rPr>
              <a:t>Wx</a:t>
            </a:r>
            <a:endParaRPr lang="en-US" sz="1400" b="1" dirty="0">
              <a:solidFill>
                <a:srgbClr val="000000"/>
              </a:solidFill>
            </a:endParaRPr>
          </a:p>
        </p:txBody>
      </p:sp>
      <p:sp>
        <p:nvSpPr>
          <p:cNvPr id="66" name="Text Box 56"/>
          <p:cNvSpPr txBox="1">
            <a:spLocks noChangeArrowheads="1"/>
          </p:cNvSpPr>
          <p:nvPr/>
        </p:nvSpPr>
        <p:spPr bwMode="auto">
          <a:xfrm>
            <a:off x="4725725" y="4326742"/>
            <a:ext cx="1253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a:solidFill>
                  <a:srgbClr val="000000"/>
                </a:solidFill>
              </a:rPr>
              <a:t> </a:t>
            </a:r>
            <a:r>
              <a:rPr lang="en-US" sz="1400" b="1" dirty="0" smtClean="0">
                <a:solidFill>
                  <a:srgbClr val="000000"/>
                </a:solidFill>
              </a:rPr>
              <a:t>Air Quality</a:t>
            </a:r>
            <a:endParaRPr lang="en-US" sz="1400" b="1" dirty="0">
              <a:solidFill>
                <a:srgbClr val="000000"/>
              </a:solidFill>
            </a:endParaRPr>
          </a:p>
        </p:txBody>
      </p:sp>
    </p:spTree>
    <p:extLst>
      <p:ext uri="{BB962C8B-B14F-4D97-AF65-F5344CB8AC3E}">
        <p14:creationId xmlns:p14="http://schemas.microsoft.com/office/powerpoint/2010/main" val="3416855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0" y="0"/>
            <a:ext cx="9144000" cy="914400"/>
          </a:xfrm>
          <a:prstGeom prst="rect">
            <a:avLst/>
          </a:prstGeom>
          <a:solidFill>
            <a:srgbClr val="3366FF">
              <a:alpha val="25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Rectangle 123"/>
          <p:cNvSpPr/>
          <p:nvPr/>
        </p:nvSpPr>
        <p:spPr>
          <a:xfrm>
            <a:off x="1089025" y="1006181"/>
            <a:ext cx="1658938" cy="10636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25" name="Rectangle 124"/>
          <p:cNvSpPr/>
          <p:nvPr/>
        </p:nvSpPr>
        <p:spPr>
          <a:xfrm>
            <a:off x="627063" y="3566819"/>
            <a:ext cx="2266950" cy="850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26" name="Rectangle 125"/>
          <p:cNvSpPr/>
          <p:nvPr/>
        </p:nvSpPr>
        <p:spPr>
          <a:xfrm>
            <a:off x="608013" y="4573294"/>
            <a:ext cx="2286000" cy="8667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28" name="Rectangle 127"/>
          <p:cNvSpPr/>
          <p:nvPr/>
        </p:nvSpPr>
        <p:spPr>
          <a:xfrm>
            <a:off x="3940175" y="4817769"/>
            <a:ext cx="1573213" cy="4381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29" name="Rectangle 128"/>
          <p:cNvSpPr/>
          <p:nvPr/>
        </p:nvSpPr>
        <p:spPr>
          <a:xfrm>
            <a:off x="3983038" y="3817644"/>
            <a:ext cx="1528762" cy="8588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30" name="Text Box 12"/>
          <p:cNvSpPr txBox="1">
            <a:spLocks noChangeArrowheads="1"/>
          </p:cNvSpPr>
          <p:nvPr/>
        </p:nvSpPr>
        <p:spPr bwMode="auto">
          <a:xfrm>
            <a:off x="647700" y="2465094"/>
            <a:ext cx="1949450" cy="898525"/>
          </a:xfrm>
          <a:prstGeom prst="rect">
            <a:avLst/>
          </a:prstGeom>
          <a:solidFill>
            <a:srgbClr val="FFFF00"/>
          </a:solidFill>
          <a:ln w="57150">
            <a:solidFill>
              <a:srgbClr val="FF3300"/>
            </a:solidFill>
            <a:miter lim="800000"/>
            <a:headEnd/>
            <a:tailEnd/>
          </a:ln>
        </p:spPr>
        <p:txBody>
          <a:bodyPr lIns="91430" tIns="45715" rIns="91430" bIns="45715"/>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400" b="1"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31" name="Text Box 16"/>
          <p:cNvSpPr txBox="1">
            <a:spLocks noChangeArrowheads="1"/>
          </p:cNvSpPr>
          <p:nvPr/>
        </p:nvSpPr>
        <p:spPr bwMode="auto">
          <a:xfrm>
            <a:off x="3371850" y="968081"/>
            <a:ext cx="137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800" b="1" dirty="0">
                <a:solidFill>
                  <a:srgbClr val="000000"/>
                </a:solidFill>
                <a:effectLst>
                  <a:outerShdw blurRad="38100" dist="38100" dir="2700000" algn="tl">
                    <a:srgbClr val="DDDDDD"/>
                  </a:outerShdw>
                </a:effectLst>
                <a:latin typeface="Calibri" charset="0"/>
                <a:cs typeface="+mn-cs"/>
              </a:rPr>
              <a:t>Regional Hurricane </a:t>
            </a:r>
            <a:r>
              <a:rPr lang="en-US" sz="1400" b="1" dirty="0">
                <a:solidFill>
                  <a:srgbClr val="FF0000"/>
                </a:solidFill>
                <a:effectLst>
                  <a:outerShdw blurRad="38100" dist="38100" dir="2700000" algn="tl">
                    <a:srgbClr val="DDDDDD"/>
                  </a:outerShdw>
                </a:effectLst>
                <a:latin typeface="Calibri" charset="0"/>
                <a:cs typeface="+mn-cs"/>
              </a:rPr>
              <a:t>GFDL</a:t>
            </a:r>
          </a:p>
          <a:p>
            <a:pPr algn="ctr"/>
            <a:r>
              <a:rPr lang="en-US" sz="1400" b="1" dirty="0" smtClean="0">
                <a:solidFill>
                  <a:srgbClr val="FF0000"/>
                </a:solidFill>
                <a:effectLst>
                  <a:outerShdw blurRad="38100" dist="38100" dir="2700000" algn="tl">
                    <a:srgbClr val="DDDDDD"/>
                  </a:outerShdw>
                </a:effectLst>
                <a:latin typeface="Calibri" charset="0"/>
                <a:cs typeface="+mn-cs"/>
              </a:rPr>
              <a:t>HWRF</a:t>
            </a:r>
            <a:endParaRPr lang="en-US" sz="1400" b="1" dirty="0">
              <a:solidFill>
                <a:srgbClr val="FF0000"/>
              </a:solidFill>
              <a:effectLst>
                <a:outerShdw blurRad="38100" dist="38100" dir="2700000" algn="tl">
                  <a:srgbClr val="DDDDDD"/>
                </a:outerShdw>
              </a:effectLst>
              <a:latin typeface="Calibri" charset="0"/>
              <a:cs typeface="+mn-cs"/>
            </a:endParaRPr>
          </a:p>
        </p:txBody>
      </p:sp>
      <p:sp>
        <p:nvSpPr>
          <p:cNvPr id="132" name="Text Box 4"/>
          <p:cNvSpPr txBox="1">
            <a:spLocks noChangeArrowheads="1"/>
          </p:cNvSpPr>
          <p:nvPr/>
        </p:nvSpPr>
        <p:spPr bwMode="auto">
          <a:xfrm>
            <a:off x="3819525" y="4227219"/>
            <a:ext cx="1843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200" b="1" dirty="0" smtClean="0">
                <a:solidFill>
                  <a:srgbClr val="FF0000"/>
                </a:solidFill>
                <a:effectLst>
                  <a:outerShdw blurRad="38100" dist="38100" dir="2700000" algn="tl">
                    <a:srgbClr val="DDDDDD"/>
                  </a:outerShdw>
                </a:effectLst>
                <a:latin typeface="Calibri" charset="0"/>
                <a:cs typeface="+mn-cs"/>
              </a:rPr>
              <a:t>WRF-ARW &amp; NMMB </a:t>
            </a:r>
          </a:p>
          <a:p>
            <a:pPr algn="ctr"/>
            <a:r>
              <a:rPr lang="en-US" sz="1200" b="1" dirty="0" smtClean="0">
                <a:solidFill>
                  <a:srgbClr val="FF0000"/>
                </a:solidFill>
                <a:effectLst>
                  <a:outerShdw blurRad="38100" dist="38100" dir="2700000" algn="tl">
                    <a:srgbClr val="DDDDDD"/>
                  </a:outerShdw>
                </a:effectLst>
                <a:latin typeface="Calibri" charset="0"/>
              </a:rPr>
              <a:t>13</a:t>
            </a:r>
            <a:r>
              <a:rPr lang="en-US" sz="1100" b="1" dirty="0" smtClean="0">
                <a:solidFill>
                  <a:srgbClr val="FF0000"/>
                </a:solidFill>
                <a:effectLst>
                  <a:outerShdw blurRad="38100" dist="38100" dir="2700000" algn="tl">
                    <a:srgbClr val="DDDDDD"/>
                  </a:outerShdw>
                </a:effectLst>
                <a:latin typeface="Calibri" charset="0"/>
                <a:cs typeface="+mn-cs"/>
              </a:rPr>
              <a:t> members each</a:t>
            </a:r>
            <a:endParaRPr lang="en-US" sz="1100" b="1" dirty="0">
              <a:solidFill>
                <a:srgbClr val="FF0000"/>
              </a:solidFill>
              <a:effectLst>
                <a:outerShdw blurRad="38100" dist="38100" dir="2700000" algn="tl">
                  <a:srgbClr val="DDDDDD"/>
                </a:outerShdw>
              </a:effectLst>
              <a:latin typeface="Calibri" charset="0"/>
              <a:cs typeface="+mn-cs"/>
            </a:endParaRPr>
          </a:p>
        </p:txBody>
      </p:sp>
      <p:sp>
        <p:nvSpPr>
          <p:cNvPr id="133" name="Text Box 31"/>
          <p:cNvSpPr txBox="1">
            <a:spLocks noChangeArrowheads="1"/>
          </p:cNvSpPr>
          <p:nvPr/>
        </p:nvSpPr>
        <p:spPr bwMode="auto">
          <a:xfrm>
            <a:off x="984250" y="1006181"/>
            <a:ext cx="1763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800" b="1" dirty="0">
                <a:solidFill>
                  <a:srgbClr val="000000"/>
                </a:solidFill>
                <a:effectLst>
                  <a:outerShdw blurRad="38100" dist="38100" dir="2700000" algn="tl">
                    <a:srgbClr val="DDDDDD"/>
                  </a:outerShdw>
                </a:effectLst>
                <a:latin typeface="Calibri" charset="0"/>
                <a:cs typeface="+mn-cs"/>
              </a:rPr>
              <a:t>Climate Forecast</a:t>
            </a:r>
          </a:p>
          <a:p>
            <a:pPr algn="ctr"/>
            <a:r>
              <a:rPr lang="en-US" sz="1800" b="1" dirty="0">
                <a:solidFill>
                  <a:srgbClr val="000000"/>
                </a:solidFill>
                <a:effectLst>
                  <a:outerShdw blurRad="38100" dist="38100" dir="2700000" algn="tl">
                    <a:srgbClr val="DDDDDD"/>
                  </a:outerShdw>
                </a:effectLst>
                <a:latin typeface="Calibri" charset="0"/>
                <a:cs typeface="+mn-cs"/>
              </a:rPr>
              <a:t>System (CFS)</a:t>
            </a:r>
          </a:p>
        </p:txBody>
      </p:sp>
      <p:sp>
        <p:nvSpPr>
          <p:cNvPr id="134" name="Text Box 34"/>
          <p:cNvSpPr txBox="1">
            <a:spLocks noChangeArrowheads="1"/>
          </p:cNvSpPr>
          <p:nvPr/>
        </p:nvSpPr>
        <p:spPr bwMode="auto">
          <a:xfrm>
            <a:off x="3966369" y="3798594"/>
            <a:ext cx="1501775" cy="43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100" b="1" dirty="0" smtClean="0">
                <a:solidFill>
                  <a:srgbClr val="000000"/>
                </a:solidFill>
                <a:effectLst>
                  <a:outerShdw blurRad="38100" dist="38100" dir="2700000" algn="tl">
                    <a:srgbClr val="DDDDDD"/>
                  </a:outerShdw>
                </a:effectLst>
                <a:latin typeface="Calibri" charset="0"/>
                <a:cs typeface="+mn-cs"/>
              </a:rPr>
              <a:t>Short-Range Ensemble Forecast 26 members</a:t>
            </a:r>
            <a:endParaRPr lang="en-US" sz="1100" b="1" dirty="0">
              <a:solidFill>
                <a:srgbClr val="000000"/>
              </a:solidFill>
              <a:effectLst>
                <a:outerShdw blurRad="38100" dist="38100" dir="2700000" algn="tl">
                  <a:srgbClr val="DDDDDD"/>
                </a:outerShdw>
              </a:effectLst>
              <a:latin typeface="Calibri" charset="0"/>
              <a:cs typeface="+mn-cs"/>
            </a:endParaRPr>
          </a:p>
        </p:txBody>
      </p:sp>
      <p:sp>
        <p:nvSpPr>
          <p:cNvPr id="136" name="Line 46"/>
          <p:cNvSpPr>
            <a:spLocks noChangeShapeType="1"/>
          </p:cNvSpPr>
          <p:nvPr/>
        </p:nvSpPr>
        <p:spPr bwMode="auto">
          <a:xfrm>
            <a:off x="1228725" y="1571331"/>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38" name="Line 56"/>
          <p:cNvSpPr>
            <a:spLocks noChangeShapeType="1"/>
          </p:cNvSpPr>
          <p:nvPr/>
        </p:nvSpPr>
        <p:spPr bwMode="auto">
          <a:xfrm>
            <a:off x="4070350" y="4243094"/>
            <a:ext cx="1370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nvGrpSpPr>
          <p:cNvPr id="139" name="Group 10"/>
          <p:cNvGrpSpPr>
            <a:grpSpLocks/>
          </p:cNvGrpSpPr>
          <p:nvPr/>
        </p:nvGrpSpPr>
        <p:grpSpPr bwMode="auto">
          <a:xfrm>
            <a:off x="530225" y="4573294"/>
            <a:ext cx="2362200" cy="866775"/>
            <a:chOff x="1066800" y="5532374"/>
            <a:chExt cx="2362200" cy="866775"/>
          </a:xfrm>
        </p:grpSpPr>
        <p:sp>
          <p:nvSpPr>
            <p:cNvPr id="140" name="Text Box 12"/>
            <p:cNvSpPr txBox="1">
              <a:spLocks noChangeArrowheads="1"/>
            </p:cNvSpPr>
            <p:nvPr/>
          </p:nvSpPr>
          <p:spPr bwMode="auto">
            <a:xfrm>
              <a:off x="1143000" y="5532374"/>
              <a:ext cx="2286000" cy="866775"/>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North American Ensemble Forecast System</a:t>
              </a:r>
            </a:p>
          </p:txBody>
        </p:sp>
        <p:sp>
          <p:nvSpPr>
            <p:cNvPr id="141" name="Text Box 5"/>
            <p:cNvSpPr txBox="1">
              <a:spLocks noChangeArrowheads="1"/>
            </p:cNvSpPr>
            <p:nvPr/>
          </p:nvSpPr>
          <p:spPr bwMode="auto">
            <a:xfrm>
              <a:off x="1066800" y="6026086"/>
              <a:ext cx="2362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200" b="1" dirty="0">
                  <a:solidFill>
                    <a:srgbClr val="FF0000"/>
                  </a:solidFill>
                  <a:effectLst>
                    <a:outerShdw blurRad="38100" dist="38100" dir="2700000" algn="tl">
                      <a:srgbClr val="DDDDDD"/>
                    </a:outerShdw>
                  </a:effectLst>
                  <a:latin typeface="Calibri" charset="0"/>
                  <a:cs typeface="+mn-cs"/>
                </a:rPr>
                <a:t>GEFS, Canadian Global Model </a:t>
              </a:r>
            </a:p>
          </p:txBody>
        </p:sp>
        <p:sp>
          <p:nvSpPr>
            <p:cNvPr id="142" name="Line 57"/>
            <p:cNvSpPr>
              <a:spLocks noChangeShapeType="1"/>
            </p:cNvSpPr>
            <p:nvPr/>
          </p:nvSpPr>
          <p:spPr bwMode="auto">
            <a:xfrm>
              <a:off x="1295400" y="6053074"/>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sp>
        <p:nvSpPr>
          <p:cNvPr id="144" name="Line 58"/>
          <p:cNvSpPr>
            <a:spLocks noChangeShapeType="1"/>
          </p:cNvSpPr>
          <p:nvPr/>
        </p:nvSpPr>
        <p:spPr bwMode="auto">
          <a:xfrm>
            <a:off x="3616325" y="1568156"/>
            <a:ext cx="927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nvGrpSpPr>
          <p:cNvPr id="145" name="Group 18"/>
          <p:cNvGrpSpPr>
            <a:grpSpLocks/>
          </p:cNvGrpSpPr>
          <p:nvPr/>
        </p:nvGrpSpPr>
        <p:grpSpPr bwMode="auto">
          <a:xfrm>
            <a:off x="6659563" y="3450931"/>
            <a:ext cx="1481137" cy="492125"/>
            <a:chOff x="7265988" y="3134025"/>
            <a:chExt cx="1481137" cy="492113"/>
          </a:xfrm>
        </p:grpSpPr>
        <p:sp>
          <p:nvSpPr>
            <p:cNvPr id="146" name="Text Box 20"/>
            <p:cNvSpPr txBox="1">
              <a:spLocks noChangeArrowheads="1"/>
            </p:cNvSpPr>
            <p:nvPr/>
          </p:nvSpPr>
          <p:spPr bwMode="auto">
            <a:xfrm>
              <a:off x="7265988" y="3134025"/>
              <a:ext cx="1447800" cy="4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Dispersion</a:t>
              </a:r>
            </a:p>
            <a:p>
              <a:pPr algn="ctr"/>
              <a:r>
                <a:rPr lang="en-US" sz="1200" dirty="0">
                  <a:solidFill>
                    <a:srgbClr val="000000"/>
                  </a:solidFill>
                  <a:effectLst>
                    <a:outerShdw blurRad="38100" dist="38100" dir="2700000" algn="tl">
                      <a:srgbClr val="DDDDDD"/>
                    </a:outerShdw>
                  </a:effectLst>
                  <a:latin typeface="Calibri" charset="0"/>
                  <a:cs typeface="+mn-cs"/>
                </a:rPr>
                <a:t> </a:t>
              </a:r>
              <a:r>
                <a:rPr lang="en-US" sz="1200" b="1" dirty="0">
                  <a:solidFill>
                    <a:srgbClr val="FF0000"/>
                  </a:solidFill>
                  <a:effectLst>
                    <a:outerShdw blurRad="38100" dist="38100" dir="2700000" algn="tl">
                      <a:srgbClr val="DDDDDD"/>
                    </a:outerShdw>
                  </a:effectLst>
                  <a:latin typeface="Calibri" charset="0"/>
                  <a:cs typeface="+mn-cs"/>
                </a:rPr>
                <a:t>HYSPLIT</a:t>
              </a:r>
            </a:p>
          </p:txBody>
        </p:sp>
        <p:sp>
          <p:nvSpPr>
            <p:cNvPr id="147" name="Rectangle 21"/>
            <p:cNvSpPr>
              <a:spLocks noChangeArrowheads="1"/>
            </p:cNvSpPr>
            <p:nvPr/>
          </p:nvSpPr>
          <p:spPr bwMode="auto">
            <a:xfrm>
              <a:off x="7265988" y="3167362"/>
              <a:ext cx="1481137" cy="414327"/>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48" name="Line 63"/>
            <p:cNvSpPr>
              <a:spLocks noChangeShapeType="1"/>
            </p:cNvSpPr>
            <p:nvPr/>
          </p:nvSpPr>
          <p:spPr bwMode="auto">
            <a:xfrm>
              <a:off x="7451725" y="3389607"/>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sp>
        <p:nvSpPr>
          <p:cNvPr id="149" name="Line 59"/>
          <p:cNvSpPr>
            <a:spLocks noChangeShapeType="1"/>
          </p:cNvSpPr>
          <p:nvPr/>
        </p:nvSpPr>
        <p:spPr bwMode="auto">
          <a:xfrm>
            <a:off x="5168900" y="1274469"/>
            <a:ext cx="846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nvGrpSpPr>
          <p:cNvPr id="150" name="Group 21"/>
          <p:cNvGrpSpPr>
            <a:grpSpLocks/>
          </p:cNvGrpSpPr>
          <p:nvPr/>
        </p:nvGrpSpPr>
        <p:grpSpPr bwMode="auto">
          <a:xfrm>
            <a:off x="6669088" y="4020844"/>
            <a:ext cx="1479550" cy="596900"/>
            <a:chOff x="7265988" y="4059238"/>
            <a:chExt cx="1479550" cy="596686"/>
          </a:xfrm>
        </p:grpSpPr>
        <p:sp>
          <p:nvSpPr>
            <p:cNvPr id="151" name="Text Box 2"/>
            <p:cNvSpPr txBox="1">
              <a:spLocks noChangeArrowheads="1"/>
            </p:cNvSpPr>
            <p:nvPr/>
          </p:nvSpPr>
          <p:spPr bwMode="auto">
            <a:xfrm>
              <a:off x="7394575" y="4059238"/>
              <a:ext cx="1100138" cy="33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600" b="1" dirty="0">
                  <a:solidFill>
                    <a:srgbClr val="000000"/>
                  </a:solidFill>
                  <a:effectLst>
                    <a:outerShdw blurRad="38100" dist="38100" dir="2700000" algn="tl">
                      <a:srgbClr val="DDDDDD"/>
                    </a:outerShdw>
                  </a:effectLst>
                  <a:latin typeface="Calibri" charset="0"/>
                  <a:cs typeface="+mn-cs"/>
                </a:rPr>
                <a:t>Air Quality</a:t>
              </a:r>
            </a:p>
          </p:txBody>
        </p:sp>
        <p:sp>
          <p:nvSpPr>
            <p:cNvPr id="152" name="Rectangle 28"/>
            <p:cNvSpPr>
              <a:spLocks noChangeArrowheads="1"/>
            </p:cNvSpPr>
            <p:nvPr/>
          </p:nvSpPr>
          <p:spPr bwMode="auto">
            <a:xfrm>
              <a:off x="7265988" y="4059238"/>
              <a:ext cx="1479550" cy="5586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A50021"/>
                </a:solidFill>
                <a:effectLst>
                  <a:outerShdw blurRad="38100" dist="38100" dir="2700000" algn="tl">
                    <a:srgbClr val="000000">
                      <a:alpha val="43137"/>
                    </a:srgbClr>
                  </a:outerShdw>
                </a:effectLst>
                <a:latin typeface="Calibri" pitchFamily="34" charset="0"/>
                <a:cs typeface="+mn-cs"/>
              </a:endParaRPr>
            </a:p>
          </p:txBody>
        </p:sp>
        <p:sp>
          <p:nvSpPr>
            <p:cNvPr id="154" name="Line 65"/>
            <p:cNvSpPr>
              <a:spLocks noChangeShapeType="1"/>
            </p:cNvSpPr>
            <p:nvPr/>
          </p:nvSpPr>
          <p:spPr bwMode="auto">
            <a:xfrm>
              <a:off x="7450138" y="4365515"/>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55" name="Text Box 66"/>
            <p:cNvSpPr txBox="1">
              <a:spLocks noChangeArrowheads="1"/>
            </p:cNvSpPr>
            <p:nvPr/>
          </p:nvSpPr>
          <p:spPr bwMode="auto">
            <a:xfrm>
              <a:off x="7662863" y="4348059"/>
              <a:ext cx="666750" cy="30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CMAQ</a:t>
              </a:r>
            </a:p>
          </p:txBody>
        </p:sp>
      </p:grpSp>
      <p:grpSp>
        <p:nvGrpSpPr>
          <p:cNvPr id="156" name="Group 5"/>
          <p:cNvGrpSpPr>
            <a:grpSpLocks/>
          </p:cNvGrpSpPr>
          <p:nvPr/>
        </p:nvGrpSpPr>
        <p:grpSpPr bwMode="auto">
          <a:xfrm>
            <a:off x="3787926" y="2642896"/>
            <a:ext cx="2165200" cy="940663"/>
            <a:chOff x="3749973" y="2895600"/>
            <a:chExt cx="2165038" cy="941360"/>
          </a:xfrm>
        </p:grpSpPr>
        <p:sp>
          <p:nvSpPr>
            <p:cNvPr id="157" name="Text Box 8"/>
            <p:cNvSpPr txBox="1">
              <a:spLocks noChangeArrowheads="1"/>
            </p:cNvSpPr>
            <p:nvPr/>
          </p:nvSpPr>
          <p:spPr bwMode="auto">
            <a:xfrm>
              <a:off x="4060950" y="2959148"/>
              <a:ext cx="1854061" cy="8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700" b="1" dirty="0" smtClean="0">
                  <a:solidFill>
                    <a:srgbClr val="000000"/>
                  </a:solidFill>
                  <a:effectLst>
                    <a:outerShdw blurRad="38100" dist="38100" dir="2700000" algn="tl">
                      <a:srgbClr val="DDDDDD"/>
                    </a:outerShdw>
                  </a:effectLst>
                  <a:latin typeface="Calibri" charset="0"/>
                  <a:cs typeface="+mn-cs"/>
                </a:rPr>
                <a:t>NAM/NAM-nests</a:t>
              </a:r>
              <a:endParaRPr lang="en-US" sz="1700" b="1" dirty="0">
                <a:solidFill>
                  <a:srgbClr val="000000"/>
                </a:solidFill>
                <a:effectLst>
                  <a:outerShdw blurRad="38100" dist="38100" dir="2700000" algn="tl">
                    <a:srgbClr val="DDDDDD"/>
                  </a:outerShdw>
                </a:effectLst>
                <a:latin typeface="Calibri" charset="0"/>
                <a:cs typeface="+mn-cs"/>
              </a:endParaRPr>
            </a:p>
            <a:p>
              <a:pPr algn="ctr"/>
              <a:endParaRPr lang="en-US" sz="600" b="1" dirty="0">
                <a:solidFill>
                  <a:srgbClr val="000000"/>
                </a:solidFill>
                <a:effectLst>
                  <a:outerShdw blurRad="38100" dist="38100" dir="2700000" algn="tl">
                    <a:srgbClr val="DDDDDD"/>
                  </a:outerShdw>
                </a:effectLst>
                <a:latin typeface="Calibri" charset="0"/>
                <a:cs typeface="+mn-cs"/>
              </a:endParaRPr>
            </a:p>
            <a:p>
              <a:pPr algn="ctr"/>
              <a:r>
                <a:rPr lang="en-US" sz="1400" b="1" dirty="0">
                  <a:solidFill>
                    <a:srgbClr val="FF0000"/>
                  </a:solidFill>
                  <a:effectLst>
                    <a:outerShdw blurRad="38100" dist="38100" dir="2700000" algn="tl">
                      <a:srgbClr val="DDDDDD"/>
                    </a:outerShdw>
                  </a:effectLst>
                  <a:latin typeface="Calibri" charset="0"/>
                  <a:cs typeface="+mn-cs"/>
                </a:rPr>
                <a:t>NMMB</a:t>
              </a:r>
            </a:p>
            <a:p>
              <a:pPr algn="ctr"/>
              <a:r>
                <a:rPr lang="en-US" sz="1400" b="1" dirty="0" smtClean="0">
                  <a:solidFill>
                    <a:srgbClr val="FF0000"/>
                  </a:solidFill>
                  <a:effectLst>
                    <a:outerShdw blurRad="38100" dist="38100" dir="2700000" algn="tl">
                      <a:srgbClr val="DDDDDD"/>
                    </a:outerShdw>
                  </a:effectLst>
                  <a:latin typeface="Calibri" charset="0"/>
                  <a:cs typeface="+mn-cs"/>
                </a:rPr>
                <a:t>NOAH</a:t>
              </a:r>
              <a:endParaRPr lang="en-US" sz="1400" b="1" dirty="0">
                <a:solidFill>
                  <a:srgbClr val="FF0000"/>
                </a:solidFill>
                <a:effectLst>
                  <a:outerShdw blurRad="38100" dist="38100" dir="2700000" algn="tl">
                    <a:srgbClr val="DDDDDD"/>
                  </a:outerShdw>
                </a:effectLst>
                <a:latin typeface="Calibri" charset="0"/>
                <a:cs typeface="+mn-cs"/>
              </a:endParaRPr>
            </a:p>
          </p:txBody>
        </p:sp>
        <p:sp>
          <p:nvSpPr>
            <p:cNvPr id="158" name="TextBox 70"/>
            <p:cNvSpPr txBox="1">
              <a:spLocks noChangeArrowheads="1"/>
            </p:cNvSpPr>
            <p:nvPr/>
          </p:nvSpPr>
          <p:spPr bwMode="auto">
            <a:xfrm rot="16200000">
              <a:off x="3518483" y="3127091"/>
              <a:ext cx="924610" cy="461630"/>
            </a:xfrm>
            <a:prstGeom prst="rect">
              <a:avLst/>
            </a:prstGeom>
            <a:solidFill>
              <a:srgbClr val="00B0F0"/>
            </a:solidFill>
            <a:ln w="12700">
              <a:solidFill>
                <a:schemeClr val="accent1"/>
              </a:solidFill>
              <a:miter lim="800000"/>
              <a:headEnd/>
              <a:tailEnd/>
            </a:ln>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smtClean="0">
                  <a:solidFill>
                    <a:srgbClr val="000000"/>
                  </a:solidFill>
                  <a:effectLst>
                    <a:outerShdw blurRad="38100" dist="38100" dir="2700000" algn="tl">
                      <a:srgbClr val="FFFFFF"/>
                    </a:outerShdw>
                  </a:effectLst>
                  <a:latin typeface="Calibri" charset="0"/>
                  <a:cs typeface="+mn-cs"/>
                </a:rPr>
                <a:t>3D-Hybrid-VAR  DA</a:t>
              </a:r>
              <a:endParaRPr lang="en-US" sz="1200" b="1" dirty="0">
                <a:solidFill>
                  <a:srgbClr val="000000"/>
                </a:solidFill>
                <a:effectLst>
                  <a:outerShdw blurRad="38100" dist="38100" dir="2700000" algn="tl">
                    <a:srgbClr val="FFFFFF"/>
                  </a:outerShdw>
                </a:effectLst>
                <a:latin typeface="Calibri" charset="0"/>
                <a:cs typeface="+mn-cs"/>
              </a:endParaRPr>
            </a:p>
          </p:txBody>
        </p:sp>
        <p:sp>
          <p:nvSpPr>
            <p:cNvPr id="159" name="Rectangle 13"/>
            <p:cNvSpPr>
              <a:spLocks noChangeArrowheads="1"/>
            </p:cNvSpPr>
            <p:nvPr/>
          </p:nvSpPr>
          <p:spPr bwMode="auto">
            <a:xfrm>
              <a:off x="3772047" y="2895600"/>
              <a:ext cx="2066772" cy="915078"/>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CC66"/>
                </a:solidFill>
                <a:effectLst>
                  <a:outerShdw blurRad="38100" dist="38100" dir="2700000" algn="tl">
                    <a:srgbClr val="000000">
                      <a:alpha val="43137"/>
                    </a:srgbClr>
                  </a:outerShdw>
                </a:effectLst>
                <a:latin typeface="Calibri" pitchFamily="34" charset="0"/>
                <a:cs typeface="+mn-cs"/>
              </a:endParaRPr>
            </a:p>
          </p:txBody>
        </p:sp>
        <p:sp>
          <p:nvSpPr>
            <p:cNvPr id="160" name="Line 56"/>
            <p:cNvSpPr>
              <a:spLocks noChangeShapeType="1"/>
            </p:cNvSpPr>
            <p:nvPr/>
          </p:nvSpPr>
          <p:spPr bwMode="auto">
            <a:xfrm>
              <a:off x="4265724" y="3369026"/>
              <a:ext cx="1295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sp>
        <p:nvSpPr>
          <p:cNvPr id="161" name="Text Box 64"/>
          <p:cNvSpPr txBox="1">
            <a:spLocks noChangeArrowheads="1"/>
          </p:cNvSpPr>
          <p:nvPr/>
        </p:nvSpPr>
        <p:spPr bwMode="auto">
          <a:xfrm>
            <a:off x="7616790" y="1781343"/>
            <a:ext cx="1225548" cy="1477318"/>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endParaRPr lang="en-US" sz="400" b="1" dirty="0">
              <a:solidFill>
                <a:srgbClr val="000000"/>
              </a:solidFill>
              <a:effectLst>
                <a:outerShdw blurRad="38100" dist="38100" dir="2700000" algn="tl">
                  <a:srgbClr val="DDDDDD"/>
                </a:outerShdw>
              </a:effectLst>
              <a:latin typeface="Calibri" charset="0"/>
            </a:endParaRPr>
          </a:p>
          <a:p>
            <a:pPr algn="ctr"/>
            <a:r>
              <a:rPr lang="en-US" sz="1400" b="1" dirty="0">
                <a:solidFill>
                  <a:srgbClr val="000000"/>
                </a:solidFill>
                <a:effectLst>
                  <a:outerShdw blurRad="38100" dist="38100" dir="2700000" algn="tl">
                    <a:srgbClr val="DDDDDD"/>
                  </a:outerShdw>
                </a:effectLst>
                <a:latin typeface="Calibri" charset="0"/>
              </a:rPr>
              <a:t>Regional Bays</a:t>
            </a:r>
          </a:p>
          <a:p>
            <a:pPr algn="ctr">
              <a:buFontTx/>
              <a:buChar char="•"/>
            </a:pPr>
            <a:r>
              <a:rPr lang="en-US" sz="900" b="1" dirty="0">
                <a:solidFill>
                  <a:srgbClr val="009900"/>
                </a:solidFill>
                <a:effectLst>
                  <a:outerShdw blurRad="38100" dist="38100" dir="2700000" algn="tl">
                    <a:srgbClr val="DDDDDD"/>
                  </a:outerShdw>
                </a:effectLst>
                <a:latin typeface="Calibri" charset="0"/>
              </a:rPr>
              <a:t>Great Lakes </a:t>
            </a:r>
            <a:r>
              <a:rPr lang="en-US" sz="900" b="1" dirty="0">
                <a:solidFill>
                  <a:srgbClr val="FF0000"/>
                </a:solidFill>
                <a:effectLst>
                  <a:outerShdw blurRad="38100" dist="38100" dir="2700000" algn="tl">
                    <a:srgbClr val="DDDDDD"/>
                  </a:outerShdw>
                </a:effectLst>
                <a:latin typeface="Calibri" charset="0"/>
              </a:rPr>
              <a:t>(POM)</a:t>
            </a:r>
          </a:p>
          <a:p>
            <a:pPr algn="ctr">
              <a:buFontTx/>
              <a:buChar char="•"/>
            </a:pPr>
            <a:r>
              <a:rPr lang="en-US" sz="900" b="1" dirty="0">
                <a:solidFill>
                  <a:srgbClr val="009900"/>
                </a:solidFill>
                <a:effectLst>
                  <a:outerShdw blurRad="38100" dist="38100" dir="2700000" algn="tl">
                    <a:srgbClr val="DDDDDD"/>
                  </a:outerShdw>
                </a:effectLst>
                <a:latin typeface="Calibri" charset="0"/>
              </a:rPr>
              <a:t>N Gulf of Mexico </a:t>
            </a:r>
            <a:r>
              <a:rPr lang="en-US" sz="900" b="1" dirty="0">
                <a:solidFill>
                  <a:srgbClr val="FF0000"/>
                </a:solidFill>
                <a:effectLst>
                  <a:outerShdw blurRad="38100" dist="38100" dir="2700000" algn="tl">
                    <a:srgbClr val="DDDDDD"/>
                  </a:outerShdw>
                </a:effectLst>
                <a:latin typeface="Calibri" charset="0"/>
              </a:rPr>
              <a:t>(</a:t>
            </a:r>
            <a:r>
              <a:rPr lang="en-US" sz="900" b="1" dirty="0">
                <a:solidFill>
                  <a:srgbClr val="FF0000"/>
                </a:solidFill>
                <a:effectLst>
                  <a:outerShdw blurRad="38100" dist="38100" dir="2700000" algn="tl">
                    <a:srgbClr val="DDDDDD"/>
                  </a:outerShdw>
                </a:effectLst>
                <a:cs typeface="+mn-cs"/>
              </a:rPr>
              <a:t>FVCOM)</a:t>
            </a:r>
            <a:endParaRPr lang="en-US" sz="900" b="1" dirty="0">
              <a:solidFill>
                <a:srgbClr val="FF0000"/>
              </a:solidFill>
              <a:effectLst>
                <a:outerShdw blurRad="38100" dist="38100" dir="2700000" algn="tl">
                  <a:srgbClr val="DDDDDD"/>
                </a:outerShdw>
              </a:effectLst>
              <a:latin typeface="Calibri" charset="0"/>
            </a:endParaRPr>
          </a:p>
          <a:p>
            <a:pPr algn="ctr">
              <a:buFontTx/>
              <a:buChar char="•"/>
            </a:pPr>
            <a:r>
              <a:rPr lang="en-US" sz="900" b="1" dirty="0">
                <a:solidFill>
                  <a:srgbClr val="009900"/>
                </a:solidFill>
                <a:effectLst>
                  <a:outerShdw blurRad="38100" dist="38100" dir="2700000" algn="tl">
                    <a:srgbClr val="DDDDDD"/>
                  </a:outerShdw>
                </a:effectLst>
                <a:latin typeface="Calibri" charset="0"/>
              </a:rPr>
              <a:t>Columbia R. </a:t>
            </a:r>
            <a:r>
              <a:rPr lang="en-US" sz="900" b="1" dirty="0">
                <a:solidFill>
                  <a:srgbClr val="FF0000"/>
                </a:solidFill>
                <a:effectLst>
                  <a:outerShdw blurRad="38100" dist="38100" dir="2700000" algn="tl">
                    <a:srgbClr val="DDDDDD"/>
                  </a:outerShdw>
                </a:effectLst>
                <a:latin typeface="Calibri" charset="0"/>
              </a:rPr>
              <a:t>(</a:t>
            </a:r>
            <a:r>
              <a:rPr lang="en-US" sz="900" b="1" dirty="0">
                <a:solidFill>
                  <a:srgbClr val="FF0000"/>
                </a:solidFill>
                <a:effectLst>
                  <a:outerShdw blurRad="38100" dist="38100" dir="2700000" algn="tl">
                    <a:srgbClr val="DDDDDD"/>
                  </a:outerShdw>
                </a:effectLst>
                <a:cs typeface="+mn-cs"/>
              </a:rPr>
              <a:t>SELFE)</a:t>
            </a:r>
            <a:endParaRPr lang="en-US" sz="900" b="1" dirty="0">
              <a:solidFill>
                <a:srgbClr val="FF0000"/>
              </a:solidFill>
              <a:effectLst>
                <a:outerShdw blurRad="38100" dist="38100" dir="2700000" algn="tl">
                  <a:srgbClr val="DDDDDD"/>
                </a:outerShdw>
              </a:effectLst>
              <a:latin typeface="Calibri" charset="0"/>
            </a:endParaRPr>
          </a:p>
          <a:p>
            <a:pPr algn="ctr">
              <a:buFontTx/>
              <a:buChar char="•"/>
            </a:pPr>
            <a:r>
              <a:rPr lang="en-US" sz="900" b="1" dirty="0">
                <a:solidFill>
                  <a:srgbClr val="009900"/>
                </a:solidFill>
                <a:effectLst>
                  <a:outerShdw blurRad="38100" dist="38100" dir="2700000" algn="tl">
                    <a:srgbClr val="DDDDDD"/>
                  </a:outerShdw>
                </a:effectLst>
                <a:latin typeface="Calibri" charset="0"/>
              </a:rPr>
              <a:t>Chesapeake </a:t>
            </a:r>
            <a:r>
              <a:rPr lang="en-US" sz="900" b="1" dirty="0">
                <a:solidFill>
                  <a:srgbClr val="FF0000"/>
                </a:solidFill>
                <a:effectLst>
                  <a:outerShdw blurRad="38100" dist="38100" dir="2700000" algn="tl">
                    <a:srgbClr val="DDDDDD"/>
                  </a:outerShdw>
                </a:effectLst>
                <a:latin typeface="Calibri" charset="0"/>
              </a:rPr>
              <a:t>(ROMS)</a:t>
            </a:r>
          </a:p>
          <a:p>
            <a:pPr algn="ctr">
              <a:buFontTx/>
              <a:buChar char="•"/>
            </a:pPr>
            <a:r>
              <a:rPr lang="en-US" sz="900" b="1" dirty="0">
                <a:solidFill>
                  <a:srgbClr val="009900"/>
                </a:solidFill>
                <a:effectLst>
                  <a:outerShdw blurRad="38100" dist="38100" dir="2700000" algn="tl">
                    <a:srgbClr val="DDDDDD"/>
                  </a:outerShdw>
                </a:effectLst>
                <a:latin typeface="Calibri" charset="0"/>
              </a:rPr>
              <a:t>Tampa </a:t>
            </a:r>
            <a:r>
              <a:rPr lang="en-US" sz="900" b="1" dirty="0">
                <a:solidFill>
                  <a:srgbClr val="FF0000"/>
                </a:solidFill>
                <a:effectLst>
                  <a:outerShdw blurRad="38100" dist="38100" dir="2700000" algn="tl">
                    <a:srgbClr val="DDDDDD"/>
                  </a:outerShdw>
                </a:effectLst>
                <a:latin typeface="Calibri" charset="0"/>
              </a:rPr>
              <a:t>(ROMS)</a:t>
            </a:r>
            <a:endParaRPr lang="en-US" sz="900" b="1" dirty="0">
              <a:solidFill>
                <a:srgbClr val="009900"/>
              </a:solidFill>
              <a:effectLst>
                <a:outerShdw blurRad="38100" dist="38100" dir="2700000" algn="tl">
                  <a:srgbClr val="DDDDDD"/>
                </a:outerShdw>
              </a:effectLst>
              <a:latin typeface="Calibri" charset="0"/>
            </a:endParaRPr>
          </a:p>
          <a:p>
            <a:pPr algn="ctr">
              <a:buFontTx/>
              <a:buChar char="•"/>
            </a:pPr>
            <a:r>
              <a:rPr lang="en-US" sz="900" b="1" dirty="0">
                <a:solidFill>
                  <a:srgbClr val="009900"/>
                </a:solidFill>
                <a:effectLst>
                  <a:outerShdw blurRad="38100" dist="38100" dir="2700000" algn="tl">
                    <a:srgbClr val="DDDDDD"/>
                  </a:outerShdw>
                </a:effectLst>
                <a:latin typeface="Calibri" charset="0"/>
              </a:rPr>
              <a:t>Delaware </a:t>
            </a:r>
            <a:r>
              <a:rPr lang="en-US" sz="900" b="1" dirty="0">
                <a:solidFill>
                  <a:srgbClr val="FF0000"/>
                </a:solidFill>
                <a:effectLst>
                  <a:outerShdw blurRad="38100" dist="38100" dir="2700000" algn="tl">
                    <a:srgbClr val="DDDDDD"/>
                  </a:outerShdw>
                </a:effectLst>
                <a:latin typeface="Calibri" charset="0"/>
              </a:rPr>
              <a:t>(ROMS)</a:t>
            </a:r>
          </a:p>
        </p:txBody>
      </p:sp>
      <p:sp>
        <p:nvSpPr>
          <p:cNvPr id="162" name="Rectangle 35"/>
          <p:cNvSpPr>
            <a:spLocks noChangeArrowheads="1"/>
          </p:cNvSpPr>
          <p:nvPr/>
        </p:nvSpPr>
        <p:spPr bwMode="auto">
          <a:xfrm>
            <a:off x="5534025" y="5463881"/>
            <a:ext cx="838200" cy="10715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63" name="Text Box 78"/>
          <p:cNvSpPr txBox="1">
            <a:spLocks noChangeArrowheads="1"/>
          </p:cNvSpPr>
          <p:nvPr/>
        </p:nvSpPr>
        <p:spPr bwMode="auto">
          <a:xfrm>
            <a:off x="5545138" y="5540081"/>
            <a:ext cx="831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Times New Roman" charset="0"/>
              </a:rPr>
              <a:t>Space</a:t>
            </a:r>
          </a:p>
          <a:p>
            <a:pPr algn="ctr"/>
            <a:r>
              <a:rPr lang="en-US" sz="1400" b="1" dirty="0">
                <a:solidFill>
                  <a:srgbClr val="000000"/>
                </a:solidFill>
                <a:effectLst>
                  <a:outerShdw blurRad="38100" dist="38100" dir="2700000" algn="tl">
                    <a:srgbClr val="DDDDDD"/>
                  </a:outerShdw>
                </a:effectLst>
                <a:latin typeface="Calibri" charset="0"/>
                <a:cs typeface="Times New Roman" charset="0"/>
              </a:rPr>
              <a:t>Weather</a:t>
            </a:r>
          </a:p>
        </p:txBody>
      </p:sp>
      <p:sp>
        <p:nvSpPr>
          <p:cNvPr id="164" name="Line 57"/>
          <p:cNvSpPr>
            <a:spLocks noChangeShapeType="1"/>
          </p:cNvSpPr>
          <p:nvPr/>
        </p:nvSpPr>
        <p:spPr bwMode="auto">
          <a:xfrm>
            <a:off x="5610225" y="6063956"/>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65" name="Text Box 80"/>
          <p:cNvSpPr txBox="1">
            <a:spLocks noChangeArrowheads="1"/>
          </p:cNvSpPr>
          <p:nvPr/>
        </p:nvSpPr>
        <p:spPr bwMode="auto">
          <a:xfrm>
            <a:off x="5678488" y="6135394"/>
            <a:ext cx="59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ENLIL</a:t>
            </a:r>
          </a:p>
        </p:txBody>
      </p:sp>
      <p:sp>
        <p:nvSpPr>
          <p:cNvPr id="166" name="Rectangle 35"/>
          <p:cNvSpPr>
            <a:spLocks noChangeArrowheads="1"/>
          </p:cNvSpPr>
          <p:nvPr/>
        </p:nvSpPr>
        <p:spPr bwMode="auto">
          <a:xfrm>
            <a:off x="3938588" y="3798594"/>
            <a:ext cx="1573212" cy="88265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67" name="Text Box 12"/>
          <p:cNvSpPr txBox="1">
            <a:spLocks noChangeArrowheads="1"/>
          </p:cNvSpPr>
          <p:nvPr/>
        </p:nvSpPr>
        <p:spPr bwMode="auto">
          <a:xfrm>
            <a:off x="606425" y="5617869"/>
            <a:ext cx="2286000" cy="866775"/>
          </a:xfrm>
          <a:prstGeom prst="rect">
            <a:avLst/>
          </a:prstGeom>
          <a:noFill/>
          <a:ln w="57150">
            <a:solidFill>
              <a:srgbClr val="00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North American Land Surface Data Assimilation System</a:t>
            </a:r>
          </a:p>
        </p:txBody>
      </p:sp>
      <p:sp>
        <p:nvSpPr>
          <p:cNvPr id="168" name="Rectangle 48"/>
          <p:cNvSpPr>
            <a:spLocks noChangeArrowheads="1"/>
          </p:cNvSpPr>
          <p:nvPr/>
        </p:nvSpPr>
        <p:spPr bwMode="auto">
          <a:xfrm>
            <a:off x="493713" y="6251281"/>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b="1" dirty="0" smtClean="0">
                <a:solidFill>
                  <a:srgbClr val="FF0000"/>
                </a:solidFill>
                <a:effectLst>
                  <a:outerShdw blurRad="38100" dist="38100" dir="2700000" algn="tl">
                    <a:srgbClr val="DDDDDD"/>
                  </a:outerShdw>
                </a:effectLst>
                <a:latin typeface="Calibri" charset="0"/>
                <a:cs typeface="+mn-cs"/>
              </a:rPr>
              <a:t>Noah Land </a:t>
            </a:r>
            <a:r>
              <a:rPr lang="en-US" sz="1200" b="1" dirty="0">
                <a:solidFill>
                  <a:srgbClr val="FF0000"/>
                </a:solidFill>
                <a:effectLst>
                  <a:outerShdw blurRad="38100" dist="38100" dir="2700000" algn="tl">
                    <a:srgbClr val="DDDDDD"/>
                  </a:outerShdw>
                </a:effectLst>
                <a:latin typeface="Calibri" charset="0"/>
                <a:cs typeface="+mn-cs"/>
              </a:rPr>
              <a:t>Surface Model</a:t>
            </a:r>
          </a:p>
        </p:txBody>
      </p:sp>
      <p:sp>
        <p:nvSpPr>
          <p:cNvPr id="169" name="Line 57"/>
          <p:cNvSpPr>
            <a:spLocks noChangeShapeType="1"/>
          </p:cNvSpPr>
          <p:nvPr/>
        </p:nvSpPr>
        <p:spPr bwMode="auto">
          <a:xfrm>
            <a:off x="719138" y="6294144"/>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70" name="Line 56"/>
          <p:cNvSpPr>
            <a:spLocks noChangeShapeType="1"/>
          </p:cNvSpPr>
          <p:nvPr/>
        </p:nvSpPr>
        <p:spPr bwMode="auto">
          <a:xfrm>
            <a:off x="1152525" y="2950869"/>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72" name="Text Box 4"/>
          <p:cNvSpPr txBox="1">
            <a:spLocks noChangeArrowheads="1"/>
          </p:cNvSpPr>
          <p:nvPr/>
        </p:nvSpPr>
        <p:spPr bwMode="auto">
          <a:xfrm>
            <a:off x="1054100" y="2868319"/>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Global Spectral</a:t>
            </a:r>
          </a:p>
          <a:p>
            <a:pPr algn="ctr"/>
            <a:r>
              <a:rPr lang="en-US" sz="1400" b="1" dirty="0" smtClean="0">
                <a:solidFill>
                  <a:srgbClr val="FF0000"/>
                </a:solidFill>
                <a:effectLst>
                  <a:outerShdw blurRad="38100" dist="38100" dir="2700000" algn="tl">
                    <a:srgbClr val="DDDDDD"/>
                  </a:outerShdw>
                </a:effectLst>
                <a:latin typeface="Calibri" charset="0"/>
                <a:cs typeface="+mn-cs"/>
              </a:rPr>
              <a:t>Noah Land model</a:t>
            </a:r>
            <a:endParaRPr lang="en-US" sz="1400" b="1" dirty="0">
              <a:solidFill>
                <a:srgbClr val="FF0000"/>
              </a:solidFill>
              <a:effectLst>
                <a:outerShdw blurRad="38100" dist="38100" dir="2700000" algn="tl">
                  <a:srgbClr val="DDDDDD"/>
                </a:outerShdw>
              </a:effectLst>
              <a:latin typeface="Calibri" charset="0"/>
              <a:cs typeface="+mn-cs"/>
            </a:endParaRPr>
          </a:p>
        </p:txBody>
      </p:sp>
      <p:sp>
        <p:nvSpPr>
          <p:cNvPr id="173" name="TextBox 70"/>
          <p:cNvSpPr txBox="1">
            <a:spLocks noChangeArrowheads="1"/>
          </p:cNvSpPr>
          <p:nvPr/>
        </p:nvSpPr>
        <p:spPr bwMode="auto">
          <a:xfrm rot="16200000">
            <a:off x="466726" y="2668293"/>
            <a:ext cx="868362" cy="461963"/>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a:solidFill>
                  <a:srgbClr val="000000"/>
                </a:solidFill>
                <a:effectLst>
                  <a:outerShdw blurRad="38100" dist="38100" dir="2700000" algn="tl">
                    <a:srgbClr val="FFFFFF"/>
                  </a:outerShdw>
                </a:effectLst>
                <a:latin typeface="Calibri" charset="0"/>
                <a:cs typeface="+mn-cs"/>
              </a:rPr>
              <a:t>4</a:t>
            </a:r>
            <a:r>
              <a:rPr lang="en-US" sz="1200" b="1" dirty="0" smtClean="0">
                <a:solidFill>
                  <a:srgbClr val="000000"/>
                </a:solidFill>
                <a:effectLst>
                  <a:outerShdw blurRad="38100" dist="38100" dir="2700000" algn="tl">
                    <a:srgbClr val="FFFFFF"/>
                  </a:outerShdw>
                </a:effectLst>
                <a:latin typeface="Calibri" charset="0"/>
                <a:cs typeface="+mn-cs"/>
              </a:rPr>
              <a:t>D</a:t>
            </a:r>
            <a:r>
              <a:rPr lang="en-US" sz="1200" b="1" dirty="0">
                <a:solidFill>
                  <a:srgbClr val="000000"/>
                </a:solidFill>
                <a:effectLst>
                  <a:outerShdw blurRad="38100" dist="38100" dir="2700000" algn="tl">
                    <a:srgbClr val="FFFFFF"/>
                  </a:outerShdw>
                </a:effectLst>
                <a:latin typeface="Calibri" charset="0"/>
                <a:cs typeface="+mn-cs"/>
              </a:rPr>
              <a:t>-En-Var</a:t>
            </a:r>
          </a:p>
          <a:p>
            <a:pPr algn="ctr"/>
            <a:r>
              <a:rPr lang="en-US" sz="1200" b="1" dirty="0">
                <a:solidFill>
                  <a:srgbClr val="000000"/>
                </a:solidFill>
                <a:effectLst>
                  <a:outerShdw blurRad="38100" dist="38100" dir="2700000" algn="tl">
                    <a:srgbClr val="FFFFFF"/>
                  </a:outerShdw>
                </a:effectLst>
                <a:latin typeface="Calibri" charset="0"/>
                <a:cs typeface="+mn-cs"/>
              </a:rPr>
              <a:t>DA</a:t>
            </a:r>
          </a:p>
        </p:txBody>
      </p:sp>
      <p:sp>
        <p:nvSpPr>
          <p:cNvPr id="174" name="Text Box 4"/>
          <p:cNvSpPr txBox="1">
            <a:spLocks noChangeArrowheads="1"/>
          </p:cNvSpPr>
          <p:nvPr/>
        </p:nvSpPr>
        <p:spPr bwMode="auto">
          <a:xfrm>
            <a:off x="998538" y="2426994"/>
            <a:ext cx="1598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Global Forecast System (GFS)</a:t>
            </a:r>
          </a:p>
        </p:txBody>
      </p:sp>
      <p:sp>
        <p:nvSpPr>
          <p:cNvPr id="175" name="TextBox 70"/>
          <p:cNvSpPr txBox="1">
            <a:spLocks noChangeArrowheads="1"/>
          </p:cNvSpPr>
          <p:nvPr/>
        </p:nvSpPr>
        <p:spPr bwMode="auto">
          <a:xfrm rot="16200000">
            <a:off x="6532563" y="4800306"/>
            <a:ext cx="708025" cy="460375"/>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a:solidFill>
                  <a:srgbClr val="000000"/>
                </a:solidFill>
                <a:effectLst>
                  <a:outerShdw blurRad="38100" dist="38100" dir="2700000" algn="tl">
                    <a:srgbClr val="FFFFFF"/>
                  </a:outerShdw>
                </a:effectLst>
                <a:latin typeface="Calibri" charset="0"/>
                <a:cs typeface="+mn-cs"/>
              </a:rPr>
              <a:t>3D-VAR</a:t>
            </a:r>
          </a:p>
          <a:p>
            <a:pPr algn="ctr"/>
            <a:r>
              <a:rPr lang="en-US" sz="1200" b="1" dirty="0">
                <a:solidFill>
                  <a:srgbClr val="000000"/>
                </a:solidFill>
                <a:effectLst>
                  <a:outerShdw blurRad="38100" dist="38100" dir="2700000" algn="tl">
                    <a:srgbClr val="FFFFFF"/>
                  </a:outerShdw>
                </a:effectLst>
                <a:latin typeface="Calibri" charset="0"/>
                <a:cs typeface="+mn-cs"/>
              </a:rPr>
              <a:t>DA</a:t>
            </a:r>
          </a:p>
        </p:txBody>
      </p:sp>
      <p:sp>
        <p:nvSpPr>
          <p:cNvPr id="176" name="TextBox 70"/>
          <p:cNvSpPr txBox="1">
            <a:spLocks noChangeArrowheads="1"/>
          </p:cNvSpPr>
          <p:nvPr/>
        </p:nvSpPr>
        <p:spPr bwMode="auto">
          <a:xfrm rot="16200000">
            <a:off x="357188" y="1303044"/>
            <a:ext cx="1001712" cy="461962"/>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a:solidFill>
                  <a:srgbClr val="000000"/>
                </a:solidFill>
                <a:effectLst>
                  <a:outerShdw blurRad="38100" dist="38100" dir="2700000" algn="tl">
                    <a:srgbClr val="FFFFFF"/>
                  </a:outerShdw>
                </a:effectLst>
                <a:latin typeface="Calibri" charset="0"/>
                <a:cs typeface="+mn-cs"/>
              </a:rPr>
              <a:t>3D-</a:t>
            </a:r>
            <a:r>
              <a:rPr lang="en-US" sz="1200" b="1" dirty="0" smtClean="0">
                <a:solidFill>
                  <a:srgbClr val="000000"/>
                </a:solidFill>
                <a:effectLst>
                  <a:outerShdw blurRad="38100" dist="38100" dir="2700000" algn="tl">
                    <a:srgbClr val="FFFFFF"/>
                  </a:outerShdw>
                </a:effectLst>
                <a:latin typeface="Calibri" charset="0"/>
                <a:cs typeface="+mn-cs"/>
              </a:rPr>
              <a:t>Var</a:t>
            </a:r>
            <a:endParaRPr lang="en-US" sz="1200" b="1" dirty="0">
              <a:solidFill>
                <a:srgbClr val="000000"/>
              </a:solidFill>
              <a:effectLst>
                <a:outerShdw blurRad="38100" dist="38100" dir="2700000" algn="tl">
                  <a:srgbClr val="FFFFFF"/>
                </a:outerShdw>
              </a:effectLst>
              <a:latin typeface="Calibri" charset="0"/>
              <a:cs typeface="+mn-cs"/>
            </a:endParaRPr>
          </a:p>
          <a:p>
            <a:pPr algn="ctr"/>
            <a:r>
              <a:rPr lang="en-US" sz="1200" b="1" dirty="0">
                <a:solidFill>
                  <a:srgbClr val="000000"/>
                </a:solidFill>
                <a:effectLst>
                  <a:outerShdw blurRad="38100" dist="38100" dir="2700000" algn="tl">
                    <a:srgbClr val="FFFFFF"/>
                  </a:outerShdw>
                </a:effectLst>
                <a:latin typeface="Calibri" charset="0"/>
                <a:cs typeface="+mn-cs"/>
              </a:rPr>
              <a:t>DA</a:t>
            </a:r>
          </a:p>
        </p:txBody>
      </p:sp>
      <p:sp>
        <p:nvSpPr>
          <p:cNvPr id="177" name="Line 65"/>
          <p:cNvSpPr>
            <a:spLocks noChangeShapeType="1"/>
          </p:cNvSpPr>
          <p:nvPr/>
        </p:nvSpPr>
        <p:spPr bwMode="auto">
          <a:xfrm>
            <a:off x="7315200" y="5049544"/>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78" name="Text Box 66"/>
          <p:cNvSpPr txBox="1">
            <a:spLocks noChangeArrowheads="1"/>
          </p:cNvSpPr>
          <p:nvPr/>
        </p:nvSpPr>
        <p:spPr bwMode="auto">
          <a:xfrm>
            <a:off x="7461250" y="5041606"/>
            <a:ext cx="94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WRF ARW</a:t>
            </a:r>
          </a:p>
        </p:txBody>
      </p:sp>
      <p:sp>
        <p:nvSpPr>
          <p:cNvPr id="179" name="Text Box 29"/>
          <p:cNvSpPr txBox="1">
            <a:spLocks noChangeArrowheads="1"/>
          </p:cNvSpPr>
          <p:nvPr/>
        </p:nvSpPr>
        <p:spPr bwMode="auto">
          <a:xfrm>
            <a:off x="6661150" y="4687594"/>
            <a:ext cx="2100263" cy="708025"/>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2000" b="1" dirty="0">
                <a:solidFill>
                  <a:srgbClr val="000000"/>
                </a:solidFill>
                <a:effectLst>
                  <a:outerShdw blurRad="38100" dist="38100" dir="2700000" algn="tl">
                    <a:srgbClr val="000000">
                      <a:alpha val="43137"/>
                    </a:srgbClr>
                  </a:outerShdw>
                </a:effectLst>
                <a:latin typeface="Calibri" pitchFamily="34" charset="0"/>
                <a:cs typeface="+mn-cs"/>
              </a:rPr>
              <a:t>       Rapid Refresh</a:t>
            </a:r>
          </a:p>
          <a:p>
            <a:pPr algn="ctr" eaLnBrk="1" hangingPunct="1">
              <a:spcBef>
                <a:spcPct val="0"/>
              </a:spcBef>
              <a:buFontTx/>
              <a:buNone/>
              <a:defRPr/>
            </a:pPr>
            <a:endParaRPr lang="en-US" altLang="en-US" sz="2000" b="1"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80" name="Rectangle 30"/>
          <p:cNvSpPr>
            <a:spLocks noChangeArrowheads="1"/>
          </p:cNvSpPr>
          <p:nvPr/>
        </p:nvSpPr>
        <p:spPr bwMode="auto">
          <a:xfrm>
            <a:off x="627063" y="1006181"/>
            <a:ext cx="2120900" cy="1066800"/>
          </a:xfrm>
          <a:prstGeom prst="rect">
            <a:avLst/>
          </a:prstGeom>
          <a:noFill/>
          <a:ln w="635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81" name="TextBox 70"/>
          <p:cNvSpPr txBox="1">
            <a:spLocks noChangeArrowheads="1"/>
          </p:cNvSpPr>
          <p:nvPr/>
        </p:nvSpPr>
        <p:spPr bwMode="auto">
          <a:xfrm rot="16200000">
            <a:off x="2842420" y="1265737"/>
            <a:ext cx="1001712" cy="460375"/>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a:solidFill>
                  <a:srgbClr val="000000"/>
                </a:solidFill>
                <a:effectLst>
                  <a:outerShdw blurRad="38100" dist="38100" dir="2700000" algn="tl">
                    <a:srgbClr val="FFFFFF"/>
                  </a:outerShdw>
                </a:effectLst>
                <a:latin typeface="Calibri" charset="0"/>
                <a:cs typeface="+mn-cs"/>
              </a:rPr>
              <a:t>3D</a:t>
            </a:r>
            <a:r>
              <a:rPr lang="en-US" sz="1200" b="1" dirty="0" smtClean="0">
                <a:solidFill>
                  <a:srgbClr val="000000"/>
                </a:solidFill>
                <a:effectLst>
                  <a:outerShdw blurRad="38100" dist="38100" dir="2700000" algn="tl">
                    <a:srgbClr val="FFFFFF"/>
                  </a:outerShdw>
                </a:effectLst>
                <a:latin typeface="Calibri" charset="0"/>
                <a:cs typeface="+mn-cs"/>
              </a:rPr>
              <a:t>-En-Var</a:t>
            </a:r>
            <a:endParaRPr lang="en-US" sz="1200" b="1" dirty="0">
              <a:solidFill>
                <a:srgbClr val="000000"/>
              </a:solidFill>
              <a:effectLst>
                <a:outerShdw blurRad="38100" dist="38100" dir="2700000" algn="tl">
                  <a:srgbClr val="FFFFFF"/>
                </a:outerShdw>
              </a:effectLst>
              <a:latin typeface="Calibri" charset="0"/>
              <a:cs typeface="+mn-cs"/>
            </a:endParaRPr>
          </a:p>
          <a:p>
            <a:pPr algn="ctr"/>
            <a:r>
              <a:rPr lang="en-US" sz="1200" b="1" dirty="0">
                <a:solidFill>
                  <a:srgbClr val="000000"/>
                </a:solidFill>
                <a:effectLst>
                  <a:outerShdw blurRad="38100" dist="38100" dir="2700000" algn="tl">
                    <a:srgbClr val="FFFFFF"/>
                  </a:outerShdw>
                </a:effectLst>
                <a:latin typeface="Calibri" charset="0"/>
                <a:cs typeface="+mn-cs"/>
              </a:rPr>
              <a:t>DA</a:t>
            </a:r>
          </a:p>
        </p:txBody>
      </p:sp>
      <p:sp>
        <p:nvSpPr>
          <p:cNvPr id="182" name="Rectangle 15"/>
          <p:cNvSpPr>
            <a:spLocks noChangeArrowheads="1"/>
          </p:cNvSpPr>
          <p:nvPr/>
        </p:nvSpPr>
        <p:spPr bwMode="auto">
          <a:xfrm>
            <a:off x="3105150" y="1006181"/>
            <a:ext cx="1589088" cy="1001713"/>
          </a:xfrm>
          <a:prstGeom prst="rect">
            <a:avLst/>
          </a:prstGeom>
          <a:noFill/>
          <a:ln w="57150">
            <a:solidFill>
              <a:srgbClr val="6666FF"/>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83" name="Text Box 64"/>
          <p:cNvSpPr txBox="1">
            <a:spLocks noChangeArrowheads="1"/>
          </p:cNvSpPr>
          <p:nvPr/>
        </p:nvSpPr>
        <p:spPr bwMode="auto">
          <a:xfrm>
            <a:off x="5043488" y="1025231"/>
            <a:ext cx="1054100" cy="476250"/>
          </a:xfrm>
          <a:prstGeom prst="rect">
            <a:avLst/>
          </a:prstGeom>
          <a:noFill/>
          <a:ln w="5715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Waves</a:t>
            </a:r>
          </a:p>
          <a:p>
            <a:pPr algn="ctr"/>
            <a:r>
              <a:rPr lang="en-US" sz="1100" b="1" dirty="0" err="1">
                <a:solidFill>
                  <a:srgbClr val="FF0000"/>
                </a:solidFill>
                <a:effectLst>
                  <a:outerShdw blurRad="38100" dist="38100" dir="2700000" algn="tl">
                    <a:srgbClr val="DDDDDD"/>
                  </a:outerShdw>
                </a:effectLst>
                <a:latin typeface="Calibri" charset="0"/>
                <a:cs typeface="+mn-cs"/>
              </a:rPr>
              <a:t>WaveWatch</a:t>
            </a:r>
            <a:r>
              <a:rPr lang="en-US" sz="1100" b="1" dirty="0">
                <a:solidFill>
                  <a:srgbClr val="FF0000"/>
                </a:solidFill>
                <a:effectLst>
                  <a:outerShdw blurRad="38100" dist="38100" dir="2700000" algn="tl">
                    <a:srgbClr val="DDDDDD"/>
                  </a:outerShdw>
                </a:effectLst>
                <a:latin typeface="Calibri" charset="0"/>
                <a:cs typeface="+mn-cs"/>
              </a:rPr>
              <a:t> III</a:t>
            </a:r>
          </a:p>
        </p:txBody>
      </p:sp>
      <p:grpSp>
        <p:nvGrpSpPr>
          <p:cNvPr id="184" name="Group 6"/>
          <p:cNvGrpSpPr>
            <a:grpSpLocks/>
          </p:cNvGrpSpPr>
          <p:nvPr/>
        </p:nvGrpSpPr>
        <p:grpSpPr bwMode="auto">
          <a:xfrm>
            <a:off x="5060948" y="1691982"/>
            <a:ext cx="1187451" cy="553998"/>
            <a:chOff x="4770830" y="1889083"/>
            <a:chExt cx="1109868" cy="955682"/>
          </a:xfrm>
        </p:grpSpPr>
        <p:sp>
          <p:nvSpPr>
            <p:cNvPr id="185" name="Text Box 64"/>
            <p:cNvSpPr txBox="1">
              <a:spLocks noChangeArrowheads="1"/>
            </p:cNvSpPr>
            <p:nvPr/>
          </p:nvSpPr>
          <p:spPr bwMode="auto">
            <a:xfrm>
              <a:off x="4770830" y="1889083"/>
              <a:ext cx="1109868" cy="955682"/>
            </a:xfrm>
            <a:prstGeom prst="rect">
              <a:avLst/>
            </a:prstGeom>
            <a:noFill/>
            <a:ln w="5715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200" b="1" dirty="0" smtClean="0">
                  <a:solidFill>
                    <a:srgbClr val="000000"/>
                  </a:solidFill>
                  <a:effectLst>
                    <a:outerShdw blurRad="38100" dist="38100" dir="2700000" algn="tl">
                      <a:srgbClr val="000000">
                        <a:alpha val="43137"/>
                      </a:srgbClr>
                    </a:outerShdw>
                  </a:effectLst>
                  <a:latin typeface="Calibri" pitchFamily="34" charset="0"/>
                </a:rPr>
                <a:t>Ocean (</a:t>
              </a:r>
              <a:r>
                <a:rPr lang="en-US" altLang="en-US" sz="1200" b="1" dirty="0">
                  <a:solidFill>
                    <a:srgbClr val="000000"/>
                  </a:solidFill>
                  <a:effectLst>
                    <a:outerShdw blurRad="38100" dist="38100" dir="2700000" algn="tl">
                      <a:srgbClr val="000000">
                        <a:alpha val="43137"/>
                      </a:srgbClr>
                    </a:outerShdw>
                  </a:effectLst>
                  <a:latin typeface="Calibri" pitchFamily="34" charset="0"/>
                </a:rPr>
                <a:t>RTOFS)</a:t>
              </a:r>
            </a:p>
            <a:p>
              <a:pPr algn="ctr" eaLnBrk="1" hangingPunct="1">
                <a:spcBef>
                  <a:spcPct val="0"/>
                </a:spcBef>
                <a:buFontTx/>
                <a:buNone/>
                <a:defRPr/>
              </a:pPr>
              <a:r>
                <a:rPr lang="en-US" altLang="en-US" sz="1100" b="1" dirty="0">
                  <a:solidFill>
                    <a:srgbClr val="FF0000"/>
                  </a:solidFill>
                  <a:effectLst>
                    <a:outerShdw blurRad="38100" dist="38100" dir="2700000" algn="tl">
                      <a:srgbClr val="000000">
                        <a:alpha val="43137"/>
                      </a:srgbClr>
                    </a:outerShdw>
                  </a:effectLst>
                  <a:latin typeface="Calibri" pitchFamily="34" charset="0"/>
                  <a:cs typeface="+mn-cs"/>
                </a:rPr>
                <a:t> HYCOM</a:t>
              </a:r>
            </a:p>
            <a:p>
              <a:pPr algn="ctr" eaLnBrk="1" hangingPunct="1">
                <a:spcBef>
                  <a:spcPct val="0"/>
                </a:spcBef>
                <a:buFontTx/>
                <a:buNone/>
                <a:defRPr/>
              </a:pPr>
              <a:endParaRPr lang="en-US" altLang="en-US" sz="700" b="1"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86" name="Line 59"/>
            <p:cNvSpPr>
              <a:spLocks noChangeShapeType="1"/>
            </p:cNvSpPr>
            <p:nvPr/>
          </p:nvSpPr>
          <p:spPr bwMode="auto">
            <a:xfrm flipV="1">
              <a:off x="4856448" y="2283431"/>
              <a:ext cx="948145"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grpSp>
      <p:grpSp>
        <p:nvGrpSpPr>
          <p:cNvPr id="187" name="Group 9"/>
          <p:cNvGrpSpPr>
            <a:grpSpLocks/>
          </p:cNvGrpSpPr>
          <p:nvPr/>
        </p:nvGrpSpPr>
        <p:grpSpPr bwMode="auto">
          <a:xfrm>
            <a:off x="7713627" y="1084430"/>
            <a:ext cx="1022350" cy="477838"/>
            <a:chOff x="7985094" y="1686952"/>
            <a:chExt cx="1022335" cy="652193"/>
          </a:xfrm>
        </p:grpSpPr>
        <p:sp>
          <p:nvSpPr>
            <p:cNvPr id="188" name="Text Box 64"/>
            <p:cNvSpPr txBox="1">
              <a:spLocks noChangeArrowheads="1"/>
            </p:cNvSpPr>
            <p:nvPr/>
          </p:nvSpPr>
          <p:spPr bwMode="auto">
            <a:xfrm>
              <a:off x="7985094" y="1686952"/>
              <a:ext cx="1022335" cy="652193"/>
            </a:xfrm>
            <a:prstGeom prst="rect">
              <a:avLst/>
            </a:prstGeom>
            <a:noFill/>
            <a:ln w="5715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a:solidFill>
                    <a:srgbClr val="000000"/>
                  </a:solidFill>
                  <a:effectLst>
                    <a:outerShdw blurRad="38100" dist="38100" dir="2700000" algn="tl">
                      <a:srgbClr val="DDDDDD"/>
                    </a:outerShdw>
                  </a:effectLst>
                  <a:latin typeface="Calibri" charset="0"/>
                  <a:cs typeface="+mn-cs"/>
                </a:rPr>
                <a:t>Ecosystem</a:t>
              </a:r>
            </a:p>
            <a:p>
              <a:pPr algn="ctr"/>
              <a:r>
                <a:rPr lang="en-US" sz="1100" b="1">
                  <a:solidFill>
                    <a:srgbClr val="FF0000"/>
                  </a:solidFill>
                  <a:effectLst>
                    <a:outerShdw blurRad="38100" dist="38100" dir="2700000" algn="tl">
                      <a:srgbClr val="DDDDDD"/>
                    </a:outerShdw>
                  </a:effectLst>
                  <a:latin typeface="Calibri" charset="0"/>
                  <a:cs typeface="+mn-cs"/>
                </a:rPr>
                <a:t> EwE</a:t>
              </a:r>
            </a:p>
          </p:txBody>
        </p:sp>
        <p:cxnSp>
          <p:nvCxnSpPr>
            <p:cNvPr id="189" name="Straight Connector 188"/>
            <p:cNvCxnSpPr/>
            <p:nvPr/>
          </p:nvCxnSpPr>
          <p:spPr>
            <a:xfrm>
              <a:off x="8043830" y="2037966"/>
              <a:ext cx="904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0" name="Elbow Connector 189"/>
          <p:cNvCxnSpPr>
            <a:stCxn id="130" idx="3"/>
            <a:endCxn id="159" idx="1"/>
          </p:cNvCxnSpPr>
          <p:nvPr/>
        </p:nvCxnSpPr>
        <p:spPr>
          <a:xfrm>
            <a:off x="2597150" y="2914357"/>
            <a:ext cx="1212851" cy="185739"/>
          </a:xfrm>
          <a:prstGeom prst="bentConnector3">
            <a:avLst>
              <a:gd name="adj1" fmla="val 5533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Elbow Connector 190"/>
          <p:cNvCxnSpPr/>
          <p:nvPr/>
        </p:nvCxnSpPr>
        <p:spPr>
          <a:xfrm>
            <a:off x="2578100" y="2914356"/>
            <a:ext cx="1341438" cy="1325563"/>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Elbow Connector 191"/>
          <p:cNvCxnSpPr>
            <a:stCxn id="130" idx="0"/>
            <a:endCxn id="182" idx="2"/>
          </p:cNvCxnSpPr>
          <p:nvPr/>
        </p:nvCxnSpPr>
        <p:spPr>
          <a:xfrm rot="5400000" flipH="1" flipV="1">
            <a:off x="2532063" y="1098256"/>
            <a:ext cx="457200" cy="2276475"/>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59" idx="3"/>
          </p:cNvCxnSpPr>
          <p:nvPr/>
        </p:nvCxnSpPr>
        <p:spPr>
          <a:xfrm>
            <a:off x="5876929" y="3100096"/>
            <a:ext cx="1739861" cy="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134100" y="3092156"/>
            <a:ext cx="0" cy="1208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endCxn id="152" idx="1"/>
          </p:cNvCxnSpPr>
          <p:nvPr/>
        </p:nvCxnSpPr>
        <p:spPr>
          <a:xfrm>
            <a:off x="6124575" y="4300244"/>
            <a:ext cx="54451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247650" y="2892131"/>
            <a:ext cx="0" cy="3179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247650" y="2906419"/>
            <a:ext cx="40005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227013" y="4058944"/>
            <a:ext cx="400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473450" y="2236494"/>
            <a:ext cx="1350963" cy="158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811713" y="1317331"/>
            <a:ext cx="0" cy="11858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V="1">
            <a:off x="4808538" y="1328444"/>
            <a:ext cx="231775" cy="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61" idx="0"/>
            <a:endCxn id="188" idx="2"/>
          </p:cNvCxnSpPr>
          <p:nvPr/>
        </p:nvCxnSpPr>
        <p:spPr>
          <a:xfrm flipH="1" flipV="1">
            <a:off x="8224802" y="1562268"/>
            <a:ext cx="4762" cy="219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endCxn id="166" idx="0"/>
          </p:cNvCxnSpPr>
          <p:nvPr/>
        </p:nvCxnSpPr>
        <p:spPr>
          <a:xfrm>
            <a:off x="4725194" y="3557296"/>
            <a:ext cx="0" cy="241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867400" y="4987631"/>
            <a:ext cx="801688"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a:off x="627063" y="2465094"/>
            <a:ext cx="1979612" cy="868362"/>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ffectLst>
                <a:outerShdw blurRad="38100" dist="38100" dir="2700000" algn="tl">
                  <a:srgbClr val="000000">
                    <a:alpha val="43137"/>
                  </a:srgbClr>
                </a:outerShdw>
              </a:effectLst>
              <a:latin typeface="Arial"/>
            </a:endParaRPr>
          </a:p>
        </p:txBody>
      </p:sp>
      <p:sp>
        <p:nvSpPr>
          <p:cNvPr id="206" name="Text Box 12"/>
          <p:cNvSpPr txBox="1">
            <a:spLocks noChangeArrowheads="1"/>
          </p:cNvSpPr>
          <p:nvPr/>
        </p:nvSpPr>
        <p:spPr bwMode="auto">
          <a:xfrm>
            <a:off x="608013" y="3550944"/>
            <a:ext cx="2286000" cy="866775"/>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a:solidFill>
                  <a:srgbClr val="000000"/>
                </a:solidFill>
                <a:effectLst>
                  <a:outerShdw blurRad="38100" dist="38100" dir="2700000" algn="tl">
                    <a:srgbClr val="DDDDDD"/>
                  </a:outerShdw>
                </a:effectLst>
                <a:latin typeface="Calibri" charset="0"/>
                <a:cs typeface="+mn-cs"/>
              </a:rPr>
              <a:t>Global Ensemble Forecast System (GEFS)</a:t>
            </a:r>
          </a:p>
        </p:txBody>
      </p:sp>
      <p:sp>
        <p:nvSpPr>
          <p:cNvPr id="207" name="Text Box 5"/>
          <p:cNvSpPr txBox="1">
            <a:spLocks noChangeArrowheads="1"/>
          </p:cNvSpPr>
          <p:nvPr/>
        </p:nvSpPr>
        <p:spPr bwMode="auto">
          <a:xfrm>
            <a:off x="614363" y="4051006"/>
            <a:ext cx="236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200" b="1">
                <a:solidFill>
                  <a:srgbClr val="FF0000"/>
                </a:solidFill>
                <a:effectLst>
                  <a:outerShdw blurRad="38100" dist="38100" dir="2700000" algn="tl">
                    <a:srgbClr val="DDDDDD"/>
                  </a:outerShdw>
                </a:effectLst>
                <a:latin typeface="Calibri" charset="0"/>
                <a:cs typeface="+mn-cs"/>
              </a:rPr>
              <a:t>21 GFS Members</a:t>
            </a:r>
          </a:p>
        </p:txBody>
      </p:sp>
      <p:sp>
        <p:nvSpPr>
          <p:cNvPr id="208" name="Line 57"/>
          <p:cNvSpPr>
            <a:spLocks noChangeShapeType="1"/>
          </p:cNvSpPr>
          <p:nvPr/>
        </p:nvSpPr>
        <p:spPr bwMode="auto">
          <a:xfrm>
            <a:off x="760413" y="4071644"/>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cxnSp>
        <p:nvCxnSpPr>
          <p:cNvPr id="209" name="Straight Arrow Connector 208"/>
          <p:cNvCxnSpPr/>
          <p:nvPr/>
        </p:nvCxnSpPr>
        <p:spPr>
          <a:xfrm>
            <a:off x="227013" y="6044906"/>
            <a:ext cx="400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206" idx="2"/>
            <a:endCxn id="140" idx="0"/>
          </p:cNvCxnSpPr>
          <p:nvPr/>
        </p:nvCxnSpPr>
        <p:spPr>
          <a:xfrm flipH="1">
            <a:off x="1749425" y="4417719"/>
            <a:ext cx="1588" cy="15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240088" y="4227219"/>
            <a:ext cx="0" cy="1155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3240088" y="5382919"/>
            <a:ext cx="34163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V="1">
            <a:off x="4827588" y="1931694"/>
            <a:ext cx="231775" cy="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4811713" y="2496844"/>
            <a:ext cx="1535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6142038" y="3711281"/>
            <a:ext cx="5445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2" name="Group 1"/>
          <p:cNvGrpSpPr>
            <a:grpSpLocks/>
          </p:cNvGrpSpPr>
          <p:nvPr/>
        </p:nvGrpSpPr>
        <p:grpSpPr bwMode="auto">
          <a:xfrm>
            <a:off x="7196138" y="5897269"/>
            <a:ext cx="1219200" cy="307975"/>
            <a:chOff x="7196656" y="6185986"/>
            <a:chExt cx="1219200" cy="307767"/>
          </a:xfrm>
        </p:grpSpPr>
        <p:sp>
          <p:nvSpPr>
            <p:cNvPr id="223" name="Line 65"/>
            <p:cNvSpPr>
              <a:spLocks noChangeShapeType="1"/>
            </p:cNvSpPr>
            <p:nvPr/>
          </p:nvSpPr>
          <p:spPr bwMode="auto">
            <a:xfrm>
              <a:off x="7196656" y="6193918"/>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224" name="Text Box 66"/>
            <p:cNvSpPr txBox="1">
              <a:spLocks noChangeArrowheads="1"/>
            </p:cNvSpPr>
            <p:nvPr/>
          </p:nvSpPr>
          <p:spPr bwMode="auto">
            <a:xfrm>
              <a:off x="7342706" y="6185986"/>
              <a:ext cx="942975" cy="30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a:solidFill>
                    <a:srgbClr val="FF0000"/>
                  </a:solidFill>
                  <a:effectLst>
                    <a:outerShdw blurRad="38100" dist="38100" dir="2700000" algn="tl">
                      <a:srgbClr val="DDDDDD"/>
                    </a:outerShdw>
                  </a:effectLst>
                  <a:latin typeface="Calibri" charset="0"/>
                  <a:cs typeface="+mn-cs"/>
                </a:rPr>
                <a:t>WRF ARW</a:t>
              </a:r>
            </a:p>
          </p:txBody>
        </p:sp>
      </p:grpSp>
      <p:sp>
        <p:nvSpPr>
          <p:cNvPr id="226" name="TextBox 70"/>
          <p:cNvSpPr txBox="1">
            <a:spLocks noChangeArrowheads="1"/>
          </p:cNvSpPr>
          <p:nvPr/>
        </p:nvSpPr>
        <p:spPr bwMode="auto">
          <a:xfrm rot="16200000">
            <a:off x="6584949" y="5759160"/>
            <a:ext cx="646113" cy="430213"/>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100" b="1">
                <a:solidFill>
                  <a:srgbClr val="000000"/>
                </a:solidFill>
                <a:effectLst>
                  <a:outerShdw blurRad="38100" dist="38100" dir="2700000" algn="tl">
                    <a:srgbClr val="FFFFFF"/>
                  </a:outerShdw>
                </a:effectLst>
                <a:latin typeface="Calibri" charset="0"/>
                <a:cs typeface="+mn-cs"/>
              </a:rPr>
              <a:t>3D-VAR</a:t>
            </a:r>
          </a:p>
          <a:p>
            <a:pPr algn="ctr"/>
            <a:r>
              <a:rPr lang="en-US" sz="1100" b="1">
                <a:solidFill>
                  <a:srgbClr val="000000"/>
                </a:solidFill>
                <a:effectLst>
                  <a:outerShdw blurRad="38100" dist="38100" dir="2700000" algn="tl">
                    <a:srgbClr val="FFFFFF"/>
                  </a:outerShdw>
                </a:effectLst>
                <a:latin typeface="Calibri" charset="0"/>
                <a:cs typeface="+mn-cs"/>
              </a:rPr>
              <a:t>DA</a:t>
            </a:r>
          </a:p>
        </p:txBody>
      </p:sp>
      <p:sp>
        <p:nvSpPr>
          <p:cNvPr id="227" name="Text Box 29"/>
          <p:cNvSpPr txBox="1">
            <a:spLocks noChangeArrowheads="1"/>
          </p:cNvSpPr>
          <p:nvPr/>
        </p:nvSpPr>
        <p:spPr bwMode="auto">
          <a:xfrm>
            <a:off x="6710363" y="5662319"/>
            <a:ext cx="2033587" cy="615543"/>
          </a:xfrm>
          <a:prstGeom prst="rect">
            <a:avLst/>
          </a:prstGeom>
          <a:noFill/>
          <a:ln w="57150">
            <a:solidFill>
              <a:srgbClr val="66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400" b="1" dirty="0">
                <a:solidFill>
                  <a:srgbClr val="000000"/>
                </a:solidFill>
                <a:effectLst>
                  <a:outerShdw blurRad="38100" dist="38100" dir="2700000" algn="tl">
                    <a:srgbClr val="000000">
                      <a:alpha val="43137"/>
                    </a:srgbClr>
                  </a:outerShdw>
                </a:effectLst>
                <a:latin typeface="Calibri" pitchFamily="34" charset="0"/>
              </a:rPr>
              <a:t> </a:t>
            </a:r>
            <a:r>
              <a:rPr lang="en-US" altLang="en-US" sz="1400" b="1" dirty="0" smtClean="0">
                <a:solidFill>
                  <a:srgbClr val="000000"/>
                </a:solidFill>
                <a:effectLst>
                  <a:outerShdw blurRad="38100" dist="38100" dir="2700000" algn="tl">
                    <a:srgbClr val="000000">
                      <a:alpha val="43137"/>
                    </a:srgbClr>
                  </a:outerShdw>
                </a:effectLst>
                <a:latin typeface="Calibri" pitchFamily="34" charset="0"/>
              </a:rPr>
              <a:t>       </a:t>
            </a:r>
            <a:r>
              <a:rPr lang="en-US" altLang="en-US" sz="1400" b="1" u="sng" dirty="0" smtClean="0">
                <a:solidFill>
                  <a:srgbClr val="000000"/>
                </a:solidFill>
                <a:effectLst>
                  <a:outerShdw blurRad="38100" dist="38100" dir="2700000" algn="tl">
                    <a:srgbClr val="000000">
                      <a:alpha val="43137"/>
                    </a:srgbClr>
                  </a:outerShdw>
                </a:effectLst>
                <a:latin typeface="Calibri" pitchFamily="34" charset="0"/>
              </a:rPr>
              <a:t>High-Res RR  (HRRR)</a:t>
            </a:r>
          </a:p>
          <a:p>
            <a:pPr algn="ctr" eaLnBrk="1" hangingPunct="1">
              <a:spcBef>
                <a:spcPct val="0"/>
              </a:spcBef>
              <a:buFontTx/>
              <a:buNone/>
              <a:defRPr/>
            </a:pPr>
            <a:endParaRPr lang="en-US" altLang="en-US" sz="2000" b="1" dirty="0">
              <a:solidFill>
                <a:srgbClr val="000000"/>
              </a:solidFill>
              <a:effectLst>
                <a:outerShdw blurRad="38100" dist="38100" dir="2700000" algn="tl">
                  <a:srgbClr val="000000">
                    <a:alpha val="43137"/>
                  </a:srgbClr>
                </a:outerShdw>
              </a:effectLst>
              <a:latin typeface="Calibri" pitchFamily="34" charset="0"/>
              <a:cs typeface="+mn-cs"/>
            </a:endParaRPr>
          </a:p>
        </p:txBody>
      </p:sp>
      <p:cxnSp>
        <p:nvCxnSpPr>
          <p:cNvPr id="228" name="Straight Arrow Connector 227"/>
          <p:cNvCxnSpPr/>
          <p:nvPr/>
        </p:nvCxnSpPr>
        <p:spPr>
          <a:xfrm>
            <a:off x="7767638" y="5384506"/>
            <a:ext cx="0" cy="287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9" name="Text Box 12"/>
          <p:cNvSpPr txBox="1">
            <a:spLocks noChangeArrowheads="1"/>
          </p:cNvSpPr>
          <p:nvPr/>
        </p:nvSpPr>
        <p:spPr bwMode="auto">
          <a:xfrm>
            <a:off x="3343275" y="5621044"/>
            <a:ext cx="1947863" cy="866775"/>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NEMS Aerosol Global Component (NGAC)</a:t>
            </a:r>
          </a:p>
        </p:txBody>
      </p:sp>
      <p:sp>
        <p:nvSpPr>
          <p:cNvPr id="230" name="Text Box 5"/>
          <p:cNvSpPr txBox="1">
            <a:spLocks noChangeArrowheads="1"/>
          </p:cNvSpPr>
          <p:nvPr/>
        </p:nvSpPr>
        <p:spPr bwMode="auto">
          <a:xfrm>
            <a:off x="3619500" y="6146506"/>
            <a:ext cx="145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200" b="1">
                <a:solidFill>
                  <a:srgbClr val="FF0000"/>
                </a:solidFill>
                <a:effectLst>
                  <a:outerShdw blurRad="38100" dist="38100" dir="2700000" algn="tl">
                    <a:srgbClr val="DDDDDD"/>
                  </a:outerShdw>
                </a:effectLst>
                <a:latin typeface="Calibri" charset="0"/>
                <a:cs typeface="+mn-cs"/>
              </a:rPr>
              <a:t>GFS &amp;  GOCART</a:t>
            </a:r>
          </a:p>
        </p:txBody>
      </p:sp>
      <p:sp>
        <p:nvSpPr>
          <p:cNvPr id="231" name="Line 57"/>
          <p:cNvSpPr>
            <a:spLocks noChangeShapeType="1"/>
          </p:cNvSpPr>
          <p:nvPr/>
        </p:nvSpPr>
        <p:spPr bwMode="auto">
          <a:xfrm>
            <a:off x="3435350" y="6135394"/>
            <a:ext cx="1779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cxnSp>
        <p:nvCxnSpPr>
          <p:cNvPr id="232" name="Straight Arrow Connector 231"/>
          <p:cNvCxnSpPr/>
          <p:nvPr/>
        </p:nvCxnSpPr>
        <p:spPr>
          <a:xfrm>
            <a:off x="255588" y="5530556"/>
            <a:ext cx="399415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4243388" y="5506744"/>
            <a:ext cx="1587" cy="15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5511800" y="4270081"/>
            <a:ext cx="365125"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5867400" y="4255794"/>
            <a:ext cx="0" cy="73183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6" name="Text Box 4"/>
          <p:cNvSpPr txBox="1">
            <a:spLocks noChangeArrowheads="1"/>
          </p:cNvSpPr>
          <p:nvPr/>
        </p:nvSpPr>
        <p:spPr bwMode="auto">
          <a:xfrm>
            <a:off x="3765550" y="5022556"/>
            <a:ext cx="1908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000" b="1" dirty="0" smtClean="0">
                <a:solidFill>
                  <a:srgbClr val="FF0000"/>
                </a:solidFill>
                <a:effectLst>
                  <a:outerShdw blurRad="38100" dist="38100" dir="2700000" algn="tl">
                    <a:srgbClr val="DDDDDD"/>
                  </a:outerShdw>
                </a:effectLst>
                <a:latin typeface="Calibri" charset="0"/>
                <a:cs typeface="+mn-cs"/>
              </a:rPr>
              <a:t>WRF-ARW &amp; NMMB</a:t>
            </a:r>
            <a:endParaRPr lang="en-US" sz="1000" b="1" dirty="0">
              <a:solidFill>
                <a:srgbClr val="FF0000"/>
              </a:solidFill>
              <a:effectLst>
                <a:outerShdw blurRad="38100" dist="38100" dir="2700000" algn="tl">
                  <a:srgbClr val="DDDDDD"/>
                </a:outerShdw>
              </a:effectLst>
              <a:latin typeface="Calibri" charset="0"/>
              <a:cs typeface="+mn-cs"/>
            </a:endParaRPr>
          </a:p>
        </p:txBody>
      </p:sp>
      <p:sp>
        <p:nvSpPr>
          <p:cNvPr id="237" name="Text Box 34"/>
          <p:cNvSpPr txBox="1">
            <a:spLocks noChangeArrowheads="1"/>
          </p:cNvSpPr>
          <p:nvPr/>
        </p:nvSpPr>
        <p:spPr bwMode="auto">
          <a:xfrm>
            <a:off x="3984625" y="4789194"/>
            <a:ext cx="150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a:solidFill>
                  <a:srgbClr val="000000"/>
                </a:solidFill>
                <a:effectLst>
                  <a:outerShdw blurRad="38100" dist="38100" dir="2700000" algn="tl">
                    <a:srgbClr val="DDDDDD"/>
                  </a:outerShdw>
                </a:effectLst>
                <a:latin typeface="Calibri" charset="0"/>
                <a:cs typeface="+mn-cs"/>
              </a:rPr>
              <a:t>High Res Windows</a:t>
            </a:r>
          </a:p>
        </p:txBody>
      </p:sp>
      <p:sp>
        <p:nvSpPr>
          <p:cNvPr id="238" name="Line 56"/>
          <p:cNvSpPr>
            <a:spLocks noChangeShapeType="1"/>
          </p:cNvSpPr>
          <p:nvPr/>
        </p:nvSpPr>
        <p:spPr bwMode="auto">
          <a:xfrm>
            <a:off x="4083050" y="4798719"/>
            <a:ext cx="1370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239" name="Rectangle 35"/>
          <p:cNvSpPr>
            <a:spLocks noChangeArrowheads="1"/>
          </p:cNvSpPr>
          <p:nvPr/>
        </p:nvSpPr>
        <p:spPr bwMode="auto">
          <a:xfrm>
            <a:off x="3940175" y="4817769"/>
            <a:ext cx="1573213" cy="43815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240" name="Line 56"/>
          <p:cNvSpPr>
            <a:spLocks noChangeShapeType="1"/>
          </p:cNvSpPr>
          <p:nvPr/>
        </p:nvSpPr>
        <p:spPr bwMode="auto">
          <a:xfrm>
            <a:off x="4067175" y="5030494"/>
            <a:ext cx="1370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cxnSp>
        <p:nvCxnSpPr>
          <p:cNvPr id="241" name="Straight Arrow Connector 240"/>
          <p:cNvCxnSpPr/>
          <p:nvPr/>
        </p:nvCxnSpPr>
        <p:spPr>
          <a:xfrm>
            <a:off x="3213100" y="5065419"/>
            <a:ext cx="727075"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4" name="Text Box 47"/>
          <p:cNvSpPr txBox="1">
            <a:spLocks noChangeArrowheads="1"/>
          </p:cNvSpPr>
          <p:nvPr/>
        </p:nvSpPr>
        <p:spPr bwMode="auto">
          <a:xfrm>
            <a:off x="990600" y="1545931"/>
            <a:ext cx="18288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GFS,  </a:t>
            </a:r>
            <a:r>
              <a:rPr lang="en-US" sz="1400" b="1" dirty="0" smtClean="0">
                <a:solidFill>
                  <a:srgbClr val="FF0000"/>
                </a:solidFill>
                <a:effectLst>
                  <a:outerShdw blurRad="38100" dist="38100" dir="2700000" algn="tl">
                    <a:srgbClr val="DDDDDD"/>
                  </a:outerShdw>
                </a:effectLst>
                <a:latin typeface="Calibri" charset="0"/>
                <a:cs typeface="+mn-cs"/>
              </a:rPr>
              <a:t>MOM4, GLDAS/Noah Land,  </a:t>
            </a:r>
            <a:r>
              <a:rPr lang="en-US" sz="1400" b="1" dirty="0">
                <a:solidFill>
                  <a:srgbClr val="FF0000"/>
                </a:solidFill>
                <a:effectLst>
                  <a:outerShdw blurRad="38100" dist="38100" dir="2700000" algn="tl">
                    <a:srgbClr val="DDDDDD"/>
                  </a:outerShdw>
                </a:effectLst>
                <a:latin typeface="Calibri" charset="0"/>
                <a:cs typeface="+mn-cs"/>
              </a:rPr>
              <a:t>Sea Ice</a:t>
            </a:r>
          </a:p>
        </p:txBody>
      </p:sp>
      <p:sp>
        <p:nvSpPr>
          <p:cNvPr id="121" name="Shape 179"/>
          <p:cNvSpPr txBox="1"/>
          <p:nvPr/>
        </p:nvSpPr>
        <p:spPr>
          <a:xfrm>
            <a:off x="6374230" y="991220"/>
            <a:ext cx="1096580" cy="1815841"/>
          </a:xfrm>
          <a:prstGeom prst="rect">
            <a:avLst/>
          </a:prstGeom>
          <a:noFill/>
          <a:ln w="57150" cap="flat" cmpd="sng">
            <a:solidFill>
              <a:srgbClr val="33CCFF"/>
            </a:solidFill>
            <a:prstDash val="solid"/>
            <a:miter/>
            <a:headEnd type="none" w="med" len="med"/>
            <a:tailEnd type="none" w="med" len="med"/>
          </a:ln>
        </p:spPr>
        <p:txBody>
          <a:bodyPr lIns="91425" tIns="45700" rIns="91425" bIns="45700" anchor="t" anchorCtr="0">
            <a:spAutoFit/>
          </a:bodyPr>
          <a:lstStyle/>
          <a:p>
            <a:pPr marL="0" marR="0" lvl="0" indent="0" algn="ctr" rtl="0">
              <a:spcBef>
                <a:spcPts val="0"/>
              </a:spcBef>
              <a:buNone/>
            </a:pPr>
            <a:r>
              <a:rPr lang="en-US" sz="1400" b="1" dirty="0" err="1">
                <a:latin typeface="Calibri"/>
                <a:ea typeface="Calibri"/>
                <a:cs typeface="Calibri"/>
                <a:sym typeface="Calibri"/>
              </a:rPr>
              <a:t>Nearshore</a:t>
            </a:r>
            <a:r>
              <a:rPr lang="en-US" sz="1400" b="1" dirty="0">
                <a:latin typeface="Calibri"/>
                <a:ea typeface="Calibri"/>
                <a:cs typeface="Calibri"/>
                <a:sym typeface="Calibri"/>
              </a:rPr>
              <a:t> Waters</a:t>
            </a:r>
          </a:p>
          <a:p>
            <a:pPr marL="0" marR="0" lvl="0" indent="0" algn="ctr" rtl="0">
              <a:spcBef>
                <a:spcPts val="0"/>
              </a:spcBef>
              <a:buSzPct val="25000"/>
              <a:buNone/>
            </a:pPr>
            <a:r>
              <a:rPr lang="en-US" sz="1400" b="1" i="0" u="none" strike="noStrike" cap="none" dirty="0">
                <a:solidFill>
                  <a:srgbClr val="FF0000"/>
                </a:solidFill>
                <a:latin typeface="Calibri"/>
                <a:ea typeface="Calibri"/>
                <a:cs typeface="Calibri"/>
                <a:sym typeface="Calibri"/>
              </a:rPr>
              <a:t>SURGE: SLOSH</a:t>
            </a:r>
          </a:p>
          <a:p>
            <a:pPr marL="0" marR="0" lvl="0" indent="0" algn="ctr" rtl="0">
              <a:spcBef>
                <a:spcPts val="0"/>
              </a:spcBef>
              <a:buNone/>
            </a:pPr>
            <a:r>
              <a:rPr lang="en-US" sz="1400" b="1" dirty="0">
                <a:solidFill>
                  <a:srgbClr val="FF0000"/>
                </a:solidFill>
                <a:latin typeface="Calibri"/>
                <a:ea typeface="Calibri"/>
                <a:cs typeface="Calibri"/>
                <a:sym typeface="Calibri"/>
              </a:rPr>
              <a:t>ESTOFS: ADCIRC</a:t>
            </a:r>
          </a:p>
          <a:p>
            <a:pPr marL="0" marR="0" lvl="0" indent="0" algn="ctr" rtl="0">
              <a:spcBef>
                <a:spcPts val="0"/>
              </a:spcBef>
              <a:buNone/>
            </a:pPr>
            <a:r>
              <a:rPr lang="en-US" sz="1400" b="1" dirty="0">
                <a:solidFill>
                  <a:srgbClr val="FF0000"/>
                </a:solidFill>
                <a:latin typeface="Calibri"/>
                <a:ea typeface="Calibri"/>
                <a:cs typeface="Calibri"/>
                <a:sym typeface="Calibri"/>
              </a:rPr>
              <a:t>NWPS</a:t>
            </a:r>
            <a:r>
              <a:rPr lang="en-US" sz="1400" b="1" dirty="0" smtClean="0">
                <a:solidFill>
                  <a:srgbClr val="FF0000"/>
                </a:solidFill>
                <a:latin typeface="Calibri"/>
                <a:ea typeface="Calibri"/>
                <a:cs typeface="Calibri"/>
                <a:sym typeface="Calibri"/>
              </a:rPr>
              <a:t>:</a:t>
            </a:r>
          </a:p>
          <a:p>
            <a:pPr marL="0" marR="0" lvl="0" indent="0" algn="ctr" rtl="0">
              <a:spcBef>
                <a:spcPts val="0"/>
              </a:spcBef>
              <a:buNone/>
            </a:pPr>
            <a:r>
              <a:rPr lang="en-US" sz="1400" b="1" dirty="0" smtClean="0">
                <a:solidFill>
                  <a:srgbClr val="FF0000"/>
                </a:solidFill>
                <a:latin typeface="Calibri"/>
                <a:ea typeface="Calibri"/>
                <a:cs typeface="Calibri"/>
                <a:sym typeface="Calibri"/>
              </a:rPr>
              <a:t>WWIII</a:t>
            </a:r>
            <a:endParaRPr lang="en-US" sz="1400" b="1" dirty="0">
              <a:solidFill>
                <a:srgbClr val="FF0000"/>
              </a:solidFill>
              <a:latin typeface="Calibri"/>
              <a:ea typeface="Calibri"/>
              <a:cs typeface="Calibri"/>
              <a:sym typeface="Calibri"/>
            </a:endParaRPr>
          </a:p>
        </p:txBody>
      </p:sp>
      <p:cxnSp>
        <p:nvCxnSpPr>
          <p:cNvPr id="127" name="Straight Connector 126"/>
          <p:cNvCxnSpPr/>
          <p:nvPr/>
        </p:nvCxnSpPr>
        <p:spPr bwMode="auto">
          <a:xfrm>
            <a:off x="6477000" y="1921184"/>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auto">
          <a:xfrm>
            <a:off x="6477000" y="2348754"/>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bwMode="auto">
          <a:xfrm>
            <a:off x="6477000" y="1493614"/>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42"/>
          <p:cNvSpPr txBox="1">
            <a:spLocks noChangeArrowheads="1"/>
          </p:cNvSpPr>
          <p:nvPr/>
        </p:nvSpPr>
        <p:spPr bwMode="auto">
          <a:xfrm>
            <a:off x="228600" y="43934"/>
            <a:ext cx="8686800" cy="830987"/>
          </a:xfrm>
          <a:prstGeom prst="rect">
            <a:avLst/>
          </a:prstGeom>
          <a:noFill/>
          <a:ln>
            <a:noFill/>
          </a:ln>
          <a:effectLst/>
          <a:extLst/>
        </p:spPr>
        <p:txBody>
          <a:bodyPr lIns="91430" tIns="45715" rIns="91430" bIns="45715"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a:lstStyle>
          <a:p>
            <a:pPr eaLnBrk="1" hangingPunct="1">
              <a:defRPr/>
            </a:pPr>
            <a:r>
              <a:rPr lang="en-US" altLang="en-US" sz="2400" b="1" i="1" dirty="0" smtClean="0">
                <a:solidFill>
                  <a:schemeClr val="tx1"/>
                </a:solidFill>
                <a:latin typeface="Verdana"/>
                <a:ea typeface="ＭＳ Ｐゴシック" pitchFamily="34" charset="-128"/>
                <a:cs typeface="Verdana"/>
              </a:rPr>
              <a:t>NOAA’s Operational Numerical Guidance Suite</a:t>
            </a:r>
          </a:p>
          <a:p>
            <a:pPr eaLnBrk="1" hangingPunct="1">
              <a:defRPr/>
            </a:pPr>
            <a:r>
              <a:rPr lang="en-US" altLang="en-US" sz="2400" b="1" i="1" dirty="0" smtClean="0">
                <a:solidFill>
                  <a:schemeClr val="tx1"/>
                </a:solidFill>
                <a:latin typeface="Verdana"/>
                <a:ea typeface="ＭＳ Ｐゴシック" pitchFamily="34" charset="-128"/>
                <a:cs typeface="Verdana"/>
              </a:rPr>
              <a:t>April 2016</a:t>
            </a:r>
          </a:p>
        </p:txBody>
      </p:sp>
    </p:spTree>
    <p:extLst>
      <p:ext uri="{BB962C8B-B14F-4D97-AF65-F5344CB8AC3E}">
        <p14:creationId xmlns:p14="http://schemas.microsoft.com/office/powerpoint/2010/main" val="3419656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0" y="0"/>
            <a:ext cx="9144000" cy="914400"/>
          </a:xfrm>
          <a:prstGeom prst="rect">
            <a:avLst/>
          </a:prstGeom>
          <a:solidFill>
            <a:srgbClr val="3366FF">
              <a:alpha val="25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228600" y="1143000"/>
            <a:ext cx="1828800" cy="5324535"/>
          </a:xfrm>
          <a:prstGeom prst="rect">
            <a:avLst/>
          </a:prstGeom>
        </p:spPr>
        <p:txBody>
          <a:bodyPr wrap="square">
            <a:spAutoFit/>
          </a:bodyPr>
          <a:lstStyle/>
          <a:p>
            <a:pPr algn="ctr">
              <a:spcAft>
                <a:spcPts val="800"/>
              </a:spcAft>
            </a:pPr>
            <a:r>
              <a:rPr lang="pl-PL" sz="2000" b="1" i="1" dirty="0" smtClean="0"/>
              <a:t>January 2015</a:t>
            </a:r>
          </a:p>
          <a:p>
            <a:pPr algn="ctr">
              <a:spcAft>
                <a:spcPts val="800"/>
              </a:spcAft>
            </a:pPr>
            <a:endParaRPr lang="pl-PL" sz="2000" i="1" dirty="0"/>
          </a:p>
          <a:p>
            <a:pPr algn="ctr">
              <a:spcAft>
                <a:spcPts val="800"/>
              </a:spcAft>
            </a:pPr>
            <a:endParaRPr lang="pl-PL" sz="2000" i="1" dirty="0" smtClean="0"/>
          </a:p>
          <a:p>
            <a:pPr algn="ctr">
              <a:spcAft>
                <a:spcPts val="800"/>
              </a:spcAft>
            </a:pPr>
            <a:endParaRPr lang="pl-PL" sz="2000" i="1" dirty="0" smtClean="0"/>
          </a:p>
          <a:p>
            <a:pPr algn="ctr">
              <a:spcAft>
                <a:spcPts val="800"/>
              </a:spcAft>
            </a:pPr>
            <a:endParaRPr lang="pl-PL" sz="2000" i="1" dirty="0"/>
          </a:p>
          <a:p>
            <a:pPr algn="ctr">
              <a:spcAft>
                <a:spcPts val="800"/>
              </a:spcAft>
            </a:pPr>
            <a:endParaRPr lang="pl-PL" sz="2000" i="1" dirty="0" smtClean="0"/>
          </a:p>
          <a:p>
            <a:pPr algn="ctr">
              <a:spcAft>
                <a:spcPts val="800"/>
              </a:spcAft>
            </a:pPr>
            <a:endParaRPr lang="pl-PL" sz="2000" i="1" dirty="0"/>
          </a:p>
          <a:p>
            <a:pPr algn="ctr">
              <a:spcAft>
                <a:spcPts val="800"/>
              </a:spcAft>
            </a:pPr>
            <a:endParaRPr lang="pl-PL" sz="2000" i="1" dirty="0" smtClean="0"/>
          </a:p>
          <a:p>
            <a:pPr algn="ctr">
              <a:spcAft>
                <a:spcPts val="800"/>
              </a:spcAft>
            </a:pPr>
            <a:endParaRPr lang="pl-PL" sz="2000" i="1" dirty="0" smtClean="0"/>
          </a:p>
          <a:p>
            <a:pPr algn="ctr">
              <a:spcAft>
                <a:spcPts val="800"/>
              </a:spcAft>
            </a:pPr>
            <a:endParaRPr lang="pl-PL" sz="2000" i="1" dirty="0"/>
          </a:p>
          <a:p>
            <a:pPr algn="ctr">
              <a:spcAft>
                <a:spcPts val="800"/>
              </a:spcAft>
            </a:pPr>
            <a:endParaRPr lang="pl-PL" sz="2000" i="1" dirty="0" smtClean="0"/>
          </a:p>
          <a:p>
            <a:pPr algn="ctr">
              <a:spcAft>
                <a:spcPts val="800"/>
              </a:spcAft>
            </a:pPr>
            <a:endParaRPr lang="en-US" sz="2000" i="1" dirty="0"/>
          </a:p>
          <a:p>
            <a:pPr algn="ctr">
              <a:spcAft>
                <a:spcPts val="800"/>
              </a:spcAft>
            </a:pPr>
            <a:r>
              <a:rPr lang="hu-HU" sz="2000" b="1" i="1" dirty="0" smtClean="0"/>
              <a:t>May 2016</a:t>
            </a:r>
            <a:endParaRPr lang="en-US" sz="2000" b="1" i="1" dirty="0"/>
          </a:p>
        </p:txBody>
      </p:sp>
      <p:sp>
        <p:nvSpPr>
          <p:cNvPr id="117" name="Rectangle 42"/>
          <p:cNvSpPr txBox="1">
            <a:spLocks noChangeArrowheads="1"/>
          </p:cNvSpPr>
          <p:nvPr/>
        </p:nvSpPr>
        <p:spPr bwMode="auto">
          <a:xfrm>
            <a:off x="228600" y="74712"/>
            <a:ext cx="8686800" cy="769431"/>
          </a:xfrm>
          <a:prstGeom prst="rect">
            <a:avLst/>
          </a:prstGeom>
          <a:noFill/>
          <a:ln>
            <a:noFill/>
          </a:ln>
          <a:effectLst/>
          <a:extLst/>
        </p:spPr>
        <p:txBody>
          <a:bodyPr lIns="91430" tIns="45715" rIns="91430" bIns="45715"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a:lstStyle>
          <a:p>
            <a:pPr eaLnBrk="1" hangingPunct="1">
              <a:defRPr/>
            </a:pPr>
            <a:r>
              <a:rPr lang="en-US" altLang="en-US" sz="2400" b="1" i="1" dirty="0" smtClean="0">
                <a:solidFill>
                  <a:schemeClr val="tx1"/>
                </a:solidFill>
                <a:latin typeface="Verdana"/>
                <a:ea typeface="ＭＳ Ｐゴシック" pitchFamily="34" charset="-128"/>
                <a:cs typeface="Verdana"/>
              </a:rPr>
              <a:t>NOAA’s Operational Numerical Guidance Suite</a:t>
            </a:r>
          </a:p>
          <a:p>
            <a:pPr eaLnBrk="1" hangingPunct="1">
              <a:defRPr/>
            </a:pPr>
            <a:r>
              <a:rPr lang="en-US" altLang="en-US" sz="2000" b="1" i="1" dirty="0" smtClean="0">
                <a:solidFill>
                  <a:schemeClr val="tx1"/>
                </a:solidFill>
                <a:latin typeface="Verdana"/>
                <a:ea typeface="ＭＳ Ｐゴシック" pitchFamily="34" charset="-128"/>
                <a:cs typeface="Verdana"/>
              </a:rPr>
              <a:t>Upgrades to Major Systems:  January 2015 – May 2016</a:t>
            </a:r>
          </a:p>
        </p:txBody>
      </p:sp>
      <p:sp>
        <p:nvSpPr>
          <p:cNvPr id="118" name="Rectangle 117"/>
          <p:cNvSpPr/>
          <p:nvPr/>
        </p:nvSpPr>
        <p:spPr>
          <a:xfrm>
            <a:off x="2057400" y="1143000"/>
            <a:ext cx="4572000" cy="5324535"/>
          </a:xfrm>
          <a:prstGeom prst="rect">
            <a:avLst/>
          </a:prstGeom>
        </p:spPr>
        <p:txBody>
          <a:bodyPr>
            <a:spAutoFit/>
          </a:bodyPr>
          <a:lstStyle/>
          <a:p>
            <a:pPr>
              <a:spcAft>
                <a:spcPts val="800"/>
              </a:spcAft>
            </a:pPr>
            <a:r>
              <a:rPr lang="pl-PL" sz="2000" dirty="0" smtClean="0"/>
              <a:t>GDAS/GFS 13-km</a:t>
            </a:r>
            <a:r>
              <a:rPr lang="en-US" sz="2000" dirty="0" smtClean="0"/>
              <a:t>, </a:t>
            </a:r>
            <a:r>
              <a:rPr lang="en-US" sz="2000" dirty="0" err="1" smtClean="0"/>
              <a:t>Hydrid</a:t>
            </a:r>
            <a:r>
              <a:rPr lang="en-US" sz="2000" dirty="0" smtClean="0"/>
              <a:t> </a:t>
            </a:r>
            <a:r>
              <a:rPr lang="en-US" sz="2000" dirty="0" err="1" smtClean="0"/>
              <a:t>EnKF</a:t>
            </a:r>
            <a:endParaRPr lang="en-US" sz="2000" dirty="0"/>
          </a:p>
          <a:p>
            <a:pPr>
              <a:spcAft>
                <a:spcPts val="800"/>
              </a:spcAft>
            </a:pPr>
            <a:r>
              <a:rPr lang="pl-PL" sz="2000" dirty="0"/>
              <a:t>GEFS v.11.0.0</a:t>
            </a:r>
            <a:endParaRPr lang="hu-HU" sz="2000" dirty="0"/>
          </a:p>
          <a:p>
            <a:pPr>
              <a:spcAft>
                <a:spcPts val="800"/>
              </a:spcAft>
            </a:pPr>
            <a:r>
              <a:rPr lang="hu-HU" sz="2000" dirty="0"/>
              <a:t>NAEFS v.5.0.0</a:t>
            </a:r>
          </a:p>
          <a:p>
            <a:pPr>
              <a:spcAft>
                <a:spcPts val="800"/>
              </a:spcAft>
            </a:pPr>
            <a:r>
              <a:rPr lang="pl-PL" sz="2000" dirty="0"/>
              <a:t>SREF v.7.0.0</a:t>
            </a:r>
          </a:p>
          <a:p>
            <a:pPr>
              <a:spcAft>
                <a:spcPts val="800"/>
              </a:spcAft>
            </a:pPr>
            <a:r>
              <a:rPr lang="hu-HU" sz="2000" dirty="0" smtClean="0"/>
              <a:t>RAP </a:t>
            </a:r>
            <a:r>
              <a:rPr lang="hu-HU" sz="2000" dirty="0"/>
              <a:t>v.3.0.0/HRRR v.2.0.0</a:t>
            </a:r>
          </a:p>
          <a:p>
            <a:pPr>
              <a:spcAft>
                <a:spcPts val="800"/>
              </a:spcAft>
            </a:pPr>
            <a:r>
              <a:rPr lang="pl-PL" sz="2000" dirty="0" err="1" smtClean="0"/>
              <a:t>HiResW</a:t>
            </a:r>
            <a:r>
              <a:rPr lang="pl-PL" sz="2000" dirty="0" smtClean="0"/>
              <a:t> v.6.1.0</a:t>
            </a:r>
          </a:p>
          <a:p>
            <a:pPr>
              <a:spcAft>
                <a:spcPts val="800"/>
              </a:spcAft>
            </a:pPr>
            <a:r>
              <a:rPr lang="hu-HU" sz="2000" dirty="0" smtClean="0"/>
              <a:t>HWRF </a:t>
            </a:r>
            <a:r>
              <a:rPr lang="hu-HU" sz="2000" dirty="0"/>
              <a:t>v.9.0.0</a:t>
            </a:r>
          </a:p>
          <a:p>
            <a:pPr>
              <a:spcAft>
                <a:spcPts val="800"/>
              </a:spcAft>
            </a:pPr>
            <a:r>
              <a:rPr lang="hu-HU" sz="2000" dirty="0"/>
              <a:t>GFDL v.12.0.0</a:t>
            </a:r>
          </a:p>
          <a:p>
            <a:pPr>
              <a:spcAft>
                <a:spcPts val="800"/>
              </a:spcAft>
            </a:pPr>
            <a:r>
              <a:rPr lang="hu-HU" sz="2000" dirty="0" smtClean="0"/>
              <a:t>NWPS v.1.0.0</a:t>
            </a:r>
          </a:p>
          <a:p>
            <a:pPr>
              <a:spcAft>
                <a:spcPts val="800"/>
              </a:spcAft>
            </a:pPr>
            <a:r>
              <a:rPr lang="hu-HU" sz="2000" dirty="0"/>
              <a:t>RTMA/URMA v.2.4.0</a:t>
            </a:r>
          </a:p>
          <a:p>
            <a:pPr>
              <a:spcAft>
                <a:spcPts val="800"/>
              </a:spcAft>
            </a:pPr>
            <a:r>
              <a:rPr lang="pl-PL" sz="2000" dirty="0"/>
              <a:t>OBSPROC SAT </a:t>
            </a:r>
            <a:r>
              <a:rPr lang="pl-PL" sz="2000" dirty="0" err="1"/>
              <a:t>Ingest</a:t>
            </a:r>
            <a:endParaRPr lang="pl-PL" sz="2000" dirty="0"/>
          </a:p>
          <a:p>
            <a:pPr>
              <a:spcAft>
                <a:spcPts val="800"/>
              </a:spcAft>
            </a:pPr>
            <a:r>
              <a:rPr lang="hu-HU" sz="2000" dirty="0"/>
              <a:t>VERF v.</a:t>
            </a:r>
            <a:r>
              <a:rPr lang="hu-HU" sz="2000" dirty="0" smtClean="0"/>
              <a:t>4.0.0</a:t>
            </a:r>
          </a:p>
          <a:p>
            <a:pPr>
              <a:spcAft>
                <a:spcPts val="800"/>
              </a:spcAft>
            </a:pPr>
            <a:r>
              <a:rPr lang="hu-HU" sz="2000" dirty="0" smtClean="0"/>
              <a:t>GDAS/GFS, </a:t>
            </a:r>
            <a:r>
              <a:rPr lang="en-US" sz="2000" dirty="0" smtClean="0"/>
              <a:t>4D </a:t>
            </a:r>
            <a:r>
              <a:rPr lang="en-US" sz="2000" dirty="0" err="1" smtClean="0"/>
              <a:t>EnVAR</a:t>
            </a:r>
            <a:r>
              <a:rPr lang="en-US" sz="2000" dirty="0" smtClean="0"/>
              <a:t>, land physics</a:t>
            </a:r>
            <a:endParaRPr lang="en-US" sz="2000" dirty="0"/>
          </a:p>
        </p:txBody>
      </p:sp>
      <p:sp>
        <p:nvSpPr>
          <p:cNvPr id="120" name="Rectangle 119"/>
          <p:cNvSpPr/>
          <p:nvPr/>
        </p:nvSpPr>
        <p:spPr>
          <a:xfrm>
            <a:off x="5029200" y="2630587"/>
            <a:ext cx="3008387" cy="2349361"/>
          </a:xfrm>
          <a:prstGeom prst="rect">
            <a:avLst/>
          </a:prstGeom>
        </p:spPr>
        <p:txBody>
          <a:bodyPr wrap="square">
            <a:spAutoFit/>
          </a:bodyPr>
          <a:lstStyle/>
          <a:p>
            <a:pPr algn="r">
              <a:spcAft>
                <a:spcPts val="800"/>
              </a:spcAft>
            </a:pPr>
            <a:r>
              <a:rPr lang="pl-PL" sz="2400" b="1" i="1" dirty="0" smtClean="0"/>
              <a:t>Resolution</a:t>
            </a:r>
          </a:p>
          <a:p>
            <a:pPr algn="r">
              <a:spcAft>
                <a:spcPts val="800"/>
              </a:spcAft>
            </a:pPr>
            <a:r>
              <a:rPr lang="pl-PL" sz="2400" b="1" i="1" dirty="0" err="1" smtClean="0"/>
              <a:t>Observation</a:t>
            </a:r>
            <a:r>
              <a:rPr lang="pl-PL" sz="2400" b="1" i="1" dirty="0" err="1"/>
              <a:t>s</a:t>
            </a:r>
            <a:endParaRPr lang="pl-PL" sz="2400" b="1" i="1" dirty="0" smtClean="0"/>
          </a:p>
          <a:p>
            <a:pPr algn="r">
              <a:spcAft>
                <a:spcPts val="800"/>
              </a:spcAft>
            </a:pPr>
            <a:r>
              <a:rPr lang="pl-PL" sz="2400" b="1" i="1" dirty="0" smtClean="0"/>
              <a:t>Data </a:t>
            </a:r>
            <a:r>
              <a:rPr lang="pl-PL" sz="2400" b="1" i="1" dirty="0" err="1" smtClean="0"/>
              <a:t>Assimilation</a:t>
            </a:r>
            <a:endParaRPr lang="pl-PL" sz="2400" b="1" i="1" dirty="0" smtClean="0"/>
          </a:p>
          <a:p>
            <a:pPr algn="r">
              <a:spcAft>
                <a:spcPts val="800"/>
              </a:spcAft>
            </a:pPr>
            <a:r>
              <a:rPr lang="pl-PL" sz="2400" b="1" i="1" dirty="0" err="1" smtClean="0"/>
              <a:t>Physics</a:t>
            </a:r>
            <a:endParaRPr lang="pl-PL" sz="2400" b="1" i="1" dirty="0" smtClean="0"/>
          </a:p>
          <a:p>
            <a:pPr algn="r">
              <a:spcAft>
                <a:spcPts val="800"/>
              </a:spcAft>
            </a:pPr>
            <a:r>
              <a:rPr lang="pl-PL" sz="2400" b="1" i="1" dirty="0" smtClean="0"/>
              <a:t>Post-</a:t>
            </a:r>
            <a:r>
              <a:rPr lang="pl-PL" sz="2400" b="1" i="1" dirty="0" err="1" smtClean="0"/>
              <a:t>processing</a:t>
            </a:r>
            <a:endParaRPr lang="pl-PL" sz="2400" b="1" i="1" dirty="0" smtClean="0"/>
          </a:p>
        </p:txBody>
      </p:sp>
    </p:spTree>
    <p:extLst>
      <p:ext uri="{BB962C8B-B14F-4D97-AF65-F5344CB8AC3E}">
        <p14:creationId xmlns:p14="http://schemas.microsoft.com/office/powerpoint/2010/main" val="548795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980153" y="4789206"/>
            <a:ext cx="7162800" cy="1676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208381"/>
            <a:ext cx="8686800" cy="584776"/>
          </a:xfrm>
        </p:spPr>
        <p:txBody>
          <a:bodyPr>
            <a:spAutoFit/>
          </a:bodyPr>
          <a:lstStyle/>
          <a:p>
            <a:pPr algn="ctr"/>
            <a:r>
              <a:rPr lang="en-US" sz="3200" i="1" dirty="0" smtClean="0"/>
              <a:t>NCEP driving forces</a:t>
            </a:r>
            <a:endParaRPr lang="en-US" sz="3200" i="1" dirty="0"/>
          </a:p>
        </p:txBody>
      </p:sp>
      <p:sp>
        <p:nvSpPr>
          <p:cNvPr id="3" name="Content Placeholder 2"/>
          <p:cNvSpPr>
            <a:spLocks noGrp="1"/>
          </p:cNvSpPr>
          <p:nvPr>
            <p:ph idx="1"/>
          </p:nvPr>
        </p:nvSpPr>
        <p:spPr>
          <a:xfrm>
            <a:off x="228600" y="883750"/>
            <a:ext cx="8686800" cy="5474341"/>
          </a:xfrm>
        </p:spPr>
        <p:txBody>
          <a:bodyPr/>
          <a:lstStyle/>
          <a:p>
            <a:pPr marL="0" indent="0">
              <a:spcBef>
                <a:spcPts val="0"/>
              </a:spcBef>
              <a:spcAft>
                <a:spcPts val="800"/>
              </a:spcAft>
            </a:pPr>
            <a:r>
              <a:rPr lang="en-US" sz="2000" dirty="0"/>
              <a:t>University Corporation for Atmospheric Research Community (UCAR) Advisory Committee for NCEP (UCACN) </a:t>
            </a:r>
            <a:r>
              <a:rPr lang="en-US" sz="2000" b="1" dirty="0"/>
              <a:t>Model Advisory Committee </a:t>
            </a:r>
            <a:r>
              <a:rPr lang="en-US" sz="2000" dirty="0"/>
              <a:t>(UMAC</a:t>
            </a:r>
            <a:r>
              <a:rPr lang="en-US" sz="2000" dirty="0" smtClean="0"/>
              <a:t>) </a:t>
            </a:r>
            <a:r>
              <a:rPr lang="en-US" sz="2000" b="1" dirty="0" smtClean="0"/>
              <a:t>report </a:t>
            </a:r>
            <a:r>
              <a:rPr lang="en-US" sz="2000" dirty="0" smtClean="0"/>
              <a:t>and</a:t>
            </a:r>
            <a:r>
              <a:rPr lang="en-US" sz="2000" b="1" dirty="0" smtClean="0"/>
              <a:t> NCEP Strategic plan</a:t>
            </a:r>
            <a:r>
              <a:rPr lang="en-US" sz="2000" dirty="0" smtClean="0"/>
              <a:t>:</a:t>
            </a:r>
          </a:p>
          <a:p>
            <a:pPr marL="457200" lvl="1" indent="-457200">
              <a:spcBef>
                <a:spcPts val="0"/>
              </a:spcBef>
              <a:spcAft>
                <a:spcPts val="400"/>
              </a:spcAft>
              <a:buNone/>
            </a:pPr>
            <a:r>
              <a:rPr lang="en-US" b="1" dirty="0" smtClean="0"/>
              <a:t>EMC modeling directions:</a:t>
            </a:r>
          </a:p>
          <a:p>
            <a:pPr marL="174625" lvl="2" indent="-174625">
              <a:spcBef>
                <a:spcPts val="0"/>
              </a:spcBef>
              <a:spcAft>
                <a:spcPts val="400"/>
              </a:spcAft>
              <a:buFont typeface="Arial"/>
              <a:buChar char="•"/>
            </a:pPr>
            <a:r>
              <a:rPr lang="en-US" dirty="0" smtClean="0"/>
              <a:t>Toward unified modeling/simplify our production </a:t>
            </a:r>
            <a:r>
              <a:rPr lang="en-US" dirty="0"/>
              <a:t>s</a:t>
            </a:r>
            <a:r>
              <a:rPr lang="en-US" dirty="0" smtClean="0"/>
              <a:t>uite.</a:t>
            </a:r>
          </a:p>
          <a:p>
            <a:pPr marL="174625" lvl="2" indent="-174625">
              <a:spcBef>
                <a:spcPts val="0"/>
              </a:spcBef>
              <a:spcAft>
                <a:spcPts val="400"/>
              </a:spcAft>
              <a:buFont typeface="Arial"/>
              <a:buChar char="•"/>
            </a:pPr>
            <a:r>
              <a:rPr lang="en-US" dirty="0" smtClean="0"/>
              <a:t>But… also add more:</a:t>
            </a:r>
          </a:p>
          <a:p>
            <a:pPr marL="334963" lvl="3" indent="-160338">
              <a:spcBef>
                <a:spcPts val="0"/>
              </a:spcBef>
              <a:spcAft>
                <a:spcPts val="400"/>
              </a:spcAft>
              <a:buFont typeface="Lucida Grande"/>
              <a:buChar char="-"/>
              <a:tabLst/>
            </a:pPr>
            <a:r>
              <a:rPr lang="en-US" sz="2000" dirty="0" smtClean="0"/>
              <a:t>New elements in the environmental modeling suite.</a:t>
            </a:r>
          </a:p>
          <a:p>
            <a:pPr marL="334963" lvl="3" indent="-160338">
              <a:spcBef>
                <a:spcPts val="0"/>
              </a:spcBef>
              <a:spcAft>
                <a:spcPts val="400"/>
              </a:spcAft>
              <a:buFont typeface="Lucida Grande"/>
              <a:buChar char="-"/>
              <a:tabLst/>
            </a:pPr>
            <a:r>
              <a:rPr lang="en-US" sz="2000" dirty="0" smtClean="0"/>
              <a:t>Reforecast for postprocessing of model results.</a:t>
            </a:r>
          </a:p>
          <a:p>
            <a:pPr marL="174625" lvl="2" indent="-174625">
              <a:spcBef>
                <a:spcPts val="0"/>
              </a:spcBef>
              <a:spcAft>
                <a:spcPts val="400"/>
              </a:spcAft>
              <a:buFont typeface="Arial"/>
              <a:buChar char="•"/>
            </a:pPr>
            <a:r>
              <a:rPr lang="en-US" dirty="0" smtClean="0"/>
              <a:t>Be more nimble, faster model improvements.</a:t>
            </a:r>
          </a:p>
          <a:p>
            <a:pPr marL="174625" lvl="2" indent="-174625">
              <a:spcBef>
                <a:spcPts val="0"/>
              </a:spcBef>
              <a:spcAft>
                <a:spcPts val="400"/>
              </a:spcAft>
              <a:buFont typeface="Arial"/>
              <a:buChar char="•"/>
            </a:pPr>
            <a:r>
              <a:rPr lang="en-US" dirty="0" smtClean="0"/>
              <a:t>But… changes require much work on post-processing side, so change less often…</a:t>
            </a:r>
          </a:p>
        </p:txBody>
      </p:sp>
      <p:grpSp>
        <p:nvGrpSpPr>
          <p:cNvPr id="6" name="Group 5"/>
          <p:cNvGrpSpPr/>
          <p:nvPr/>
        </p:nvGrpSpPr>
        <p:grpSpPr>
          <a:xfrm>
            <a:off x="5018753" y="5322606"/>
            <a:ext cx="1371600" cy="762000"/>
            <a:chOff x="6324600" y="5181600"/>
            <a:chExt cx="1371600" cy="762000"/>
          </a:xfrm>
        </p:grpSpPr>
        <p:sp>
          <p:nvSpPr>
            <p:cNvPr id="5" name="Oval 4"/>
            <p:cNvSpPr/>
            <p:nvPr/>
          </p:nvSpPr>
          <p:spPr>
            <a:xfrm>
              <a:off x="6324600" y="5181600"/>
              <a:ext cx="13716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6477000" y="5334000"/>
              <a:ext cx="1066800" cy="461665"/>
            </a:xfrm>
            <a:prstGeom prst="rect">
              <a:avLst/>
            </a:prstGeom>
            <a:noFill/>
          </p:spPr>
          <p:txBody>
            <a:bodyPr wrap="square" rtlCol="0">
              <a:spAutoFit/>
            </a:bodyPr>
            <a:lstStyle/>
            <a:p>
              <a:pPr algn="ctr"/>
              <a:r>
                <a:rPr lang="en-US" dirty="0" smtClean="0">
                  <a:latin typeface="+mn-lt"/>
                </a:rPr>
                <a:t>EMC</a:t>
              </a:r>
              <a:endParaRPr lang="en-US" dirty="0">
                <a:latin typeface="+mn-lt"/>
              </a:endParaRPr>
            </a:p>
          </p:txBody>
        </p:sp>
      </p:grpSp>
      <p:sp>
        <p:nvSpPr>
          <p:cNvPr id="10" name="TextBox 9"/>
          <p:cNvSpPr txBox="1"/>
          <p:nvPr/>
        </p:nvSpPr>
        <p:spPr>
          <a:xfrm>
            <a:off x="2961353" y="5927741"/>
            <a:ext cx="1828800" cy="338554"/>
          </a:xfrm>
          <a:prstGeom prst="rect">
            <a:avLst/>
          </a:prstGeom>
          <a:noFill/>
        </p:spPr>
        <p:txBody>
          <a:bodyPr wrap="square" rtlCol="0">
            <a:spAutoFit/>
          </a:bodyPr>
          <a:lstStyle/>
          <a:p>
            <a:pPr algn="ctr"/>
            <a:r>
              <a:rPr lang="en-US" sz="1600" dirty="0">
                <a:solidFill>
                  <a:srgbClr val="FFFFCC"/>
                </a:solidFill>
                <a:latin typeface="+mj-lt"/>
              </a:rPr>
              <a:t>d</a:t>
            </a:r>
            <a:r>
              <a:rPr lang="en-US" sz="1600" dirty="0" smtClean="0">
                <a:solidFill>
                  <a:srgbClr val="FFFFCC"/>
                </a:solidFill>
                <a:latin typeface="+mj-lt"/>
              </a:rPr>
              <a:t>o more</a:t>
            </a:r>
            <a:endParaRPr lang="en-US" sz="1600" dirty="0">
              <a:solidFill>
                <a:srgbClr val="FFFFCC"/>
              </a:solidFill>
              <a:latin typeface="+mj-lt"/>
            </a:endParaRPr>
          </a:p>
        </p:txBody>
      </p:sp>
      <p:sp>
        <p:nvSpPr>
          <p:cNvPr id="11" name="TextBox 10"/>
          <p:cNvSpPr txBox="1"/>
          <p:nvPr/>
        </p:nvSpPr>
        <p:spPr>
          <a:xfrm>
            <a:off x="6618953" y="5932206"/>
            <a:ext cx="1828800" cy="338554"/>
          </a:xfrm>
          <a:prstGeom prst="rect">
            <a:avLst/>
          </a:prstGeom>
          <a:noFill/>
        </p:spPr>
        <p:txBody>
          <a:bodyPr wrap="square" rtlCol="0">
            <a:spAutoFit/>
          </a:bodyPr>
          <a:lstStyle/>
          <a:p>
            <a:pPr algn="ctr"/>
            <a:r>
              <a:rPr lang="en-US" sz="1600" dirty="0">
                <a:solidFill>
                  <a:srgbClr val="FFFFCC"/>
                </a:solidFill>
                <a:latin typeface="+mj-lt"/>
              </a:rPr>
              <a:t>d</a:t>
            </a:r>
            <a:r>
              <a:rPr lang="en-US" sz="1600" dirty="0" smtClean="0">
                <a:solidFill>
                  <a:srgbClr val="FFFFCC"/>
                </a:solidFill>
                <a:latin typeface="+mj-lt"/>
              </a:rPr>
              <a:t>o less</a:t>
            </a:r>
            <a:endParaRPr lang="en-US" sz="1600" dirty="0">
              <a:solidFill>
                <a:srgbClr val="FFFFCC"/>
              </a:solidFill>
              <a:latin typeface="+mj-lt"/>
            </a:endParaRPr>
          </a:p>
        </p:txBody>
      </p:sp>
      <p:sp>
        <p:nvSpPr>
          <p:cNvPr id="12" name="TextBox 11"/>
          <p:cNvSpPr txBox="1"/>
          <p:nvPr/>
        </p:nvSpPr>
        <p:spPr>
          <a:xfrm>
            <a:off x="2961353" y="4789206"/>
            <a:ext cx="1828800" cy="338554"/>
          </a:xfrm>
          <a:prstGeom prst="rect">
            <a:avLst/>
          </a:prstGeom>
          <a:noFill/>
        </p:spPr>
        <p:txBody>
          <a:bodyPr wrap="square" rtlCol="0">
            <a:spAutoFit/>
          </a:bodyPr>
          <a:lstStyle/>
          <a:p>
            <a:pPr algn="ctr"/>
            <a:r>
              <a:rPr lang="en-US" sz="1600" dirty="0">
                <a:solidFill>
                  <a:srgbClr val="FFFFCC"/>
                </a:solidFill>
                <a:latin typeface="+mj-lt"/>
              </a:rPr>
              <a:t>c</a:t>
            </a:r>
            <a:r>
              <a:rPr lang="en-US" sz="1600" dirty="0" smtClean="0">
                <a:solidFill>
                  <a:srgbClr val="FFFFCC"/>
                </a:solidFill>
                <a:latin typeface="+mj-lt"/>
              </a:rPr>
              <a:t>hange faster</a:t>
            </a:r>
            <a:endParaRPr lang="en-US" sz="1600" dirty="0">
              <a:solidFill>
                <a:srgbClr val="FFFFCC"/>
              </a:solidFill>
              <a:latin typeface="+mj-lt"/>
            </a:endParaRPr>
          </a:p>
        </p:txBody>
      </p:sp>
      <p:sp>
        <p:nvSpPr>
          <p:cNvPr id="13" name="TextBox 12"/>
          <p:cNvSpPr txBox="1"/>
          <p:nvPr/>
        </p:nvSpPr>
        <p:spPr>
          <a:xfrm>
            <a:off x="6536123" y="4793671"/>
            <a:ext cx="1828800" cy="338554"/>
          </a:xfrm>
          <a:prstGeom prst="rect">
            <a:avLst/>
          </a:prstGeom>
          <a:noFill/>
        </p:spPr>
        <p:txBody>
          <a:bodyPr wrap="square" rtlCol="0">
            <a:spAutoFit/>
          </a:bodyPr>
          <a:lstStyle/>
          <a:p>
            <a:pPr algn="ctr"/>
            <a:r>
              <a:rPr lang="en-US" sz="1600" dirty="0">
                <a:solidFill>
                  <a:srgbClr val="FFFFCC"/>
                </a:solidFill>
                <a:latin typeface="+mj-lt"/>
              </a:rPr>
              <a:t>c</a:t>
            </a:r>
            <a:r>
              <a:rPr lang="en-US" sz="1600" dirty="0" smtClean="0">
                <a:solidFill>
                  <a:srgbClr val="FFFFCC"/>
                </a:solidFill>
                <a:latin typeface="+mj-lt"/>
              </a:rPr>
              <a:t>hange slower</a:t>
            </a:r>
            <a:endParaRPr lang="en-US" sz="1600" dirty="0">
              <a:solidFill>
                <a:srgbClr val="FFFFCC"/>
              </a:solidFill>
              <a:latin typeface="+mj-lt"/>
            </a:endParaRPr>
          </a:p>
        </p:txBody>
      </p:sp>
      <p:cxnSp>
        <p:nvCxnSpPr>
          <p:cNvPr id="15" name="Straight Arrow Connector 14"/>
          <p:cNvCxnSpPr/>
          <p:nvPr/>
        </p:nvCxnSpPr>
        <p:spPr>
          <a:xfrm>
            <a:off x="4561553" y="5246406"/>
            <a:ext cx="533400" cy="2286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314153" y="5170206"/>
            <a:ext cx="533400" cy="3048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561553" y="5932206"/>
            <a:ext cx="533400" cy="2286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314153" y="5932206"/>
            <a:ext cx="609600" cy="3048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980153" y="4789206"/>
            <a:ext cx="1828800" cy="830997"/>
          </a:xfrm>
          <a:prstGeom prst="rect">
            <a:avLst/>
          </a:prstGeom>
          <a:noFill/>
        </p:spPr>
        <p:txBody>
          <a:bodyPr wrap="square" rtlCol="0">
            <a:spAutoFit/>
          </a:bodyPr>
          <a:lstStyle/>
          <a:p>
            <a:pPr algn="ctr"/>
            <a:r>
              <a:rPr lang="en-US" dirty="0">
                <a:solidFill>
                  <a:srgbClr val="FFFFCC"/>
                </a:solidFill>
                <a:latin typeface="+mj-lt"/>
              </a:rPr>
              <a:t>m</a:t>
            </a:r>
            <a:r>
              <a:rPr lang="en-US" dirty="0" smtClean="0">
                <a:solidFill>
                  <a:srgbClr val="FFFFCC"/>
                </a:solidFill>
                <a:latin typeface="+mj-lt"/>
              </a:rPr>
              <a:t>odeling strategy</a:t>
            </a:r>
            <a:endParaRPr lang="en-US" dirty="0">
              <a:solidFill>
                <a:srgbClr val="FFFFCC"/>
              </a:solidFill>
              <a:latin typeface="+mj-lt"/>
            </a:endParaRPr>
          </a:p>
        </p:txBody>
      </p:sp>
      <p:cxnSp>
        <p:nvCxnSpPr>
          <p:cNvPr id="34" name="Straight Arrow Connector 33"/>
          <p:cNvCxnSpPr/>
          <p:nvPr/>
        </p:nvCxnSpPr>
        <p:spPr>
          <a:xfrm>
            <a:off x="2580353" y="5246406"/>
            <a:ext cx="60960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7270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i="1" dirty="0"/>
              <a:t>New </a:t>
            </a:r>
            <a:r>
              <a:rPr lang="en-US" sz="3200" i="1" dirty="0" smtClean="0"/>
              <a:t>Business Model </a:t>
            </a:r>
            <a:r>
              <a:rPr lang="en-US" sz="3200" i="1" dirty="0"/>
              <a:t>P</a:t>
            </a:r>
            <a:r>
              <a:rPr lang="en-US" sz="3200" i="1" dirty="0" smtClean="0"/>
              <a:t>rocess:</a:t>
            </a:r>
            <a:endParaRPr lang="en-US" sz="3200" dirty="0"/>
          </a:p>
        </p:txBody>
      </p:sp>
      <p:sp>
        <p:nvSpPr>
          <p:cNvPr id="6" name="TextBox 5"/>
          <p:cNvSpPr txBox="1"/>
          <p:nvPr/>
        </p:nvSpPr>
        <p:spPr>
          <a:xfrm>
            <a:off x="108287" y="1234594"/>
            <a:ext cx="4312693" cy="2831544"/>
          </a:xfrm>
          <a:prstGeom prst="rect">
            <a:avLst/>
          </a:prstGeom>
          <a:solidFill>
            <a:srgbClr val="FFFF00"/>
          </a:solidFill>
        </p:spPr>
        <p:txBody>
          <a:bodyPr wrap="square" rtlCol="0">
            <a:spAutoFit/>
          </a:bodyPr>
          <a:lstStyle/>
          <a:p>
            <a:pPr algn="ctr"/>
            <a:r>
              <a:rPr lang="en-US" sz="1800" b="1" u="sng" dirty="0" smtClean="0">
                <a:latin typeface="Arial" panose="020B0604020202020204" pitchFamily="34" charset="0"/>
                <a:cs typeface="Arial" panose="020B0604020202020204" pitchFamily="34" charset="0"/>
              </a:rPr>
              <a:t>Start of Development Cycle</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Conduct a workshop (modelers, field, academia, customers)</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Focus </a:t>
            </a:r>
            <a:r>
              <a:rPr lang="en-US" sz="1600" b="1" dirty="0">
                <a:solidFill>
                  <a:srgbClr val="1E0294"/>
                </a:solidFill>
                <a:latin typeface="Arial" panose="020B0604020202020204" pitchFamily="34" charset="0"/>
                <a:cs typeface="Arial" panose="020B0604020202020204" pitchFamily="34" charset="0"/>
              </a:rPr>
              <a:t>on incremental upgrades</a:t>
            </a:r>
            <a:endParaRPr lang="en-US" sz="1600" b="1" dirty="0" smtClean="0">
              <a:solidFill>
                <a:srgbClr val="1E029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Prioritize features to be improved</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How do you propose to improve them?</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How much will it cost (time=$, HPC)</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How will data be disseminated?</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Develop detailed charter/test plan.</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Fixed schedule (annual, 2-year, </a:t>
            </a:r>
            <a:r>
              <a:rPr lang="en-US" sz="1600" b="1" dirty="0" err="1" smtClean="0">
                <a:solidFill>
                  <a:srgbClr val="1E0294"/>
                </a:solidFill>
                <a:latin typeface="Arial" panose="020B0604020202020204" pitchFamily="34" charset="0"/>
                <a:cs typeface="Arial" panose="020B0604020202020204" pitchFamily="34" charset="0"/>
              </a:rPr>
              <a:t>etc</a:t>
            </a:r>
            <a:r>
              <a:rPr lang="en-US" sz="1600" b="1" dirty="0" smtClean="0">
                <a:solidFill>
                  <a:srgbClr val="1E0294"/>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Requirements driven</a:t>
            </a:r>
            <a:endParaRPr lang="en-US" sz="1600" b="1" dirty="0">
              <a:solidFill>
                <a:srgbClr val="1E0294"/>
              </a:solidFill>
              <a:latin typeface="Arial" panose="020B0604020202020204" pitchFamily="34" charset="0"/>
              <a:cs typeface="Arial" panose="020B0604020202020204" pitchFamily="34" charset="0"/>
            </a:endParaRPr>
          </a:p>
        </p:txBody>
      </p:sp>
      <p:sp>
        <p:nvSpPr>
          <p:cNvPr id="7" name="TextBox 6"/>
          <p:cNvSpPr txBox="1"/>
          <p:nvPr/>
        </p:nvSpPr>
        <p:spPr>
          <a:xfrm>
            <a:off x="858914" y="4291231"/>
            <a:ext cx="2811437" cy="707886"/>
          </a:xfrm>
          <a:prstGeom prst="rect">
            <a:avLst/>
          </a:prstGeom>
          <a:solidFill>
            <a:srgbClr val="99FFCC"/>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Phase 1 of test plan (2-4 months)</a:t>
            </a:r>
            <a:endParaRPr lang="en-US" sz="2000" b="1" dirty="0">
              <a:latin typeface="Arial" panose="020B0604020202020204" pitchFamily="34" charset="0"/>
              <a:cs typeface="Arial" panose="020B0604020202020204" pitchFamily="34" charset="0"/>
            </a:endParaRPr>
          </a:p>
        </p:txBody>
      </p:sp>
      <p:sp>
        <p:nvSpPr>
          <p:cNvPr id="8" name="TextBox 7"/>
          <p:cNvSpPr txBox="1"/>
          <p:nvPr/>
        </p:nvSpPr>
        <p:spPr>
          <a:xfrm>
            <a:off x="435832" y="5227318"/>
            <a:ext cx="3657600" cy="1261884"/>
          </a:xfrm>
          <a:prstGeom prst="rect">
            <a:avLst/>
          </a:prstGeom>
          <a:solidFill>
            <a:srgbClr val="FF99FF"/>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Assessment of Phase 1 results (2 weeks)</a:t>
            </a:r>
          </a:p>
          <a:p>
            <a:pPr algn="ctr"/>
            <a:r>
              <a:rPr lang="en-US" b="1" dirty="0" smtClean="0">
                <a:latin typeface="Arial" panose="020B0604020202020204" pitchFamily="34" charset="0"/>
                <a:cs typeface="Arial" panose="020B0604020202020204" pitchFamily="34" charset="0"/>
              </a:rPr>
              <a:t>Invite Forecasters to participate</a:t>
            </a:r>
            <a:endParaRPr lang="en-US" b="1" dirty="0" smtClean="0">
              <a:solidFill>
                <a:srgbClr val="FF0000"/>
              </a:solidFill>
              <a:latin typeface="Arial" panose="020B0604020202020204" pitchFamily="34" charset="0"/>
              <a:cs typeface="Arial" panose="020B0604020202020204" pitchFamily="34" charset="0"/>
            </a:endParaRPr>
          </a:p>
          <a:p>
            <a:pPr algn="ctr"/>
            <a:r>
              <a:rPr lang="en-US" b="1" i="1" dirty="0" smtClean="0">
                <a:solidFill>
                  <a:srgbClr val="FF0000"/>
                </a:solidFill>
                <a:latin typeface="Arial" panose="020B0604020202020204" pitchFamily="34" charset="0"/>
                <a:cs typeface="Arial" panose="020B0604020202020204" pitchFamily="34" charset="0"/>
              </a:rPr>
              <a:t>EMC’s Model Evaluation Group</a:t>
            </a:r>
            <a:endParaRPr lang="en-US" b="1" i="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982814" y="2158649"/>
            <a:ext cx="3657600" cy="1200329"/>
          </a:xfrm>
          <a:prstGeom prst="rect">
            <a:avLst/>
          </a:prstGeom>
          <a:solidFill>
            <a:srgbClr val="FF99FF"/>
          </a:solidFill>
        </p:spPr>
        <p:txBody>
          <a:bodyPr wrap="square" rtlCol="0">
            <a:spAutoFit/>
          </a:bodyPr>
          <a:lstStyle/>
          <a:p>
            <a:pPr algn="ctr"/>
            <a:r>
              <a:rPr lang="en-US" b="1" dirty="0" smtClean="0">
                <a:latin typeface="Arial" panose="020B0604020202020204" pitchFamily="34" charset="0"/>
                <a:cs typeface="Arial" panose="020B0604020202020204" pitchFamily="34" charset="0"/>
              </a:rPr>
              <a:t>Assessment of Phase 2 results (2 weeks)</a:t>
            </a:r>
          </a:p>
          <a:p>
            <a:pPr algn="ctr"/>
            <a:r>
              <a:rPr lang="en-US" b="1" dirty="0">
                <a:latin typeface="Arial" panose="020B0604020202020204" pitchFamily="34" charset="0"/>
                <a:cs typeface="Arial" panose="020B0604020202020204" pitchFamily="34" charset="0"/>
              </a:rPr>
              <a:t>Invite Forecasters to participate</a:t>
            </a:r>
            <a:endParaRPr lang="en-US" b="1" dirty="0">
              <a:solidFill>
                <a:srgbClr val="FF0000"/>
              </a:solidFill>
              <a:latin typeface="Arial" panose="020B0604020202020204" pitchFamily="34" charset="0"/>
              <a:cs typeface="Arial" panose="020B0604020202020204" pitchFamily="34" charset="0"/>
            </a:endParaRPr>
          </a:p>
          <a:p>
            <a:pPr algn="ctr"/>
            <a:r>
              <a:rPr lang="en-US" b="1" i="1" dirty="0" smtClean="0">
                <a:solidFill>
                  <a:srgbClr val="FF0000"/>
                </a:solidFill>
                <a:latin typeface="Arial" panose="020B0604020202020204" pitchFamily="34" charset="0"/>
                <a:cs typeface="Arial" panose="020B0604020202020204" pitchFamily="34" charset="0"/>
              </a:rPr>
              <a:t>EMC’s </a:t>
            </a:r>
            <a:r>
              <a:rPr lang="en-US" b="1" i="1" dirty="0">
                <a:solidFill>
                  <a:srgbClr val="FF0000"/>
                </a:solidFill>
                <a:latin typeface="Arial" panose="020B0604020202020204" pitchFamily="34" charset="0"/>
                <a:cs typeface="Arial" panose="020B0604020202020204" pitchFamily="34" charset="0"/>
              </a:rPr>
              <a:t>Model Evaluation </a:t>
            </a:r>
            <a:r>
              <a:rPr lang="en-US" b="1" i="1" dirty="0" smtClean="0">
                <a:solidFill>
                  <a:srgbClr val="FF0000"/>
                </a:solidFill>
                <a:latin typeface="Arial" panose="020B0604020202020204" pitchFamily="34" charset="0"/>
                <a:cs typeface="Arial" panose="020B0604020202020204" pitchFamily="34" charset="0"/>
              </a:rPr>
              <a:t>Group</a:t>
            </a:r>
            <a:endParaRPr lang="en-US" b="1" i="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351310" y="4096101"/>
            <a:ext cx="1116840" cy="400110"/>
          </a:xfrm>
          <a:prstGeom prst="rect">
            <a:avLst/>
          </a:prstGeom>
          <a:solidFill>
            <a:srgbClr val="99FFCC"/>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Test</a:t>
            </a:r>
            <a:endParaRPr lang="en-US" sz="2000" b="1" dirty="0">
              <a:latin typeface="Arial" panose="020B0604020202020204" pitchFamily="34" charset="0"/>
              <a:cs typeface="Arial" panose="020B0604020202020204" pitchFamily="34" charset="0"/>
            </a:endParaRPr>
          </a:p>
        </p:txBody>
      </p:sp>
      <p:sp>
        <p:nvSpPr>
          <p:cNvPr id="12" name="TextBox 11"/>
          <p:cNvSpPr txBox="1"/>
          <p:nvPr/>
        </p:nvSpPr>
        <p:spPr>
          <a:xfrm>
            <a:off x="7168745" y="4095517"/>
            <a:ext cx="1578589" cy="400110"/>
          </a:xfrm>
          <a:prstGeom prst="rect">
            <a:avLst/>
          </a:prstGeom>
          <a:solidFill>
            <a:srgbClr val="FF99FF"/>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Assess</a:t>
            </a:r>
            <a:endParaRPr lang="en-US" sz="2000" b="1" dirty="0">
              <a:latin typeface="Arial" panose="020B0604020202020204" pitchFamily="34" charset="0"/>
              <a:cs typeface="Arial" panose="020B0604020202020204" pitchFamily="34" charset="0"/>
            </a:endParaRPr>
          </a:p>
        </p:txBody>
      </p:sp>
      <p:cxnSp>
        <p:nvCxnSpPr>
          <p:cNvPr id="13" name="Straight Arrow Connector 12"/>
          <p:cNvCxnSpPr>
            <a:stCxn id="6" idx="2"/>
            <a:endCxn id="7" idx="0"/>
          </p:cNvCxnSpPr>
          <p:nvPr/>
        </p:nvCxnSpPr>
        <p:spPr>
          <a:xfrm flipH="1">
            <a:off x="2264633" y="4066138"/>
            <a:ext cx="1" cy="2250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8" idx="0"/>
          </p:cNvCxnSpPr>
          <p:nvPr/>
        </p:nvCxnSpPr>
        <p:spPr>
          <a:xfrm flipH="1">
            <a:off x="2264632" y="4999117"/>
            <a:ext cx="1" cy="228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3"/>
            <a:endCxn id="9" idx="1"/>
          </p:cNvCxnSpPr>
          <p:nvPr/>
        </p:nvCxnSpPr>
        <p:spPr>
          <a:xfrm flipV="1">
            <a:off x="4093432" y="1588537"/>
            <a:ext cx="889382" cy="4269723"/>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flipH="1">
            <a:off x="6811614" y="1863228"/>
            <a:ext cx="2" cy="2954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Curved Left Arrow 16"/>
          <p:cNvSpPr/>
          <p:nvPr/>
        </p:nvSpPr>
        <p:spPr>
          <a:xfrm rot="5400000">
            <a:off x="6692331" y="3758488"/>
            <a:ext cx="450742" cy="2030516"/>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351310" y="5812094"/>
            <a:ext cx="2781866" cy="707886"/>
          </a:xfrm>
          <a:prstGeom prst="rect">
            <a:avLst/>
          </a:prstGeom>
          <a:solidFill>
            <a:schemeClr val="accent3">
              <a:lumMod val="65000"/>
            </a:schemeClr>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Testing &amp; Implementation</a:t>
            </a:r>
            <a:endParaRPr lang="en-US" sz="2000" b="1" dirty="0">
              <a:latin typeface="Arial" panose="020B0604020202020204" pitchFamily="34" charset="0"/>
              <a:cs typeface="Arial" panose="020B0604020202020204" pitchFamily="34" charset="0"/>
            </a:endParaRPr>
          </a:p>
        </p:txBody>
      </p:sp>
      <p:cxnSp>
        <p:nvCxnSpPr>
          <p:cNvPr id="19" name="Elbow Connector 18"/>
          <p:cNvCxnSpPr>
            <a:stCxn id="12" idx="3"/>
            <a:endCxn id="21" idx="3"/>
          </p:cNvCxnSpPr>
          <p:nvPr/>
        </p:nvCxnSpPr>
        <p:spPr>
          <a:xfrm flipH="1">
            <a:off x="8133176" y="4295572"/>
            <a:ext cx="614158" cy="1112774"/>
          </a:xfrm>
          <a:prstGeom prst="bentConnector3">
            <a:avLst>
              <a:gd name="adj1" fmla="val -3722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2243" y="5235651"/>
            <a:ext cx="1" cy="5908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51310" y="5208291"/>
            <a:ext cx="2781866" cy="400110"/>
          </a:xfrm>
          <a:prstGeom prst="rect">
            <a:avLst/>
          </a:prstGeom>
          <a:solidFill>
            <a:schemeClr val="accent3">
              <a:lumMod val="65000"/>
            </a:schemeClr>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Final Approval</a:t>
            </a:r>
            <a:endParaRPr lang="en-US" sz="2000" b="1" dirty="0">
              <a:latin typeface="Arial" panose="020B0604020202020204" pitchFamily="34" charset="0"/>
              <a:cs typeface="Arial" panose="020B0604020202020204" pitchFamily="34" charset="0"/>
            </a:endParaRPr>
          </a:p>
        </p:txBody>
      </p:sp>
      <p:cxnSp>
        <p:nvCxnSpPr>
          <p:cNvPr id="22" name="Straight Arrow Connector 21"/>
          <p:cNvCxnSpPr/>
          <p:nvPr/>
        </p:nvCxnSpPr>
        <p:spPr>
          <a:xfrm>
            <a:off x="5526776" y="3482231"/>
            <a:ext cx="817" cy="6138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urved Left Arrow 22"/>
          <p:cNvSpPr/>
          <p:nvPr/>
        </p:nvSpPr>
        <p:spPr>
          <a:xfrm rot="16200000">
            <a:off x="6697133" y="2822848"/>
            <a:ext cx="474565" cy="2030516"/>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982814" y="1234594"/>
            <a:ext cx="3657600" cy="707886"/>
          </a:xfrm>
          <a:prstGeom prst="rect">
            <a:avLst/>
          </a:prstGeom>
          <a:solidFill>
            <a:srgbClr val="99FFCC"/>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Phase 2 of test plan</a:t>
            </a:r>
          </a:p>
          <a:p>
            <a:pPr algn="ctr"/>
            <a:r>
              <a:rPr lang="en-US" sz="2000" b="1" dirty="0" smtClean="0">
                <a:latin typeface="Arial" panose="020B0604020202020204" pitchFamily="34" charset="0"/>
                <a:cs typeface="Arial" panose="020B0604020202020204" pitchFamily="34" charset="0"/>
              </a:rPr>
              <a:t>(2-4 months)</a:t>
            </a:r>
            <a:endParaRPr lang="en-US" sz="2000" b="1" dirty="0">
              <a:latin typeface="Arial" panose="020B0604020202020204" pitchFamily="34" charset="0"/>
              <a:cs typeface="Arial" panose="020B0604020202020204" pitchFamily="34" charset="0"/>
            </a:endParaRPr>
          </a:p>
        </p:txBody>
      </p:sp>
      <p:sp>
        <p:nvSpPr>
          <p:cNvPr id="27" name="Content Placeholder 2"/>
          <p:cNvSpPr txBox="1">
            <a:spLocks/>
          </p:cNvSpPr>
          <p:nvPr/>
        </p:nvSpPr>
        <p:spPr>
          <a:xfrm>
            <a:off x="228600" y="540107"/>
            <a:ext cx="8406650" cy="646331"/>
          </a:xfrm>
          <a:prstGeom prst="rect">
            <a:avLst/>
          </a:prstGeom>
        </p:spPr>
        <p:txBody>
          <a:bodyPr>
            <a:spAutoFit/>
          </a:bodyPr>
          <a:lstStyle>
            <a:lvl1pPr marL="52388" indent="-52388" algn="l" rtl="0" eaLnBrk="0" fontAlgn="base" hangingPunct="0">
              <a:spcBef>
                <a:spcPct val="20000"/>
              </a:spcBef>
              <a:spcAft>
                <a:spcPct val="0"/>
              </a:spcAft>
              <a:buClr>
                <a:schemeClr val="bg1"/>
              </a:buClr>
              <a:buSzPct val="25000"/>
              <a:buFont typeface="Lucida Grande"/>
              <a:buChar char="X"/>
              <a:defRPr sz="2800">
                <a:solidFill>
                  <a:schemeClr val="tx1"/>
                </a:solidFill>
                <a:latin typeface="Helvetica"/>
                <a:ea typeface="+mn-ea"/>
                <a:cs typeface="Helvetica"/>
              </a:defRPr>
            </a:lvl1pPr>
            <a:lvl2pPr marL="915988" indent="-341313" algn="l" rtl="0" eaLnBrk="0" fontAlgn="base" hangingPunct="0">
              <a:spcBef>
                <a:spcPct val="20000"/>
              </a:spcBef>
              <a:spcAft>
                <a:spcPct val="0"/>
              </a:spcAft>
              <a:buClr>
                <a:srgbClr val="FF0000"/>
              </a:buClr>
              <a:buSzPct val="125000"/>
              <a:buFont typeface="Lucida Grande"/>
              <a:buChar char="●"/>
              <a:defRPr sz="2400">
                <a:solidFill>
                  <a:schemeClr val="tx1"/>
                </a:solidFill>
                <a:latin typeface="Helvetica"/>
                <a:cs typeface="Helvetica"/>
              </a:defRPr>
            </a:lvl2pPr>
            <a:lvl3pPr marL="1257300" indent="-341313" algn="l" rtl="0" eaLnBrk="0" fontAlgn="base" hangingPunct="0">
              <a:spcBef>
                <a:spcPct val="20000"/>
              </a:spcBef>
              <a:spcAft>
                <a:spcPct val="0"/>
              </a:spcAft>
              <a:buClr>
                <a:srgbClr val="008000"/>
              </a:buClr>
              <a:buSzPct val="80000"/>
              <a:buFont typeface="Lucida Grande"/>
              <a:buChar char="➤"/>
              <a:defRPr sz="2400" baseline="0">
                <a:solidFill>
                  <a:schemeClr val="tx1"/>
                </a:solidFill>
                <a:latin typeface="+mn-lt"/>
              </a:defRPr>
            </a:lvl3pPr>
            <a:lvl4pPr marL="1597025" indent="-339725" algn="l" rtl="0" eaLnBrk="0" fontAlgn="base" hangingPunct="0">
              <a:spcBef>
                <a:spcPct val="20000"/>
              </a:spcBef>
              <a:spcAft>
                <a:spcPct val="0"/>
              </a:spcAft>
              <a:buClr>
                <a:srgbClr val="0000FF"/>
              </a:buClr>
              <a:buFont typeface="Wingdings" charset="2"/>
              <a:buChar char="u"/>
              <a:tabLst>
                <a:tab pos="1204913" algn="l"/>
              </a:tabLst>
              <a:defRPr sz="2000" baseline="0">
                <a:solidFill>
                  <a:schemeClr val="tx1"/>
                </a:solidFill>
                <a:latin typeface="+mn-lt"/>
              </a:defRPr>
            </a:lvl4pPr>
            <a:lvl5pPr marL="1938338" indent="-288925" algn="l" rtl="0" eaLnBrk="0" fontAlgn="base" hangingPunct="0">
              <a:spcBef>
                <a:spcPct val="20000"/>
              </a:spcBef>
              <a:spcAft>
                <a:spcPct val="0"/>
              </a:spcAft>
              <a:buClr>
                <a:srgbClr val="800000"/>
              </a:buClr>
              <a:buFont typeface="Courier New"/>
              <a:buChar char="o"/>
              <a:defRPr sz="2000" baseline="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0"/>
              </a:spcAft>
            </a:pPr>
            <a:r>
              <a:rPr lang="en-US" sz="1800" dirty="0" smtClean="0"/>
              <a:t>Moving to </a:t>
            </a:r>
            <a:r>
              <a:rPr lang="en-US" sz="1800" b="1" dirty="0" smtClean="0"/>
              <a:t>Community Modeling </a:t>
            </a:r>
            <a:r>
              <a:rPr lang="en-US" sz="1800" dirty="0" smtClean="0"/>
              <a:t>…with a small number of models; operational control over codes; strategic planning if/when a models need modification.</a:t>
            </a:r>
            <a:endParaRPr lang="en-US" sz="1800" dirty="0"/>
          </a:p>
        </p:txBody>
      </p:sp>
    </p:spTree>
    <p:extLst>
      <p:ext uri="{BB962C8B-B14F-4D97-AF65-F5344CB8AC3E}">
        <p14:creationId xmlns:p14="http://schemas.microsoft.com/office/powerpoint/2010/main" val="4160576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8381"/>
            <a:ext cx="8686800" cy="584776"/>
          </a:xfrm>
        </p:spPr>
        <p:txBody>
          <a:bodyPr>
            <a:spAutoFit/>
          </a:bodyPr>
          <a:lstStyle/>
          <a:p>
            <a:pPr algn="ctr"/>
            <a:r>
              <a:rPr lang="en-US" sz="3200" i="1" dirty="0"/>
              <a:t>Basic </a:t>
            </a:r>
            <a:r>
              <a:rPr lang="en-US" sz="3200" i="1" dirty="0" smtClean="0"/>
              <a:t>Approach:  Data Assimilation</a:t>
            </a:r>
            <a:endParaRPr lang="en-US" sz="3200" i="1" dirty="0"/>
          </a:p>
        </p:txBody>
      </p:sp>
      <p:sp>
        <p:nvSpPr>
          <p:cNvPr id="3" name="Content Placeholder 2"/>
          <p:cNvSpPr>
            <a:spLocks noGrp="1"/>
          </p:cNvSpPr>
          <p:nvPr>
            <p:ph idx="1"/>
          </p:nvPr>
        </p:nvSpPr>
        <p:spPr>
          <a:xfrm>
            <a:off x="228600" y="914400"/>
            <a:ext cx="8686800" cy="5474341"/>
          </a:xfrm>
        </p:spPr>
        <p:txBody>
          <a:bodyPr/>
          <a:lstStyle/>
          <a:p>
            <a:pPr>
              <a:spcBef>
                <a:spcPts val="0"/>
              </a:spcBef>
              <a:spcAft>
                <a:spcPts val="800"/>
              </a:spcAft>
            </a:pPr>
            <a:r>
              <a:rPr lang="en-US" b="1" dirty="0"/>
              <a:t>Unifying on </a:t>
            </a:r>
            <a:r>
              <a:rPr lang="en-US" b="1" dirty="0" err="1"/>
              <a:t>Gridpoint</a:t>
            </a:r>
            <a:r>
              <a:rPr lang="en-US" b="1" dirty="0"/>
              <a:t> Statistical Interpolation (GSI</a:t>
            </a:r>
            <a:r>
              <a:rPr lang="en-US" b="1" dirty="0" smtClean="0"/>
              <a:t>) and </a:t>
            </a:r>
            <a:r>
              <a:rPr lang="en-US" b="1" dirty="0"/>
              <a:t>ensemble hybrid </a:t>
            </a:r>
            <a:r>
              <a:rPr lang="en-US" b="1" dirty="0" smtClean="0"/>
              <a:t>4DEnVAR.</a:t>
            </a:r>
            <a:endParaRPr lang="en-US" b="1" dirty="0"/>
          </a:p>
          <a:p>
            <a:pPr>
              <a:spcBef>
                <a:spcPts val="0"/>
              </a:spcBef>
              <a:spcAft>
                <a:spcPts val="200"/>
              </a:spcAft>
            </a:pPr>
            <a:r>
              <a:rPr lang="en-US" b="1" dirty="0"/>
              <a:t>Global focus:</a:t>
            </a:r>
          </a:p>
          <a:p>
            <a:pPr lvl="1">
              <a:spcBef>
                <a:spcPts val="0"/>
              </a:spcBef>
              <a:spcAft>
                <a:spcPts val="200"/>
              </a:spcAft>
            </a:pPr>
            <a:r>
              <a:rPr lang="en-US" dirty="0"/>
              <a:t>Is a single DA system for all global models feasible?</a:t>
            </a:r>
          </a:p>
          <a:p>
            <a:pPr lvl="2">
              <a:spcBef>
                <a:spcPts val="0"/>
              </a:spcBef>
              <a:spcAft>
                <a:spcPts val="200"/>
              </a:spcAft>
            </a:pPr>
            <a:r>
              <a:rPr lang="en-US" dirty="0"/>
              <a:t>Freeze or update DA for climate </a:t>
            </a:r>
            <a:r>
              <a:rPr lang="en-US" dirty="0" smtClean="0"/>
              <a:t>applications.</a:t>
            </a:r>
            <a:endParaRPr lang="en-US" dirty="0"/>
          </a:p>
          <a:p>
            <a:pPr lvl="1">
              <a:spcBef>
                <a:spcPts val="0"/>
              </a:spcBef>
              <a:spcAft>
                <a:spcPts val="200"/>
              </a:spcAft>
            </a:pPr>
            <a:r>
              <a:rPr lang="en-US" dirty="0"/>
              <a:t>Where do we go with </a:t>
            </a:r>
            <a:r>
              <a:rPr lang="en-US" b="1" dirty="0" smtClean="0"/>
              <a:t>coupling?</a:t>
            </a:r>
          </a:p>
          <a:p>
            <a:pPr lvl="1">
              <a:spcBef>
                <a:spcPts val="0"/>
              </a:spcBef>
              <a:spcAft>
                <a:spcPts val="200"/>
              </a:spcAft>
            </a:pPr>
            <a:r>
              <a:rPr lang="en-US" dirty="0" smtClean="0"/>
              <a:t>Issues:</a:t>
            </a:r>
          </a:p>
          <a:p>
            <a:pPr lvl="2">
              <a:spcBef>
                <a:spcPts val="0"/>
              </a:spcBef>
              <a:spcAft>
                <a:spcPts val="200"/>
              </a:spcAft>
            </a:pPr>
            <a:r>
              <a:rPr lang="en-US" dirty="0" smtClean="0"/>
              <a:t>Scaling of GSI.</a:t>
            </a:r>
          </a:p>
          <a:p>
            <a:pPr lvl="2">
              <a:spcBef>
                <a:spcPts val="0"/>
              </a:spcBef>
              <a:spcAft>
                <a:spcPts val="800"/>
              </a:spcAft>
            </a:pPr>
            <a:r>
              <a:rPr lang="en-US" dirty="0" smtClean="0"/>
              <a:t>Resolution of underlying ensemble.</a:t>
            </a:r>
            <a:endParaRPr lang="en-US" dirty="0"/>
          </a:p>
          <a:p>
            <a:pPr>
              <a:spcBef>
                <a:spcPts val="0"/>
              </a:spcBef>
              <a:spcAft>
                <a:spcPts val="200"/>
              </a:spcAft>
            </a:pPr>
            <a:r>
              <a:rPr lang="en-US" b="1" dirty="0"/>
              <a:t>Regional focus:</a:t>
            </a:r>
          </a:p>
          <a:p>
            <a:pPr lvl="1">
              <a:spcBef>
                <a:spcPts val="0"/>
              </a:spcBef>
              <a:spcAft>
                <a:spcPts val="200"/>
              </a:spcAft>
            </a:pPr>
            <a:r>
              <a:rPr lang="en-US" dirty="0"/>
              <a:t>We do want to unify, but how feasible is this?</a:t>
            </a:r>
          </a:p>
          <a:p>
            <a:pPr lvl="1">
              <a:spcBef>
                <a:spcPts val="0"/>
              </a:spcBef>
              <a:spcAft>
                <a:spcPts val="200"/>
              </a:spcAft>
            </a:pPr>
            <a:r>
              <a:rPr lang="en-US" dirty="0"/>
              <a:t>Great progress with convection resolving, </a:t>
            </a:r>
            <a:r>
              <a:rPr lang="en-US" dirty="0" smtClean="0"/>
              <a:t>but not </a:t>
            </a:r>
            <a:r>
              <a:rPr lang="en-US" dirty="0"/>
              <a:t>yet at </a:t>
            </a:r>
            <a:r>
              <a:rPr lang="en-US" dirty="0" smtClean="0"/>
              <a:t>the science </a:t>
            </a:r>
            <a:r>
              <a:rPr lang="en-US" dirty="0"/>
              <a:t>level achieved at global </a:t>
            </a:r>
            <a:r>
              <a:rPr lang="en-US" dirty="0" smtClean="0"/>
              <a:t>scales.</a:t>
            </a:r>
            <a:endParaRPr lang="en-US" dirty="0"/>
          </a:p>
          <a:p>
            <a:pPr lvl="2">
              <a:spcBef>
                <a:spcPts val="0"/>
              </a:spcBef>
              <a:spcAft>
                <a:spcPts val="200"/>
              </a:spcAft>
            </a:pPr>
            <a:r>
              <a:rPr lang="en-US" dirty="0"/>
              <a:t>Ensemble based convection resolving </a:t>
            </a:r>
            <a:r>
              <a:rPr lang="en-US" dirty="0" smtClean="0"/>
              <a:t>DA…</a:t>
            </a:r>
            <a:endParaRPr lang="en-US" dirty="0"/>
          </a:p>
          <a:p>
            <a:pPr lvl="2">
              <a:spcBef>
                <a:spcPts val="0"/>
              </a:spcBef>
              <a:spcAft>
                <a:spcPts val="200"/>
              </a:spcAft>
            </a:pPr>
            <a:r>
              <a:rPr lang="en-US" dirty="0" smtClean="0"/>
              <a:t>Hourly Warn-on-Forecast, </a:t>
            </a:r>
            <a:r>
              <a:rPr lang="en-US" dirty="0"/>
              <a:t>many efforts, </a:t>
            </a:r>
            <a:r>
              <a:rPr lang="en-US" dirty="0" smtClean="0"/>
              <a:t>but no </a:t>
            </a:r>
            <a:r>
              <a:rPr lang="en-US" dirty="0"/>
              <a:t>real link to production suite </a:t>
            </a:r>
            <a:r>
              <a:rPr lang="en-US" dirty="0" smtClean="0"/>
              <a:t>yet.</a:t>
            </a:r>
            <a:endParaRPr lang="en-US" dirty="0"/>
          </a:p>
        </p:txBody>
      </p:sp>
    </p:spTree>
    <p:extLst>
      <p:ext uri="{BB962C8B-B14F-4D97-AF65-F5344CB8AC3E}">
        <p14:creationId xmlns:p14="http://schemas.microsoft.com/office/powerpoint/2010/main" val="27492154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a:t>Basic </a:t>
            </a:r>
            <a:r>
              <a:rPr lang="en-US" sz="3200" i="1" dirty="0" smtClean="0"/>
              <a:t>Approach:  Atmosphere</a:t>
            </a:r>
            <a:endParaRPr lang="en-US" sz="3200" i="1" dirty="0"/>
          </a:p>
        </p:txBody>
      </p:sp>
      <p:sp>
        <p:nvSpPr>
          <p:cNvPr id="3" name="Content Placeholder 2"/>
          <p:cNvSpPr>
            <a:spLocks noGrp="1"/>
          </p:cNvSpPr>
          <p:nvPr>
            <p:ph idx="1"/>
          </p:nvPr>
        </p:nvSpPr>
        <p:spPr/>
        <p:txBody>
          <a:bodyPr/>
          <a:lstStyle/>
          <a:p>
            <a:pPr marL="0" indent="0">
              <a:buNone/>
            </a:pPr>
            <a:r>
              <a:rPr lang="en-US" dirty="0" smtClean="0"/>
              <a:t> Start with weather side:</a:t>
            </a:r>
          </a:p>
          <a:p>
            <a:pPr marL="0" indent="0">
              <a:buNone/>
            </a:pPr>
            <a:endParaRPr lang="en-US" dirty="0" smtClean="0"/>
          </a:p>
          <a:p>
            <a:pPr marL="0" indent="0">
              <a:buNone/>
            </a:pPr>
            <a:r>
              <a:rPr lang="en-US" dirty="0" smtClean="0"/>
              <a:t> Starting with products:</a:t>
            </a:r>
          </a:p>
          <a:p>
            <a:pPr lvl="1"/>
            <a:r>
              <a:rPr lang="en-US" dirty="0" smtClean="0"/>
              <a:t>What forecast time ranges</a:t>
            </a:r>
          </a:p>
          <a:p>
            <a:pPr lvl="1"/>
            <a:r>
              <a:rPr lang="en-US" dirty="0"/>
              <a:t>w</a:t>
            </a:r>
            <a:r>
              <a:rPr lang="en-US" dirty="0" smtClean="0"/>
              <a:t>hich reasonably imply</a:t>
            </a:r>
          </a:p>
          <a:p>
            <a:pPr lvl="2"/>
            <a:r>
              <a:rPr lang="en-US" dirty="0" smtClean="0"/>
              <a:t>Run cadences</a:t>
            </a:r>
          </a:p>
          <a:p>
            <a:pPr lvl="2"/>
            <a:r>
              <a:rPr lang="en-US" dirty="0" smtClean="0"/>
              <a:t>Update cycle.</a:t>
            </a:r>
          </a:p>
          <a:p>
            <a:pPr lvl="1"/>
            <a:r>
              <a:rPr lang="en-US" dirty="0" smtClean="0"/>
              <a:t>Not so clear:</a:t>
            </a:r>
          </a:p>
          <a:p>
            <a:pPr lvl="2"/>
            <a:r>
              <a:rPr lang="en-US" dirty="0" smtClean="0"/>
              <a:t>Resolutions</a:t>
            </a:r>
          </a:p>
          <a:p>
            <a:pPr lvl="2"/>
            <a:r>
              <a:rPr lang="en-US" dirty="0" smtClean="0"/>
              <a:t>Data Assimilation</a:t>
            </a:r>
          </a:p>
          <a:p>
            <a:pPr lvl="2"/>
            <a:r>
              <a:rPr lang="en-US" dirty="0" smtClean="0"/>
              <a:t>Reforecast / reanalysis / retrospectives</a:t>
            </a:r>
          </a:p>
          <a:p>
            <a:pPr lvl="1"/>
            <a:r>
              <a:rPr lang="en-US" dirty="0" smtClean="0"/>
              <a:t>Need to map requirements to forecast ranges</a:t>
            </a:r>
          </a:p>
          <a:p>
            <a:pPr lvl="1"/>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72790138"/>
              </p:ext>
            </p:extLst>
          </p:nvPr>
        </p:nvGraphicFramePr>
        <p:xfrm>
          <a:off x="4459736" y="1122405"/>
          <a:ext cx="4469900" cy="3860800"/>
        </p:xfrm>
        <a:graphic>
          <a:graphicData uri="http://schemas.openxmlformats.org/drawingml/2006/table">
            <a:tbl>
              <a:tblPr firstRow="1" bandRow="1">
                <a:tableStyleId>{B301B821-A1FF-4177-AEE7-76D212191A09}</a:tableStyleId>
              </a:tblPr>
              <a:tblGrid>
                <a:gridCol w="916217"/>
                <a:gridCol w="1334235"/>
                <a:gridCol w="1167456"/>
                <a:gridCol w="1051992"/>
              </a:tblGrid>
              <a:tr h="370840">
                <a:tc gridSpan="4">
                  <a:txBody>
                    <a:bodyPr/>
                    <a:lstStyle/>
                    <a:p>
                      <a:pPr algn="ctr"/>
                      <a:r>
                        <a:rPr lang="en-US" sz="2400" b="0" dirty="0" smtClean="0">
                          <a:solidFill>
                            <a:schemeClr val="tx1"/>
                          </a:solidFill>
                        </a:rPr>
                        <a:t>Possible Approach</a:t>
                      </a:r>
                      <a:endParaRPr lang="en-US" sz="2400" b="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b="0" dirty="0" smtClean="0"/>
                        <a:t>Range </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0" dirty="0" smtClean="0"/>
                        <a:t>Target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0" dirty="0" smtClean="0"/>
                        <a:t>Cadence </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0" dirty="0" smtClean="0"/>
                        <a:t>Means </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70840">
                <a:tc>
                  <a:txBody>
                    <a:bodyPr/>
                    <a:lstStyle/>
                    <a:p>
                      <a:pPr algn="ctr"/>
                      <a:r>
                        <a:rPr lang="en-US" dirty="0" smtClean="0"/>
                        <a:t>year</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Seasonal</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9-15mo</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month</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S2S</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6-24h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35-45d</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week</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Actionable weather</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3-16</a:t>
                      </a:r>
                      <a:r>
                        <a:rPr lang="en-US" baseline="0" dirty="0" smtClean="0"/>
                        <a:t>d</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day</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Convection</a:t>
                      </a:r>
                      <a:r>
                        <a:rPr lang="en-US" baseline="0" dirty="0" smtClean="0"/>
                        <a:t> resolving</a:t>
                      </a:r>
                      <a:endParaRPr lang="en-US" b="0"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18-36h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hour</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E53"/>
                    </a:solidFill>
                  </a:tcPr>
                </a:tc>
                <a:tc>
                  <a:txBody>
                    <a:bodyPr/>
                    <a:lstStyle/>
                    <a:p>
                      <a:pPr algn="ctr"/>
                      <a:r>
                        <a:rPr lang="en-US" dirty="0" smtClean="0"/>
                        <a:t>Warn On</a:t>
                      </a:r>
                      <a:r>
                        <a:rPr lang="en-US" baseline="0" dirty="0" smtClean="0"/>
                        <a:t> Forecast </a:t>
                      </a:r>
                      <a:r>
                        <a:rPr lang="en-US" b="0" baseline="30000" dirty="0" smtClean="0">
                          <a:solidFill>
                            <a:schemeClr val="tx1"/>
                          </a:solidFill>
                        </a:rPr>
                        <a: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E53"/>
                    </a:solidFill>
                  </a:tcPr>
                </a:tc>
                <a:tc>
                  <a:txBody>
                    <a:bodyPr/>
                    <a:lstStyle/>
                    <a:p>
                      <a:pPr algn="ctr"/>
                      <a:r>
                        <a:rPr lang="en-US" dirty="0" smtClean="0"/>
                        <a:t>5-15 ‘</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E53"/>
                    </a:solidFill>
                  </a:tcPr>
                </a:tc>
                <a:tc>
                  <a:txBody>
                    <a:bodyPr/>
                    <a:lstStyle/>
                    <a:p>
                      <a:pPr algn="ctr"/>
                      <a:r>
                        <a:rPr lang="en-US" dirty="0" smtClean="0"/>
                        <a:t>3-6h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E53"/>
                    </a:solidFill>
                  </a:tcPr>
                </a:tc>
              </a:tr>
              <a:tr h="370840">
                <a:tc>
                  <a:txBody>
                    <a:bodyPr/>
                    <a:lstStyle/>
                    <a:p>
                      <a:pPr algn="ctr"/>
                      <a:r>
                        <a:rPr lang="en-US" b="0" dirty="0" smtClean="0">
                          <a:solidFill>
                            <a:schemeClr val="tx1"/>
                          </a:solidFill>
                        </a:rPr>
                        <a:t>now</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FFF"/>
                    </a:solidFill>
                  </a:tcPr>
                </a:tc>
                <a:tc>
                  <a:txBody>
                    <a:bodyPr/>
                    <a:lstStyle/>
                    <a:p>
                      <a:pPr algn="ctr"/>
                      <a:r>
                        <a:rPr lang="en-US" b="0" dirty="0" smtClean="0">
                          <a:solidFill>
                            <a:schemeClr val="tx1"/>
                          </a:solidFill>
                        </a:rPr>
                        <a:t>Analyses </a:t>
                      </a:r>
                      <a:r>
                        <a:rPr lang="en-US" b="0" baseline="30000" dirty="0" smtClean="0">
                          <a:solidFill>
                            <a:schemeClr val="tx1"/>
                          </a:solidFill>
                        </a:rPr>
                        <a: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FFF"/>
                    </a:solidFill>
                  </a:tcPr>
                </a:tc>
                <a:tc>
                  <a:txBody>
                    <a:bodyPr/>
                    <a:lstStyle/>
                    <a:p>
                      <a:pPr algn="ctr"/>
                      <a:r>
                        <a:rPr lang="en-US" b="0" dirty="0" smtClean="0">
                          <a:solidFill>
                            <a:schemeClr val="tx1"/>
                          </a:solidFill>
                        </a:rPr>
                        <a: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FFF"/>
                    </a:solidFill>
                  </a:tcPr>
                </a:tc>
                <a:tc>
                  <a:txBody>
                    <a:bodyPr/>
                    <a:lstStyle/>
                    <a:p>
                      <a:pPr algn="ctr"/>
                      <a:r>
                        <a:rPr lang="en-US" b="0" dirty="0" smtClean="0">
                          <a:solidFill>
                            <a:schemeClr val="tx1"/>
                          </a:solidFill>
                        </a:rPr>
                        <a:t>now</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FFF"/>
                    </a:solidFill>
                  </a:tcPr>
                </a:tc>
              </a:tr>
            </a:tbl>
          </a:graphicData>
        </a:graphic>
      </p:graphicFrame>
      <p:grpSp>
        <p:nvGrpSpPr>
          <p:cNvPr id="7" name="Group 6"/>
          <p:cNvGrpSpPr/>
          <p:nvPr/>
        </p:nvGrpSpPr>
        <p:grpSpPr>
          <a:xfrm>
            <a:off x="6160836" y="5053157"/>
            <a:ext cx="2991061" cy="525647"/>
            <a:chOff x="5022009" y="5232217"/>
            <a:chExt cx="3802864" cy="525647"/>
          </a:xfrm>
        </p:grpSpPr>
        <p:sp>
          <p:nvSpPr>
            <p:cNvPr id="5" name="TextBox 4"/>
            <p:cNvSpPr txBox="1"/>
            <p:nvPr/>
          </p:nvSpPr>
          <p:spPr>
            <a:xfrm>
              <a:off x="5026725" y="5232217"/>
              <a:ext cx="3798148" cy="307777"/>
            </a:xfrm>
            <a:prstGeom prst="rect">
              <a:avLst/>
            </a:prstGeom>
            <a:noFill/>
          </p:spPr>
          <p:txBody>
            <a:bodyPr wrap="square" rtlCol="0">
              <a:spAutoFit/>
            </a:bodyPr>
            <a:lstStyle/>
            <a:p>
              <a:r>
                <a:rPr lang="en-US" sz="1400" baseline="30000" dirty="0" smtClean="0"/>
                <a:t> *</a:t>
              </a:r>
              <a:r>
                <a:rPr lang="en-US" sz="1400" dirty="0" smtClean="0"/>
                <a:t> FACETs-NWS program</a:t>
              </a:r>
              <a:endParaRPr lang="en-US" sz="1400" dirty="0"/>
            </a:p>
          </p:txBody>
        </p:sp>
        <p:sp>
          <p:nvSpPr>
            <p:cNvPr id="6" name="TextBox 5"/>
            <p:cNvSpPr txBox="1"/>
            <p:nvPr/>
          </p:nvSpPr>
          <p:spPr>
            <a:xfrm>
              <a:off x="5022009" y="5450087"/>
              <a:ext cx="3798148" cy="307777"/>
            </a:xfrm>
            <a:prstGeom prst="rect">
              <a:avLst/>
            </a:prstGeom>
            <a:noFill/>
          </p:spPr>
          <p:txBody>
            <a:bodyPr wrap="square" rtlCol="0">
              <a:spAutoFit/>
            </a:bodyPr>
            <a:lstStyle/>
            <a:p>
              <a:r>
                <a:rPr lang="en-US" sz="1400" baseline="30000" dirty="0" smtClean="0"/>
                <a:t>**</a:t>
              </a:r>
              <a:r>
                <a:rPr lang="en-US" sz="1400" dirty="0" smtClean="0"/>
                <a:t> Separating from DA for models</a:t>
              </a:r>
              <a:endParaRPr lang="en-US" sz="1400" dirty="0"/>
            </a:p>
          </p:txBody>
        </p:sp>
      </p:grpSp>
      <p:sp>
        <p:nvSpPr>
          <p:cNvPr id="8" name="TextBox 7"/>
          <p:cNvSpPr txBox="1"/>
          <p:nvPr/>
        </p:nvSpPr>
        <p:spPr>
          <a:xfrm>
            <a:off x="3579342" y="6223589"/>
            <a:ext cx="5538999" cy="307777"/>
          </a:xfrm>
          <a:prstGeom prst="rect">
            <a:avLst/>
          </a:prstGeom>
          <a:solidFill>
            <a:srgbClr val="FFFF00"/>
          </a:solidFill>
          <a:ln>
            <a:solidFill>
              <a:srgbClr val="3399FF"/>
            </a:solidFill>
          </a:ln>
        </p:spPr>
        <p:txBody>
          <a:bodyPr wrap="square" rtlCol="0">
            <a:spAutoFit/>
          </a:bodyPr>
          <a:lstStyle/>
          <a:p>
            <a:pPr algn="ctr"/>
            <a:r>
              <a:rPr lang="en-US" sz="1400" dirty="0" smtClean="0"/>
              <a:t>Tentatively vetted at the Dec. 2015 NCEP Production Suite Review</a:t>
            </a:r>
          </a:p>
        </p:txBody>
      </p:sp>
    </p:spTree>
    <p:extLst>
      <p:ext uri="{BB962C8B-B14F-4D97-AF65-F5344CB8AC3E}">
        <p14:creationId xmlns:p14="http://schemas.microsoft.com/office/powerpoint/2010/main" val="1901172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NEP NOAA N Prime Mar 4_3Marupdate">
  <a:themeElements>
    <a:clrScheme name="NEP NOAA N Prime Mar 4_3Marupd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P NOAA N Prime Mar 4_3Mar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P NOAA N Prime Mar 4_3Marupd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P NOAA N Prime Mar 4_3Marupd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P NOAA N Prime Mar 4_3Marupd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P NOAA N Prime Mar 4_3Marupd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P NOAA N Prime Mar 4_3Marupd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P NOAA N Prime Mar 4_3Marupd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P NOAA N Prime Mar 4_3Marupd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27030</TotalTime>
  <Words>2809</Words>
  <Application>Microsoft Macintosh PowerPoint</Application>
  <PresentationFormat>On-screen Show (4:3)</PresentationFormat>
  <Paragraphs>693</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NEP NOAA N Prime Mar 4_3Marupdate</vt:lpstr>
      <vt:lpstr>Unifying the NCEP Production Suite</vt:lpstr>
      <vt:lpstr>Emerging requirements</vt:lpstr>
      <vt:lpstr>Seamless Suite, Spanning Weather and Climate</vt:lpstr>
      <vt:lpstr>PowerPoint Presentation</vt:lpstr>
      <vt:lpstr>PowerPoint Presentation</vt:lpstr>
      <vt:lpstr>NCEP driving forces</vt:lpstr>
      <vt:lpstr>New Business Model Process:</vt:lpstr>
      <vt:lpstr>Basic Approach:  Data Assimilation</vt:lpstr>
      <vt:lpstr>Basic Approach:  Atmosphere</vt:lpstr>
      <vt:lpstr>Current Models:  Atmosphere</vt:lpstr>
      <vt:lpstr>Dynamics and Physics</vt:lpstr>
      <vt:lpstr>PowerPoint Presentation</vt:lpstr>
      <vt:lpstr>Basic Approach:  Coupling</vt:lpstr>
      <vt:lpstr>Basic Approach:  Coupling “Now”</vt:lpstr>
      <vt:lpstr>Example of the Benefit of Coupled Modeling: US Temperature Week 3&amp;4 Heidke Skill Scores (CFSv2) 18 September 2015 – 18 March 2016</vt:lpstr>
      <vt:lpstr>PowerPoint Presentation</vt:lpstr>
      <vt:lpstr>Unified Global Coupled System (UGCS)  for Weather and Climate Prediction</vt:lpstr>
      <vt:lpstr>Unified Design (High-Level Goal)</vt:lpstr>
      <vt:lpstr>PowerPoint Presentation</vt:lpstr>
      <vt:lpstr>Resulting Compute Needs (Operations)</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 Chart</dc:title>
  <dc:creator>Peter Shaffer</dc:creator>
  <cp:lastModifiedBy>Michael Bryan Ek</cp:lastModifiedBy>
  <cp:revision>578</cp:revision>
  <cp:lastPrinted>2014-12-16T15:22:25Z</cp:lastPrinted>
  <dcterms:created xsi:type="dcterms:W3CDTF">2012-11-27T21:47:04Z</dcterms:created>
  <dcterms:modified xsi:type="dcterms:W3CDTF">2016-04-29T07:31:51Z</dcterms:modified>
</cp:coreProperties>
</file>