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0" r:id="rId4"/>
    <p:sldId id="272" r:id="rId5"/>
    <p:sldId id="274" r:id="rId6"/>
    <p:sldId id="258" r:id="rId7"/>
    <p:sldId id="277" r:id="rId8"/>
    <p:sldId id="278" r:id="rId9"/>
    <p:sldId id="261" r:id="rId10"/>
    <p:sldId id="262" r:id="rId11"/>
    <p:sldId id="271" r:id="rId12"/>
    <p:sldId id="260" r:id="rId13"/>
    <p:sldId id="276" r:id="rId14"/>
    <p:sldId id="263" r:id="rId15"/>
    <p:sldId id="265" r:id="rId16"/>
    <p:sldId id="267" r:id="rId17"/>
    <p:sldId id="266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03" autoAdjust="0"/>
  </p:normalViewPr>
  <p:slideViewPr>
    <p:cSldViewPr>
      <p:cViewPr>
        <p:scale>
          <a:sx n="67" d="100"/>
          <a:sy n="67" d="100"/>
        </p:scale>
        <p:origin x="-126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B5EFF-173D-47B4-9205-84BB090C9D21}" type="datetimeFigureOut">
              <a:rPr lang="en-AU" smtClean="0"/>
              <a:t>26/04/2016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2661-388B-45CD-906F-7C85B2F8AE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42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Highlighted the Projects that have/are under WGNMR remit, as opposed</a:t>
            </a:r>
            <a:r>
              <a:rPr lang="en-US" baseline="0" dirty="0" smtClean="0"/>
              <a:t> to larger projects we are involved in. </a:t>
            </a:r>
          </a:p>
          <a:p>
            <a:r>
              <a:rPr lang="en-US" baseline="0" dirty="0" smtClean="0"/>
              <a:t>Acknowledging of course that </a:t>
            </a:r>
            <a:r>
              <a:rPr lang="en-US" baseline="0" dirty="0" err="1" smtClean="0"/>
              <a:t>AvRDP</a:t>
            </a:r>
            <a:r>
              <a:rPr lang="en-US" baseline="0" dirty="0" smtClean="0"/>
              <a:t> is now its own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38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Comparisons</a:t>
            </a:r>
            <a:r>
              <a:rPr lang="en-AU" baseline="0" dirty="0" smtClean="0"/>
              <a:t> between 10m winds from 330m and 1.5km models. </a:t>
            </a:r>
          </a:p>
          <a:p>
            <a:r>
              <a:rPr lang="en-AU" baseline="0" dirty="0" smtClean="0"/>
              <a:t> - differences in wind speed occur remotely from differences in topography (i.e. drainage flows etc.)</a:t>
            </a:r>
          </a:p>
          <a:p>
            <a:endParaRPr lang="en-AU" baseline="0" dirty="0" smtClean="0"/>
          </a:p>
          <a:p>
            <a:r>
              <a:rPr lang="en-AU" baseline="0" dirty="0" smtClean="0"/>
              <a:t>Also looked at cases of fog formation – direct improvement due to topography (effect of differences sub grid scale </a:t>
            </a:r>
            <a:r>
              <a:rPr lang="en-AU" baseline="0" dirty="0" err="1" smtClean="0"/>
              <a:t>RelHumidity</a:t>
            </a:r>
            <a:r>
              <a:rPr lang="en-AU" baseline="0" dirty="0" smtClean="0"/>
              <a:t>/cloud variability was shown to be minor)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11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Subjective assessment</a:t>
            </a:r>
            <a:r>
              <a:rPr lang="en-AU" baseline="0" dirty="0" smtClean="0"/>
              <a:t> of over larger scale models generally strong</a:t>
            </a:r>
          </a:p>
          <a:p>
            <a:r>
              <a:rPr lang="en-AU" baseline="0" dirty="0" smtClean="0"/>
              <a:t> - clearer story of how the mesoscale effects will play out, and of course the lifecycle/interactions of mesoscale features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Objective verification less clear beyond 6'ish hours – will discuss later</a:t>
            </a:r>
            <a:endParaRPr lang="en-AU" dirty="0" smtClean="0"/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83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30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Figures</a:t>
            </a:r>
            <a:r>
              <a:rPr lang="nl-NL" dirty="0" smtClean="0"/>
              <a:t>: </a:t>
            </a:r>
            <a:r>
              <a:rPr lang="nl-NL" dirty="0" err="1" smtClean="0"/>
              <a:t>left</a:t>
            </a:r>
            <a:r>
              <a:rPr lang="nl-NL" dirty="0" smtClean="0"/>
              <a:t>:</a:t>
            </a:r>
            <a:r>
              <a:rPr lang="nl-NL" baseline="0" dirty="0" smtClean="0"/>
              <a:t> Aircraft </a:t>
            </a:r>
            <a:r>
              <a:rPr lang="nl-NL" baseline="0" dirty="0" err="1" smtClean="0"/>
              <a:t>Mode-S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observations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consist</a:t>
            </a:r>
            <a:r>
              <a:rPr lang="nl-NL" baseline="0" dirty="0" smtClean="0"/>
              <a:t> of a </a:t>
            </a:r>
            <a:r>
              <a:rPr lang="nl-NL" baseline="0" dirty="0" err="1" smtClean="0"/>
              <a:t>variety</a:t>
            </a:r>
            <a:r>
              <a:rPr lang="nl-NL" baseline="0" dirty="0" smtClean="0"/>
              <a:t> of bulletins,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produced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aircraft</a:t>
            </a:r>
            <a:r>
              <a:rPr lang="nl-NL" baseline="0" dirty="0" smtClean="0"/>
              <a:t>. The </a:t>
            </a:r>
            <a:r>
              <a:rPr lang="nl-NL" baseline="0" dirty="0" err="1" smtClean="0"/>
              <a:t>relative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strengths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weaknesses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information in these bulletins is </a:t>
            </a:r>
            <a:r>
              <a:rPr lang="nl-NL" baseline="0" dirty="0" err="1" smtClean="0"/>
              <a:t>being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assessed</a:t>
            </a:r>
            <a:r>
              <a:rPr lang="nl-NL" baseline="0" dirty="0" smtClean="0"/>
              <a:t>. The </a:t>
            </a:r>
            <a:r>
              <a:rPr lang="nl-NL" baseline="0" dirty="0" err="1" smtClean="0"/>
              <a:t>figure</a:t>
            </a:r>
            <a:r>
              <a:rPr lang="nl-NL" baseline="0" dirty="0" smtClean="0"/>
              <a:t> shows a </a:t>
            </a:r>
            <a:r>
              <a:rPr lang="nl-NL" baseline="0" dirty="0" err="1" smtClean="0"/>
              <a:t>comparison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types of </a:t>
            </a:r>
            <a:r>
              <a:rPr lang="nl-NL" baseline="0" dirty="0" err="1" smtClean="0"/>
              <a:t>Mode-S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aircraft</a:t>
            </a:r>
            <a:r>
              <a:rPr lang="nl-NL" baseline="0" dirty="0" smtClean="0"/>
              <a:t> bulletins, MRAR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EHS. MRAR bulletins are </a:t>
            </a:r>
            <a:r>
              <a:rPr lang="nl-NL" baseline="0" dirty="0" err="1" smtClean="0"/>
              <a:t>provided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far </a:t>
            </a:r>
            <a:r>
              <a:rPr lang="nl-NL" baseline="0" dirty="0" err="1" smtClean="0"/>
              <a:t>fewer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aircraft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EHS but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provide</a:t>
            </a:r>
            <a:r>
              <a:rPr lang="nl-NL" baseline="0" dirty="0" smtClean="0"/>
              <a:t> more accurate wind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temperature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observations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Right: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motion of hot air </a:t>
            </a:r>
            <a:r>
              <a:rPr lang="nl-NL" baseline="0" dirty="0" err="1" smtClean="0"/>
              <a:t>balloons</a:t>
            </a:r>
            <a:r>
              <a:rPr lang="nl-NL" baseline="0" dirty="0" smtClean="0"/>
              <a:t> is a </a:t>
            </a:r>
            <a:r>
              <a:rPr lang="nl-NL" baseline="0" dirty="0" err="1" smtClean="0"/>
              <a:t>good</a:t>
            </a:r>
            <a:r>
              <a:rPr lang="nl-NL" baseline="0" dirty="0" smtClean="0"/>
              <a:t> proxy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wind speed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summer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convective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boundary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layer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provide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valuable</a:t>
            </a:r>
            <a:r>
              <a:rPr lang="nl-NL" baseline="0" dirty="0" smtClean="0"/>
              <a:t> information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assimilated</a:t>
            </a:r>
            <a:r>
              <a:rPr lang="nl-NL" baseline="0" dirty="0" smtClean="0"/>
              <a:t> in km-</a:t>
            </a:r>
            <a:r>
              <a:rPr lang="nl-NL" baseline="0" dirty="0" err="1" smtClean="0"/>
              <a:t>scale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models</a:t>
            </a:r>
            <a:r>
              <a:rPr lang="nl-NL" baseline="0" dirty="0" smtClean="0"/>
              <a:t>. The </a:t>
            </a:r>
            <a:r>
              <a:rPr lang="nl-NL" baseline="0" dirty="0" err="1" smtClean="0"/>
              <a:t>figure</a:t>
            </a:r>
            <a:r>
              <a:rPr lang="nl-NL" baseline="0" dirty="0" smtClean="0"/>
              <a:t> shows a case </a:t>
            </a:r>
            <a:r>
              <a:rPr lang="nl-NL" baseline="0" dirty="0" err="1" smtClean="0"/>
              <a:t>study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impact of </a:t>
            </a:r>
            <a:r>
              <a:rPr lang="nl-NL" baseline="0" dirty="0" err="1" smtClean="0"/>
              <a:t>assimilation</a:t>
            </a:r>
            <a:r>
              <a:rPr lang="nl-NL" baseline="0" dirty="0" smtClean="0"/>
              <a:t> of a balloon-</a:t>
            </a:r>
            <a:r>
              <a:rPr lang="nl-NL" baseline="0" dirty="0" err="1" smtClean="0"/>
              <a:t>derived</a:t>
            </a:r>
            <a:r>
              <a:rPr lang="nl-NL" baseline="0" dirty="0" smtClean="0"/>
              <a:t> wind speed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direction</a:t>
            </a:r>
            <a:r>
              <a:rPr lang="nl-NL" baseline="0" dirty="0" smtClean="0"/>
              <a:t> information on a </a:t>
            </a:r>
            <a:r>
              <a:rPr lang="nl-NL" baseline="0" dirty="0" err="1" smtClean="0"/>
              <a:t>boundary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layer</a:t>
            </a:r>
            <a:r>
              <a:rPr lang="nl-NL" baseline="0" dirty="0" smtClean="0"/>
              <a:t> profile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Harmonie </a:t>
            </a:r>
            <a:r>
              <a:rPr lang="nl-NL" baseline="0" dirty="0" err="1" smtClean="0"/>
              <a:t>mesoscale</a:t>
            </a:r>
            <a:r>
              <a:rPr lang="nl-NL" baseline="0" dirty="0" smtClean="0"/>
              <a:t> model.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42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With km scale models, we</a:t>
            </a:r>
            <a:r>
              <a:rPr lang="en-AU" baseline="0" dirty="0" smtClean="0"/>
              <a:t> now move on to the next "grey-zone" - turbulence</a:t>
            </a:r>
          </a:p>
          <a:p>
            <a:r>
              <a:rPr lang="en-AU" baseline="0" dirty="0" smtClean="0"/>
              <a:t> - Actually its grey-zones for different all the way down from now on as various sub-grid scale processes become grid scale</a:t>
            </a:r>
          </a:p>
          <a:p>
            <a:r>
              <a:rPr lang="en-AU" baseline="0" dirty="0" smtClean="0"/>
              <a:t> - Once below 100m, start to get the urban grey zone (partially resolved urban structures – buildings, canyons) and so 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08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Large cells doing the work of a smaller</a:t>
            </a:r>
            <a:r>
              <a:rPr lang="en-AU" baseline="0" dirty="0" smtClean="0"/>
              <a:t> cells with a spectrum of sizes and depths</a:t>
            </a:r>
          </a:p>
          <a:p>
            <a:endParaRPr lang="en-AU" baseline="0" dirty="0" smtClean="0"/>
          </a:p>
          <a:p>
            <a:r>
              <a:rPr lang="en-AU" baseline="0" dirty="0" smtClean="0"/>
              <a:t>Showing figure on cell size stats from different areas (US &amp; UK, US case includes WRF – which has the same problem as UM)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21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Biases</a:t>
            </a:r>
            <a:r>
              <a:rPr lang="en-AU" baseline="0" dirty="0" smtClean="0"/>
              <a:t> in </a:t>
            </a:r>
            <a:r>
              <a:rPr lang="en-AU" baseline="0" dirty="0" err="1" smtClean="0"/>
              <a:t>Tmin</a:t>
            </a:r>
            <a:r>
              <a:rPr lang="en-AU" baseline="0" dirty="0" smtClean="0"/>
              <a:t> and </a:t>
            </a:r>
            <a:r>
              <a:rPr lang="en-AU" baseline="0" dirty="0" err="1" smtClean="0"/>
              <a:t>Tmax</a:t>
            </a:r>
            <a:r>
              <a:rPr lang="en-AU" baseline="0" dirty="0" smtClean="0"/>
              <a:t> reduce diurnal cycle.</a:t>
            </a:r>
          </a:p>
          <a:p>
            <a:r>
              <a:rPr lang="en-AU" baseline="0" dirty="0" smtClean="0"/>
              <a:t> - These really show up when just </a:t>
            </a:r>
            <a:r>
              <a:rPr lang="en-AU" baseline="0" dirty="0" err="1" smtClean="0"/>
              <a:t>Lookat</a:t>
            </a:r>
            <a:r>
              <a:rPr lang="en-AU" baseline="0" dirty="0" smtClean="0"/>
              <a:t> clear nights – so not cloud problems etc.</a:t>
            </a:r>
          </a:p>
          <a:p>
            <a:r>
              <a:rPr lang="en-AU" baseline="0" dirty="0" smtClean="0"/>
              <a:t>Have found major errors in tree &amp; grass heights, urban fractions, you name it, when start investigating the detailed structure of land cover/land use</a:t>
            </a:r>
          </a:p>
          <a:p>
            <a:r>
              <a:rPr lang="en-AU" baseline="0" dirty="0" smtClean="0"/>
              <a:t>….and then there are all the problems with soil properties leading to difficulties with </a:t>
            </a:r>
            <a:r>
              <a:rPr lang="en-AU" baseline="0" dirty="0" err="1" smtClean="0"/>
              <a:t>analyzing</a:t>
            </a:r>
            <a:r>
              <a:rPr lang="en-AU" baseline="0" dirty="0" smtClean="0"/>
              <a:t> and modelling soil moisture</a:t>
            </a:r>
          </a:p>
          <a:p>
            <a:endParaRPr lang="en-AU" baseline="0" dirty="0" smtClean="0"/>
          </a:p>
          <a:p>
            <a:r>
              <a:rPr lang="en-AU" baseline="0" dirty="0" smtClean="0"/>
              <a:t>If thermal capacity of land surface wrong, then </a:t>
            </a:r>
            <a:r>
              <a:rPr lang="en-AU" baseline="0" dirty="0" err="1" smtClean="0"/>
              <a:t>mis</a:t>
            </a:r>
            <a:r>
              <a:rPr lang="en-AU" baseline="0" dirty="0" smtClean="0"/>
              <a:t>-timings on the morning temp rise. Consequences for convective initiation, sea breezes (sea breezes important? Many large urban areas are coastal, many major airports also!)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21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aseline="0" dirty="0" smtClean="0"/>
              <a:t>slow spin up of convection. By introducing small (~0.1 K) random temperature T perturbations into the model we have gone some way to improving this.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is a nice example of stochastic physics which clearly represents missing (unresolved) variability, and has a positive impact of a deterministic forecast.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08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1.5km rapid update brings useful</a:t>
            </a:r>
            <a:r>
              <a:rPr lang="en-AU" baseline="0" dirty="0" smtClean="0"/>
              <a:t> information one hour earlier (i.e. NWP now comparable to </a:t>
            </a:r>
            <a:r>
              <a:rPr lang="en-AU" baseline="0" dirty="0" err="1" smtClean="0"/>
              <a:t>nowcasts</a:t>
            </a:r>
            <a:r>
              <a:rPr lang="en-AU" baseline="0" dirty="0" smtClean="0"/>
              <a:t> by two hours into the forecast)</a:t>
            </a:r>
          </a:p>
          <a:p>
            <a:endParaRPr lang="en-AU" baseline="0" dirty="0" smtClean="0"/>
          </a:p>
          <a:p>
            <a:r>
              <a:rPr lang="en-AU" baseline="0" dirty="0" smtClean="0"/>
              <a:t>Also highlights that need to work on analysis error if want to use NWP at 1 hour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2661-388B-45CD-906F-7C85B2F8AE4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685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Working Group on </a:t>
            </a:r>
            <a:r>
              <a:rPr lang="en-AU" dirty="0" err="1" smtClean="0"/>
              <a:t>Nowcasting</a:t>
            </a:r>
            <a:r>
              <a:rPr lang="en-AU" dirty="0" smtClean="0"/>
              <a:t> and Mesoscale Research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Paul Joe &amp; Jeanette </a:t>
            </a:r>
            <a:r>
              <a:rPr lang="en-AU" dirty="0" err="1" smtClean="0"/>
              <a:t>Onvlee</a:t>
            </a:r>
            <a:endParaRPr lang="en-AU" dirty="0" smtClean="0"/>
          </a:p>
          <a:p>
            <a:r>
              <a:rPr lang="en-AU" dirty="0" smtClean="0"/>
              <a:t>Estelle </a:t>
            </a:r>
            <a:r>
              <a:rPr lang="en-AU" dirty="0" err="1" smtClean="0"/>
              <a:t>deConing</a:t>
            </a:r>
            <a:r>
              <a:rPr lang="en-AU" dirty="0" smtClean="0"/>
              <a:t> &amp; Peter Steinle</a:t>
            </a:r>
            <a:endParaRPr lang="en-AU" dirty="0"/>
          </a:p>
        </p:txBody>
      </p:sp>
      <p:sp>
        <p:nvSpPr>
          <p:cNvPr id="4" name="AutoShape 2" descr="Image result for world weather research program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04800"/>
            <a:ext cx="3200401" cy="11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Issues – Convective cloud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Too many large cells, not enough small cells</a:t>
            </a:r>
          </a:p>
          <a:p>
            <a:pPr lvl="1"/>
            <a:r>
              <a:rPr lang="en-US" sz="2000" dirty="0" smtClean="0"/>
              <a:t>Explicit cells act as implicit parametrization of smaller cells (</a:t>
            </a:r>
            <a:r>
              <a:rPr lang="en-US" sz="2000" dirty="0" err="1" smtClean="0"/>
              <a:t>Skamarock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Detrainment and entrainment problems</a:t>
            </a:r>
          </a:p>
          <a:p>
            <a:pPr lvl="1"/>
            <a:r>
              <a:rPr lang="en-US" sz="2000" dirty="0" smtClean="0"/>
              <a:t>Cell size distribution can be too resolution dependent</a:t>
            </a:r>
          </a:p>
          <a:p>
            <a:pPr lvl="2"/>
            <a:r>
              <a:rPr lang="en-US" sz="1600" dirty="0" smtClean="0"/>
              <a:t>i.e. does not vary enough day-to-day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pic>
        <p:nvPicPr>
          <p:cNvPr id="4" name="Picture 3" descr="rainrate_mean_hist_us1_domain_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234759"/>
            <a:ext cx="3962399" cy="3081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477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c/o Humphrey Lean &amp; </a:t>
            </a:r>
            <a:r>
              <a:rPr lang="en-AU" dirty="0" err="1" smtClean="0"/>
              <a:t>Kirstey</a:t>
            </a:r>
            <a:r>
              <a:rPr lang="en-AU" dirty="0" smtClean="0"/>
              <a:t> </a:t>
            </a:r>
            <a:r>
              <a:rPr lang="en-AU" dirty="0"/>
              <a:t>H</a:t>
            </a:r>
            <a:r>
              <a:rPr lang="en-AU" dirty="0" smtClean="0"/>
              <a:t>anley </a:t>
            </a:r>
            <a:endParaRPr lang="en-AU" dirty="0"/>
          </a:p>
        </p:txBody>
      </p:sp>
      <p:pic>
        <p:nvPicPr>
          <p:cNvPr id="6" name="Picture 3" descr="stormdiameter_hist_dymecs100_R4_A4_dymecs_nest_20120420"/>
          <p:cNvPicPr>
            <a:picLocks noChangeAspect="1" noChangeArrowheads="1"/>
          </p:cNvPicPr>
          <p:nvPr/>
        </p:nvPicPr>
        <p:blipFill>
          <a:blip r:embed="rId4" cstate="print"/>
          <a:srcRect t="4984"/>
          <a:stretch>
            <a:fillRect/>
          </a:stretch>
        </p:blipFill>
        <p:spPr bwMode="auto">
          <a:xfrm>
            <a:off x="4724400" y="3234759"/>
            <a:ext cx="3886199" cy="323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8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O(100m) models: clouds &amp; local winds</a:t>
            </a:r>
            <a:br>
              <a:rPr lang="en-AU" sz="3200" dirty="0" smtClean="0"/>
            </a:br>
            <a:r>
              <a:rPr lang="en-AU" sz="2000" dirty="0"/>
              <a:t>Urban Effects, Fire modelling, fog, hydrology, …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/>
          <a:stretch/>
        </p:blipFill>
        <p:spPr bwMode="auto">
          <a:xfrm>
            <a:off x="533400" y="1066800"/>
            <a:ext cx="8124825" cy="564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Issues – </a:t>
            </a:r>
            <a:r>
              <a:rPr lang="en-US" sz="3200" dirty="0"/>
              <a:t>L</a:t>
            </a:r>
            <a:r>
              <a:rPr lang="en-US" sz="3200" dirty="0" smtClean="0"/>
              <a:t>and Surface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Characterization of land surface a major issue</a:t>
            </a:r>
          </a:p>
          <a:p>
            <a:pPr lvl="1"/>
            <a:r>
              <a:rPr lang="en-US" sz="2000" dirty="0" smtClean="0"/>
              <a:t>Vegetation height &amp; type, Urban characteristics, soil properties etc.</a:t>
            </a:r>
          </a:p>
          <a:p>
            <a:pPr lvl="1"/>
            <a:r>
              <a:rPr lang="en-US" sz="2000" dirty="0" smtClean="0"/>
              <a:t>Major international data sets of highly variable quality</a:t>
            </a:r>
          </a:p>
          <a:p>
            <a:pPr lvl="2"/>
            <a:r>
              <a:rPr lang="en-US" sz="1800" dirty="0" smtClean="0"/>
              <a:t>Some very outdated, or just poor quality in some areas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0690" y="2915767"/>
            <a:ext cx="4772048" cy="3225362"/>
            <a:chOff x="4371952" y="908720"/>
            <a:chExt cx="4772048" cy="3225362"/>
          </a:xfrm>
        </p:grpSpPr>
        <p:pic>
          <p:nvPicPr>
            <p:cNvPr id="5" name="Picture 4" descr="FD_Surface_1.5m_Temperature_deg_K_WMO_Block_03_minus_ROI_station_list_201406050000_to_201406300000_Surface_Obs_Op_UKV.png"/>
            <p:cNvPicPr>
              <a:picLocks noChangeAspect="1"/>
            </p:cNvPicPr>
            <p:nvPr/>
          </p:nvPicPr>
          <p:blipFill>
            <a:blip r:embed="rId3" cstate="print"/>
            <a:srcRect l="5658" t="89207" r="6384" b="4460"/>
            <a:stretch>
              <a:fillRect/>
            </a:stretch>
          </p:blipFill>
          <p:spPr>
            <a:xfrm>
              <a:off x="4371952" y="3573016"/>
              <a:ext cx="4772048" cy="487789"/>
            </a:xfrm>
            <a:prstGeom prst="rect">
              <a:avLst/>
            </a:prstGeom>
          </p:spPr>
        </p:pic>
        <p:pic>
          <p:nvPicPr>
            <p:cNvPr id="6" name="Picture 5" descr="FD_Surface_1.5m_Temperature_deg_K_WMO_Block_03_minus_ROI_station_list_201406050000_to_201406300000_Surface_Obs_Op_UKV.png"/>
            <p:cNvPicPr>
              <a:picLocks noChangeAspect="1"/>
            </p:cNvPicPr>
            <p:nvPr/>
          </p:nvPicPr>
          <p:blipFill>
            <a:blip r:embed="rId3" cstate="print"/>
            <a:srcRect l="5658" t="18281" r="6384" b="45833"/>
            <a:stretch>
              <a:fillRect/>
            </a:stretch>
          </p:blipFill>
          <p:spPr>
            <a:xfrm>
              <a:off x="4371956" y="908720"/>
              <a:ext cx="4772044" cy="2764135"/>
            </a:xfrm>
            <a:prstGeom prst="rect">
              <a:avLst/>
            </a:prstGeom>
          </p:spPr>
        </p:pic>
        <p:pic>
          <p:nvPicPr>
            <p:cNvPr id="7" name="Picture 6" descr="mo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3212976"/>
              <a:ext cx="249428" cy="265520"/>
            </a:xfrm>
            <a:prstGeom prst="rect">
              <a:avLst/>
            </a:prstGeom>
          </p:spPr>
        </p:pic>
        <p:pic>
          <p:nvPicPr>
            <p:cNvPr id="8" name="Picture 7" descr="su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28" y="3212976"/>
              <a:ext cx="290227" cy="288468"/>
            </a:xfrm>
            <a:prstGeom prst="rect">
              <a:avLst/>
            </a:prstGeom>
          </p:spPr>
        </p:pic>
        <p:pic>
          <p:nvPicPr>
            <p:cNvPr id="9" name="Picture 8" descr="su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0353" y="3212976"/>
              <a:ext cx="285806" cy="284074"/>
            </a:xfrm>
            <a:prstGeom prst="rect">
              <a:avLst/>
            </a:prstGeom>
          </p:spPr>
        </p:pic>
        <p:pic>
          <p:nvPicPr>
            <p:cNvPr id="10" name="Picture 9" descr="mo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4447" y="3212976"/>
              <a:ext cx="249427" cy="265519"/>
            </a:xfrm>
            <a:prstGeom prst="rect">
              <a:avLst/>
            </a:prstGeom>
          </p:spPr>
        </p:pic>
        <p:pic>
          <p:nvPicPr>
            <p:cNvPr id="11" name="Picture 10" descr="mo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024" y="3212976"/>
              <a:ext cx="249428" cy="2655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594090" y="1196752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June 2014</a:t>
              </a:r>
              <a:endParaRPr lang="en-GB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25564" y="3826305"/>
              <a:ext cx="26627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Forecast range offset by DT (h)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5364" y="3584978"/>
              <a:ext cx="432522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3                   15                     27                     39                 51</a:t>
              </a:r>
              <a:endParaRPr lang="en-GB" sz="1200" dirty="0"/>
            </a:p>
          </p:txBody>
        </p:sp>
      </p:grpSp>
      <p:pic>
        <p:nvPicPr>
          <p:cNvPr id="15" name="Picture 14" descr="irtg_r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7354" y="3047320"/>
            <a:ext cx="4239004" cy="28956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42056" y="6082408"/>
            <a:ext cx="397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"Real Grass"- more realistic grass surface &amp; </a:t>
            </a:r>
            <a:r>
              <a:rPr lang="en-AU" b="1" dirty="0" err="1" smtClean="0">
                <a:solidFill>
                  <a:srgbClr val="FF0000"/>
                </a:solidFill>
              </a:rPr>
              <a:t>sfc</a:t>
            </a:r>
            <a:r>
              <a:rPr lang="en-AU" b="1" dirty="0" smtClean="0">
                <a:solidFill>
                  <a:srgbClr val="FF0000"/>
                </a:solidFill>
              </a:rPr>
              <a:t>. boundary layer mixing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7025" y="5823957"/>
            <a:ext cx="11125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Time (UTC)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550223"/>
            <a:ext cx="5099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(c/o Adrian Lock, Simon Osborne, Graham Weedon, Ian Boutle et al)</a:t>
            </a:r>
            <a:endParaRPr lang="en-GB" sz="1400" dirty="0"/>
          </a:p>
        </p:txBody>
      </p:sp>
      <p:sp>
        <p:nvSpPr>
          <p:cNvPr id="19" name="Oval 18"/>
          <p:cNvSpPr/>
          <p:nvPr/>
        </p:nvSpPr>
        <p:spPr>
          <a:xfrm>
            <a:off x="5715000" y="4297834"/>
            <a:ext cx="1213727" cy="129419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7230649" y="3600364"/>
            <a:ext cx="167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Early evening</a:t>
            </a:r>
          </a:p>
          <a:p>
            <a:r>
              <a:rPr lang="en-AU" dirty="0"/>
              <a:t>p</a:t>
            </a:r>
            <a:r>
              <a:rPr lang="en-AU" dirty="0" smtClean="0"/>
              <a:t>roblem worse on clear nights</a:t>
            </a:r>
            <a:endParaRPr lang="en-AU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>
            <a:off x="6362700" y="4062029"/>
            <a:ext cx="867949" cy="89294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0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Lateral Boundary Conditions</a:t>
            </a:r>
          </a:p>
          <a:p>
            <a:pPr lvl="1"/>
            <a:r>
              <a:rPr lang="en-US" sz="2000" dirty="0" smtClean="0"/>
              <a:t>Takes time to spin up explicitly resolved processes from </a:t>
            </a:r>
            <a:r>
              <a:rPr lang="en-US" sz="2000" dirty="0" err="1" smtClean="0"/>
              <a:t>parametrized</a:t>
            </a:r>
            <a:r>
              <a:rPr lang="en-US" sz="2000" dirty="0" smtClean="0"/>
              <a:t> processes in driving model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Data Assimilation</a:t>
            </a:r>
          </a:p>
          <a:p>
            <a:pPr lvl="1"/>
            <a:r>
              <a:rPr lang="en-US" sz="2000" dirty="0" smtClean="0"/>
              <a:t>Errors due to large scale forcing </a:t>
            </a:r>
            <a:r>
              <a:rPr lang="en-US" sz="2000" dirty="0" err="1" smtClean="0"/>
              <a:t>vs</a:t>
            </a:r>
            <a:r>
              <a:rPr lang="en-US" sz="2000" dirty="0"/>
              <a:t> </a:t>
            </a:r>
            <a:r>
              <a:rPr lang="en-US" sz="2000" dirty="0" smtClean="0"/>
              <a:t>those from local effects</a:t>
            </a:r>
          </a:p>
          <a:p>
            <a:pPr lvl="2"/>
            <a:r>
              <a:rPr lang="en-US" sz="2000" dirty="0" smtClean="0"/>
              <a:t>Large scale model errors</a:t>
            </a:r>
          </a:p>
          <a:p>
            <a:pPr lvl="2"/>
            <a:r>
              <a:rPr lang="en-US" sz="2000" dirty="0" smtClean="0"/>
              <a:t>Lateral boundary conditions</a:t>
            </a:r>
          </a:p>
          <a:p>
            <a:pPr lvl="2"/>
            <a:r>
              <a:rPr lang="en-US" sz="2000" dirty="0" smtClean="0"/>
              <a:t>Balance between the two impacts of responsiveness of systems</a:t>
            </a:r>
          </a:p>
          <a:p>
            <a:pPr lvl="1"/>
            <a:r>
              <a:rPr lang="en-US" sz="2000" dirty="0" smtClean="0"/>
              <a:t>Cloud structure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888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AU" sz="3200" dirty="0" smtClean="0"/>
              <a:t>Lateral Boundary conditions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Transition from parametrized to explicit process takes time to spin up</a:t>
            </a:r>
            <a:endParaRPr lang="en-AU" sz="2400" dirty="0"/>
          </a:p>
        </p:txBody>
      </p:sp>
      <p:pic>
        <p:nvPicPr>
          <p:cNvPr id="4" name="Picture 8" descr="oprain.png"/>
          <p:cNvPicPr>
            <a:picLocks noChangeAspect="1"/>
          </p:cNvPicPr>
          <p:nvPr/>
        </p:nvPicPr>
        <p:blipFill>
          <a:blip r:embed="rId3" cstate="print"/>
          <a:srcRect t="4778" r="2627"/>
          <a:stretch>
            <a:fillRect/>
          </a:stretch>
        </p:blipFill>
        <p:spPr bwMode="auto">
          <a:xfrm>
            <a:off x="3006613" y="2057400"/>
            <a:ext cx="2952477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959090" y="2057400"/>
            <a:ext cx="3104889" cy="4293096"/>
            <a:chOff x="6948264" y="2564904"/>
            <a:chExt cx="3104889" cy="4293096"/>
          </a:xfrm>
        </p:grpSpPr>
        <p:pic>
          <p:nvPicPr>
            <p:cNvPr id="6" name="Picture 8" descr="ps36nc_12z_modppncloud9.png"/>
            <p:cNvPicPr>
              <a:picLocks noChangeAspect="1"/>
            </p:cNvPicPr>
            <p:nvPr/>
          </p:nvPicPr>
          <p:blipFill>
            <a:blip r:embed="rId4" cstate="print"/>
            <a:srcRect l="7386" t="4778" r="7896"/>
            <a:stretch>
              <a:fillRect/>
            </a:stretch>
          </p:blipFill>
          <p:spPr bwMode="auto">
            <a:xfrm>
              <a:off x="6948264" y="2564904"/>
              <a:ext cx="3079579" cy="429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171595" y="2780928"/>
              <a:ext cx="288155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tx1"/>
                  </a:solidFill>
                </a:rPr>
                <a:t>With stochastic </a:t>
              </a:r>
              <a:r>
                <a:rPr lang="en-GB" dirty="0" err="1" smtClean="0">
                  <a:solidFill>
                    <a:schemeClr val="tx1"/>
                  </a:solidFill>
                </a:rPr>
                <a:t>perts</a:t>
              </a:r>
              <a:r>
                <a:rPr lang="en-GB" dirty="0" smtClean="0">
                  <a:solidFill>
                    <a:schemeClr val="tx1"/>
                  </a:solidFill>
                </a:rPr>
                <a:t> (~0.1K)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12" descr="satpic_101214_12z.png"/>
          <p:cNvPicPr>
            <a:picLocks noChangeAspect="1"/>
          </p:cNvPicPr>
          <p:nvPr/>
        </p:nvPicPr>
        <p:blipFill>
          <a:blip r:embed="rId5" cstate="print"/>
          <a:srcRect r="9615"/>
          <a:stretch>
            <a:fillRect/>
          </a:stretch>
        </p:blipFill>
        <p:spPr bwMode="auto">
          <a:xfrm>
            <a:off x="18789" y="2057400"/>
            <a:ext cx="2987824" cy="40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3032709" y="5003370"/>
            <a:ext cx="2736850" cy="10795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6119642" y="4898468"/>
            <a:ext cx="2736850" cy="10795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8711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c/o Simon Vosper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68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AU" sz="3200" dirty="0" smtClean="0"/>
              <a:t>There is a lot of good news!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7918"/>
            <a:ext cx="8534400" cy="52117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Despite all of the issues…..</a:t>
            </a:r>
          </a:p>
          <a:p>
            <a:pPr lvl="1"/>
            <a:r>
              <a:rPr lang="en-AU" sz="2000" dirty="0" smtClean="0"/>
              <a:t>Convective scale models provide valued information to users</a:t>
            </a:r>
          </a:p>
          <a:p>
            <a:pPr lvl="2"/>
            <a:r>
              <a:rPr lang="en-AU" sz="1600" dirty="0" err="1" smtClean="0"/>
              <a:t>Intiation</a:t>
            </a:r>
            <a:r>
              <a:rPr lang="en-AU" sz="1600" dirty="0" smtClean="0"/>
              <a:t>, evolution/organization of cell clusters</a:t>
            </a:r>
          </a:p>
          <a:p>
            <a:pPr lvl="2"/>
            <a:r>
              <a:rPr lang="en-AU" sz="1600" dirty="0" smtClean="0"/>
              <a:t>Topographic forcing</a:t>
            </a:r>
          </a:p>
          <a:p>
            <a:pPr lvl="1"/>
            <a:r>
              <a:rPr lang="en-AU" sz="2000" dirty="0" smtClean="0"/>
              <a:t>Rainfall comparable to radar based </a:t>
            </a:r>
            <a:r>
              <a:rPr lang="en-AU" sz="2000" dirty="0" err="1" smtClean="0"/>
              <a:t>nowcasts</a:t>
            </a:r>
            <a:r>
              <a:rPr lang="en-AU" sz="2000" dirty="0" smtClean="0"/>
              <a:t> at 2 hours lead time</a:t>
            </a:r>
          </a:p>
          <a:p>
            <a:pPr marL="457200" lvl="1" indent="0">
              <a:buNone/>
            </a:pPr>
            <a:endParaRPr lang="en-A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27" y="3086529"/>
            <a:ext cx="4478744" cy="302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8147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Ballard et al. 2015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3733800"/>
            <a:ext cx="2057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STEPS – radar based </a:t>
            </a:r>
            <a:r>
              <a:rPr lang="en-AU" dirty="0" err="1" smtClean="0"/>
              <a:t>nowcast</a:t>
            </a:r>
            <a:r>
              <a:rPr lang="en-AU" dirty="0" smtClean="0"/>
              <a:t> blends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7005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1.5 km NWP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4km NWP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00300" y="4058339"/>
            <a:ext cx="962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2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599" cy="1371600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Considerable activity at O(100m) grid spacing</a:t>
            </a:r>
            <a:br>
              <a:rPr lang="en-AU" sz="3600" dirty="0"/>
            </a:br>
            <a:r>
              <a:rPr lang="en-AU" sz="2200" dirty="0"/>
              <a:t>Urban Effects, Fire modelling, fog, hydrology, </a:t>
            </a:r>
            <a:r>
              <a:rPr lang="en-AU" sz="2200" dirty="0" smtClean="0"/>
              <a:t>…</a:t>
            </a:r>
            <a:endParaRPr lang="en-AU" sz="2200" dirty="0"/>
          </a:p>
        </p:txBody>
      </p:sp>
      <p:pic>
        <p:nvPicPr>
          <p:cNvPr id="4" name="Picture 3" descr="20131018_orog_dlsmc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107813"/>
            <a:ext cx="3733800" cy="2980852"/>
          </a:xfrm>
          <a:prstGeom prst="rect">
            <a:avLst/>
          </a:prstGeom>
        </p:spPr>
      </p:pic>
      <p:pic>
        <p:nvPicPr>
          <p:cNvPr id="5" name="Picture 4" descr="20131018_0600Z_wind10m_di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110041"/>
            <a:ext cx="3810000" cy="3003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600200"/>
            <a:ext cx="4427984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10m wind difference due to high res </a:t>
            </a:r>
            <a:r>
              <a:rPr lang="en-GB" sz="1600" dirty="0" err="1" smtClean="0">
                <a:solidFill>
                  <a:srgbClr val="FF0000"/>
                </a:solidFill>
              </a:rPr>
              <a:t>orography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503040" y="5105400"/>
            <a:ext cx="8640960" cy="1404392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+mn-lt"/>
              </a:rPr>
              <a:t>Lots of additional variability in the near surface </a:t>
            </a:r>
            <a:r>
              <a:rPr lang="en-GB" sz="2000" kern="0" dirty="0" err="1" smtClean="0">
                <a:solidFill>
                  <a:srgbClr val="000000"/>
                </a:solidFill>
                <a:latin typeface="+mn-lt"/>
              </a:rPr>
              <a:t>windspeed</a:t>
            </a:r>
            <a:r>
              <a:rPr lang="en-GB" sz="2000" kern="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19138" lvl="1" indent="-261938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+mn-lt"/>
              </a:rPr>
              <a:t>Closely tied to variability in the orography, but not exclusively implying remote effects</a:t>
            </a:r>
          </a:p>
          <a:p>
            <a:pPr marL="719138" lvl="1" indent="-261938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Direct impact on fog formation</a:t>
            </a:r>
            <a:endParaRPr lang="en-GB" sz="2000" kern="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AU" sz="2800" dirty="0" smtClean="0"/>
              <a:t>Verification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AU" sz="2400" dirty="0"/>
              <a:t>Major effort by JWGVR on </a:t>
            </a:r>
            <a:r>
              <a:rPr lang="en-AU" sz="2400" dirty="0" err="1"/>
              <a:t>meso</a:t>
            </a:r>
            <a:r>
              <a:rPr lang="en-AU" sz="2400" dirty="0"/>
              <a:t>-verification.</a:t>
            </a:r>
          </a:p>
          <a:p>
            <a:pPr marL="0" indent="0">
              <a:buNone/>
            </a:pPr>
            <a:endParaRPr lang="en-AU" sz="2400" dirty="0" smtClean="0"/>
          </a:p>
          <a:p>
            <a:r>
              <a:rPr lang="en-AU" sz="2400" dirty="0" smtClean="0"/>
              <a:t>Traditional verification stats of limited value</a:t>
            </a:r>
          </a:p>
          <a:p>
            <a:pPr lvl="1"/>
            <a:r>
              <a:rPr lang="en-AU" sz="2000" dirty="0" smtClean="0"/>
              <a:t>Large area-averages limited sensitivity to local, topographic enhancements.</a:t>
            </a:r>
            <a:endParaRPr lang="en-AU" sz="1800" dirty="0" smtClean="0"/>
          </a:p>
          <a:p>
            <a:pPr marL="0" indent="0">
              <a:buNone/>
            </a:pPr>
            <a:endParaRPr lang="en-AU" sz="2400" dirty="0" smtClean="0"/>
          </a:p>
          <a:p>
            <a:r>
              <a:rPr lang="en-AU" sz="2400" dirty="0" smtClean="0"/>
              <a:t>Critical to verify against observations</a:t>
            </a:r>
          </a:p>
          <a:p>
            <a:pPr lvl="1"/>
            <a:r>
              <a:rPr lang="en-AU" sz="2000" dirty="0" smtClean="0"/>
              <a:t>Allow for uncertainty in observations, and sub grid scale variability when dealing with extreme values/high impact events</a:t>
            </a:r>
          </a:p>
          <a:p>
            <a:pPr lvl="1"/>
            <a:r>
              <a:rPr lang="en-AU" sz="2000" dirty="0"/>
              <a:t>Use Cloud (</a:t>
            </a:r>
            <a:r>
              <a:rPr lang="en-AU" sz="2000" dirty="0" smtClean="0"/>
              <a:t>satellite images) </a:t>
            </a:r>
            <a:r>
              <a:rPr lang="en-AU" sz="2000" dirty="0"/>
              <a:t>and rain (radar) as reference </a:t>
            </a:r>
            <a:r>
              <a:rPr lang="en-AU" sz="2000" dirty="0" smtClean="0"/>
              <a:t>data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4699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65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609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WGNMR focus on 0-6 hour time frame and developments at convective scale (or higher)</a:t>
            </a:r>
          </a:p>
          <a:p>
            <a:pPr lvl="2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Science merging the two areas – so WG’s merged</a:t>
            </a:r>
          </a:p>
          <a:p>
            <a:pPr lvl="2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FDPs and RDPs are major tools for realizing the goals</a:t>
            </a:r>
          </a:p>
          <a:p>
            <a:r>
              <a:rPr lang="en-US" sz="2400" dirty="0" smtClean="0"/>
              <a:t>Value of convective scale models well-established</a:t>
            </a:r>
          </a:p>
          <a:p>
            <a:pPr lvl="2"/>
            <a:r>
              <a:rPr lang="en-US" sz="2000" dirty="0" smtClean="0">
                <a:solidFill>
                  <a:srgbClr val="376092"/>
                </a:solidFill>
              </a:rPr>
              <a:t>Move beyond standard verification scores</a:t>
            </a:r>
          </a:p>
          <a:p>
            <a:pPr lvl="2"/>
            <a:r>
              <a:rPr lang="en-US" sz="2000" dirty="0" smtClean="0">
                <a:solidFill>
                  <a:srgbClr val="376092"/>
                </a:solidFill>
              </a:rPr>
              <a:t>Stochastic modeling and verification</a:t>
            </a:r>
          </a:p>
          <a:p>
            <a:r>
              <a:rPr lang="en-US" sz="2400" dirty="0" smtClean="0"/>
              <a:t>Major developments in modeling, data assimilation, verification and observation networks</a:t>
            </a:r>
          </a:p>
          <a:p>
            <a:pPr lvl="2"/>
            <a:r>
              <a:rPr lang="en-US" sz="2000" dirty="0" smtClean="0">
                <a:solidFill>
                  <a:srgbClr val="376092"/>
                </a:solidFill>
              </a:rPr>
              <a:t>Many challenges remain</a:t>
            </a:r>
          </a:p>
          <a:p>
            <a:r>
              <a:rPr lang="en-US" sz="2400" dirty="0" smtClean="0"/>
              <a:t>Major progress in bridging the gap to </a:t>
            </a:r>
            <a:r>
              <a:rPr lang="en-US" sz="2400" dirty="0" err="1" smtClean="0"/>
              <a:t>nowcasting</a:t>
            </a:r>
            <a:endParaRPr lang="en-US" sz="2400" dirty="0" smtClean="0"/>
          </a:p>
          <a:p>
            <a:pPr lvl="2"/>
            <a:r>
              <a:rPr lang="en-US" sz="2000" dirty="0" smtClean="0">
                <a:solidFill>
                  <a:srgbClr val="376092"/>
                </a:solidFill>
              </a:rPr>
              <a:t>Still need blended </a:t>
            </a:r>
            <a:r>
              <a:rPr lang="en-US" sz="2000" dirty="0" err="1" smtClean="0">
                <a:solidFill>
                  <a:srgbClr val="376092"/>
                </a:solidFill>
              </a:rPr>
              <a:t>nowcasting</a:t>
            </a:r>
            <a:r>
              <a:rPr lang="en-US" sz="2000" dirty="0" smtClean="0">
                <a:solidFill>
                  <a:srgbClr val="376092"/>
                </a:solidFill>
              </a:rPr>
              <a:t> for the first 1-2 hours</a:t>
            </a:r>
          </a:p>
          <a:p>
            <a:r>
              <a:rPr lang="en-US" sz="2400" dirty="0" smtClean="0"/>
              <a:t>High quality, high density observation sets for model development available</a:t>
            </a:r>
          </a:p>
          <a:p>
            <a:pPr lvl="2"/>
            <a:r>
              <a:rPr lang="en-US" sz="2000" dirty="0" smtClean="0">
                <a:solidFill>
                  <a:srgbClr val="376092"/>
                </a:solidFill>
              </a:rPr>
              <a:t>Summer (TOMACS) and winter (ICE-POP)</a:t>
            </a:r>
          </a:p>
        </p:txBody>
      </p:sp>
    </p:spTree>
    <p:extLst>
      <p:ext uri="{BB962C8B-B14F-4D97-AF65-F5344CB8AC3E}">
        <p14:creationId xmlns:p14="http://schemas.microsoft.com/office/powerpoint/2010/main" val="11483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7" t="55486" r="2585" b="-52918"/>
          <a:stretch/>
        </p:blipFill>
        <p:spPr bwMode="auto">
          <a:xfrm>
            <a:off x="4824000" y="533400"/>
            <a:ext cx="432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5908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04" y="31515"/>
            <a:ext cx="479308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Role of WGNMR </a:t>
            </a:r>
          </a:p>
          <a:p>
            <a:pPr algn="ctr"/>
            <a:endParaRPr lang="en-US" sz="2400" b="1" u="sng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Advance &amp; Promote </a:t>
            </a:r>
            <a:r>
              <a:rPr lang="en-US" sz="2000" dirty="0" err="1" smtClean="0"/>
              <a:t>Nowcasting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Mesoscale</a:t>
            </a:r>
            <a:r>
              <a:rPr lang="en-US" sz="2000" dirty="0" smtClean="0"/>
              <a:t> Science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Build Capacity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000" dirty="0" smtClean="0"/>
              <a:t>	…. Often via FDP &amp; RDPs</a:t>
            </a:r>
          </a:p>
          <a:p>
            <a:endParaRPr lang="en-US" sz="2400" dirty="0"/>
          </a:p>
          <a:p>
            <a:r>
              <a:rPr lang="en-US" sz="2400" dirty="0" smtClean="0"/>
              <a:t>Goal:</a:t>
            </a:r>
          </a:p>
          <a:p>
            <a:pPr lvl="1"/>
            <a:r>
              <a:rPr lang="en-US" sz="2000" dirty="0" smtClean="0"/>
              <a:t>High Impact, Seamless, Multi-scale, Multi-Hazard, Semi-Automated Forecast Systems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One of the challenges: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0</a:t>
            </a:r>
            <a:r>
              <a:rPr lang="en-US" sz="2000" dirty="0" smtClean="0"/>
              <a:t>-6 hour </a:t>
            </a:r>
            <a:r>
              <a:rPr lang="en-US" sz="2000" dirty="0" err="1" smtClean="0"/>
              <a:t>nowcasts</a:t>
            </a:r>
            <a:r>
              <a:rPr lang="en-US" sz="2000" dirty="0" smtClean="0"/>
              <a:t>/forecasts suitable for issuing warnings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Merger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reflects merging of </a:t>
            </a:r>
            <a:r>
              <a:rPr lang="en-US" sz="2000" dirty="0" err="1" smtClean="0"/>
              <a:t>Nowcast</a:t>
            </a:r>
            <a:r>
              <a:rPr lang="en-US" sz="2000" dirty="0" smtClean="0"/>
              <a:t>/VSR NWP science &amp; technology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473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Involvement with major initiatives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355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Aviation RDP (now its own Program)</a:t>
            </a:r>
          </a:p>
          <a:p>
            <a:r>
              <a:rPr lang="en-AU" sz="2400" dirty="0" smtClean="0"/>
              <a:t>Lake Victoria Basin- Hydroclimate to </a:t>
            </a:r>
            <a:r>
              <a:rPr lang="en-AU" sz="2400" dirty="0" err="1" smtClean="0"/>
              <a:t>Nowcasting</a:t>
            </a:r>
            <a:r>
              <a:rPr lang="en-AU" sz="2400" dirty="0" smtClean="0"/>
              <a:t> Early Warning System</a:t>
            </a:r>
          </a:p>
          <a:p>
            <a:r>
              <a:rPr lang="en-AU" sz="2400" dirty="0" smtClean="0"/>
              <a:t>ICE-POP 2018 (</a:t>
            </a:r>
            <a:r>
              <a:rPr lang="en-AU" sz="2400" dirty="0" err="1" smtClean="0"/>
              <a:t>Pyeongchang</a:t>
            </a:r>
            <a:r>
              <a:rPr lang="en-AU" sz="2400" dirty="0" smtClean="0"/>
              <a:t>, Korea Olympics </a:t>
            </a:r>
            <a:r>
              <a:rPr lang="en-AU" sz="2400" dirty="0" err="1" smtClean="0"/>
              <a:t>Demsontration</a:t>
            </a:r>
            <a:r>
              <a:rPr lang="en-AU" sz="2400" dirty="0" smtClean="0"/>
              <a:t> Project)</a:t>
            </a:r>
          </a:p>
          <a:p>
            <a:r>
              <a:rPr lang="en-AU" sz="2400" dirty="0" smtClean="0"/>
              <a:t>Tokyo Metropolitan Area Convection Study (TOMACS)</a:t>
            </a:r>
            <a:endParaRPr lang="en-A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914400"/>
            <a:ext cx="3124200" cy="381000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3124200" cy="381000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752600"/>
            <a:ext cx="3124200" cy="381000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667000"/>
            <a:ext cx="3124200" cy="381000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3505200"/>
            <a:ext cx="3124200" cy="381000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3886200"/>
            <a:ext cx="3124200" cy="457200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4343400"/>
            <a:ext cx="3124200" cy="381000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6477000"/>
            <a:ext cx="3124200" cy="381000"/>
          </a:xfrm>
          <a:prstGeom prst="rect">
            <a:avLst/>
          </a:prstGeom>
          <a:solidFill>
            <a:schemeClr val="accent2">
              <a:lumMod val="40000"/>
              <a:lumOff val="60000"/>
              <a:alpha val="15000"/>
            </a:schemeClr>
          </a:solidFill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27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Major data sources for model evaluation</a:t>
            </a:r>
            <a:br>
              <a:rPr lang="en-AU" sz="3200" dirty="0" smtClean="0"/>
            </a:br>
            <a:r>
              <a:rPr lang="en-AU" sz="3200" dirty="0" smtClean="0"/>
              <a:t>convection: TOMACS</a:t>
            </a:r>
            <a:endParaRPr lang="en-A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532" r="-1" b="1479"/>
          <a:stretch/>
        </p:blipFill>
        <p:spPr bwMode="auto">
          <a:xfrm>
            <a:off x="1447800" y="1066800"/>
            <a:ext cx="63365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019800"/>
            <a:ext cx="7391400" cy="646331"/>
          </a:xfrm>
          <a:prstGeom prst="rect">
            <a:avLst/>
          </a:prstGeom>
          <a:noFill/>
          <a:ln w="127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high density observing network of convective environment, convective cloud structure. Includes modeling &amp; DA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Major data sources for model evaluation</a:t>
            </a:r>
            <a:br>
              <a:rPr lang="en-AU" sz="2800" dirty="0" smtClean="0"/>
            </a:br>
            <a:r>
              <a:rPr lang="en-AU" sz="2800" dirty="0" smtClean="0"/>
              <a:t>-cold season clouds: ICE-POP, Korea 2018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" y="1676400"/>
            <a:ext cx="4187736" cy="5181600"/>
          </a:xfrm>
        </p:spPr>
        <p:txBody>
          <a:bodyPr>
            <a:normAutofit/>
          </a:bodyPr>
          <a:lstStyle/>
          <a:p>
            <a:r>
              <a:rPr lang="en-AU" sz="2000" dirty="0" smtClean="0"/>
              <a:t>Augment existing </a:t>
            </a:r>
            <a:r>
              <a:rPr lang="en-AU" sz="2000" dirty="0" err="1" smtClean="0"/>
              <a:t>obs</a:t>
            </a:r>
            <a:r>
              <a:rPr lang="en-AU" sz="2000" dirty="0" smtClean="0"/>
              <a:t> network</a:t>
            </a:r>
          </a:p>
          <a:p>
            <a:pPr lvl="1"/>
            <a:r>
              <a:rPr lang="en-AU" sz="1800" dirty="0" smtClean="0"/>
              <a:t>AWS, balloons etc.</a:t>
            </a:r>
          </a:p>
          <a:p>
            <a:endParaRPr lang="en-AU" sz="2000" dirty="0" smtClean="0"/>
          </a:p>
          <a:p>
            <a:r>
              <a:rPr lang="en-AU" sz="2000" dirty="0" smtClean="0"/>
              <a:t>Research vessel </a:t>
            </a:r>
            <a:endParaRPr lang="en-AU" sz="2000" dirty="0"/>
          </a:p>
          <a:p>
            <a:pPr lvl="1"/>
            <a:r>
              <a:rPr lang="en-AU" sz="1800" dirty="0" smtClean="0"/>
              <a:t>Observe adjacent ocean</a:t>
            </a:r>
          </a:p>
          <a:p>
            <a:endParaRPr lang="en-AU" sz="2000" dirty="0" smtClean="0"/>
          </a:p>
          <a:p>
            <a:r>
              <a:rPr lang="en-AU" sz="2000" dirty="0" smtClean="0"/>
              <a:t>Research aircraft</a:t>
            </a:r>
          </a:p>
          <a:p>
            <a:pPr lvl="1"/>
            <a:r>
              <a:rPr lang="en-AU" sz="1800" dirty="0" smtClean="0"/>
              <a:t>Cloud radar</a:t>
            </a:r>
          </a:p>
          <a:p>
            <a:pPr lvl="1"/>
            <a:r>
              <a:rPr lang="en-AU" sz="1800" dirty="0" smtClean="0"/>
              <a:t>Microphysics sensors</a:t>
            </a:r>
          </a:p>
          <a:p>
            <a:endParaRPr lang="en-AU" sz="2000" dirty="0" smtClean="0"/>
          </a:p>
          <a:p>
            <a:r>
              <a:rPr lang="en-AU" sz="2000" dirty="0" smtClean="0"/>
              <a:t>Mobile balloons &amp; </a:t>
            </a:r>
            <a:r>
              <a:rPr lang="en-AU" sz="2000" dirty="0" err="1" smtClean="0"/>
              <a:t>lidars</a:t>
            </a:r>
            <a:endParaRPr lang="en-AU" sz="2000" dirty="0" smtClean="0"/>
          </a:p>
          <a:p>
            <a:endParaRPr lang="en-AU" sz="2000" dirty="0" smtClean="0"/>
          </a:p>
          <a:p>
            <a:r>
              <a:rPr lang="en-AU" sz="2000" dirty="0" smtClean="0"/>
              <a:t>Cloud Physics Laboratory</a:t>
            </a:r>
          </a:p>
          <a:p>
            <a:pPr lvl="1"/>
            <a:r>
              <a:rPr lang="en-AU" sz="1800" dirty="0" smtClean="0"/>
              <a:t>More microphysical </a:t>
            </a:r>
            <a:r>
              <a:rPr lang="en-AU" sz="1800" dirty="0" err="1" smtClean="0"/>
              <a:t>obs</a:t>
            </a:r>
            <a:endParaRPr lang="en-AU" sz="2000" dirty="0" smtClean="0"/>
          </a:p>
          <a:p>
            <a:pPr lvl="1"/>
            <a:endParaRPr lang="en-A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69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AU" sz="3200" dirty="0" smtClean="0"/>
              <a:t>Convective scale NWP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Rolling out operationally by most national NWP centres</a:t>
            </a:r>
          </a:p>
          <a:p>
            <a:pPr lvl="1"/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Increasingly with ensemble prediction and advanced (4D-Var, ensemble) data assimilation</a:t>
            </a:r>
          </a:p>
          <a:p>
            <a:pPr lvl="1"/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Increasing sources of high resolution observations</a:t>
            </a:r>
          </a:p>
          <a:p>
            <a:pPr lvl="1"/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Land Surface assimilation increasingly important</a:t>
            </a:r>
          </a:p>
          <a:p>
            <a:pPr marL="914400" lvl="2" indent="0">
              <a:buNone/>
            </a:pPr>
            <a:endParaRPr lang="en-A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Regional Reanalyses</a:t>
            </a:r>
          </a:p>
          <a:p>
            <a:pPr lvl="1"/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AU" sz="2000" dirty="0" err="1" smtClean="0">
                <a:solidFill>
                  <a:schemeClr val="accent1">
                    <a:lumMod val="50000"/>
                  </a:schemeClr>
                </a:solidFill>
              </a:rPr>
              <a:t>downscalers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 to full nested reanalysis</a:t>
            </a:r>
          </a:p>
          <a:p>
            <a:pPr lvl="1"/>
            <a:endParaRPr lang="en-AU" sz="2000" dirty="0" smtClean="0"/>
          </a:p>
          <a:p>
            <a:r>
              <a:rPr lang="en-AU" sz="2400" dirty="0">
                <a:solidFill>
                  <a:srgbClr val="254061"/>
                </a:solidFill>
              </a:rPr>
              <a:t>Towards city scale (10-50m) </a:t>
            </a:r>
          </a:p>
          <a:p>
            <a:pPr lvl="1"/>
            <a:r>
              <a:rPr lang="en-AU" sz="2000" dirty="0" smtClean="0">
                <a:solidFill>
                  <a:srgbClr val="254061"/>
                </a:solidFill>
              </a:rPr>
              <a:t>downscaling </a:t>
            </a:r>
            <a:r>
              <a:rPr lang="en-AU" sz="2000" dirty="0">
                <a:solidFill>
                  <a:srgbClr val="254061"/>
                </a:solidFill>
              </a:rPr>
              <a:t>of model with LES or model </a:t>
            </a:r>
            <a:r>
              <a:rPr lang="en-AU" sz="2000" dirty="0" smtClean="0">
                <a:solidFill>
                  <a:srgbClr val="254061"/>
                </a:solidFill>
              </a:rPr>
              <a:t>only</a:t>
            </a:r>
          </a:p>
          <a:p>
            <a:pPr lvl="1"/>
            <a:r>
              <a:rPr lang="en-AU" sz="2000" dirty="0" smtClean="0">
                <a:solidFill>
                  <a:srgbClr val="254061"/>
                </a:solidFill>
              </a:rPr>
              <a:t>Required enhanced urban surface schemes</a:t>
            </a:r>
            <a:endParaRPr lang="en-AU" sz="2000" dirty="0">
              <a:solidFill>
                <a:srgbClr val="254061"/>
              </a:solidFill>
            </a:endParaRPr>
          </a:p>
          <a:p>
            <a:pPr lvl="1"/>
            <a:endParaRPr lang="en-AU" sz="2000" dirty="0" smtClean="0"/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027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Mesoscale</a:t>
            </a:r>
            <a:r>
              <a:rPr lang="en-US" sz="3200" dirty="0" smtClean="0"/>
              <a:t> ensemble forecasting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254061"/>
                </a:solidFill>
              </a:rPr>
              <a:t>Models moving to scales which inherently are more stochastic </a:t>
            </a:r>
            <a:r>
              <a:rPr lang="en-US" sz="2400" dirty="0" smtClean="0">
                <a:solidFill>
                  <a:srgbClr val="254061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254061"/>
                </a:solidFill>
              </a:rPr>
              <a:t> probabilistic forecasting systems needed</a:t>
            </a:r>
          </a:p>
          <a:p>
            <a:pPr marL="0" indent="0">
              <a:buNone/>
            </a:pPr>
            <a:endParaRPr lang="en-US" sz="2400" dirty="0" smtClean="0">
              <a:solidFill>
                <a:srgbClr val="254061"/>
              </a:solidFill>
            </a:endParaRPr>
          </a:p>
          <a:p>
            <a:r>
              <a:rPr lang="en-US" sz="2400" dirty="0" err="1" smtClean="0">
                <a:solidFill>
                  <a:srgbClr val="254061"/>
                </a:solidFill>
              </a:rPr>
              <a:t>Mesoscale</a:t>
            </a:r>
            <a:r>
              <a:rPr lang="en-US" sz="2400" dirty="0" smtClean="0">
                <a:solidFill>
                  <a:srgbClr val="254061"/>
                </a:solidFill>
              </a:rPr>
              <a:t> ensemble systems becoming of age</a:t>
            </a:r>
          </a:p>
          <a:p>
            <a:pPr lvl="1"/>
            <a:r>
              <a:rPr lang="en-US" sz="2000" dirty="0" smtClean="0">
                <a:solidFill>
                  <a:srgbClr val="254061"/>
                </a:solidFill>
              </a:rPr>
              <a:t>Initial and boundary conditions, physics, surface perturbations</a:t>
            </a:r>
          </a:p>
          <a:p>
            <a:pPr lvl="1"/>
            <a:r>
              <a:rPr lang="en-US" sz="2000" dirty="0" smtClean="0">
                <a:solidFill>
                  <a:srgbClr val="254061"/>
                </a:solidFill>
              </a:rPr>
              <a:t>Generally still </a:t>
            </a:r>
            <a:r>
              <a:rPr lang="en-US" sz="2000" dirty="0" err="1" smtClean="0">
                <a:solidFill>
                  <a:srgbClr val="254061"/>
                </a:solidFill>
              </a:rPr>
              <a:t>underdispersive</a:t>
            </a:r>
            <a:endParaRPr lang="en-US" sz="2000" dirty="0" smtClean="0">
              <a:solidFill>
                <a:srgbClr val="254061"/>
              </a:solidFill>
            </a:endParaRPr>
          </a:p>
          <a:p>
            <a:pPr lvl="1"/>
            <a:r>
              <a:rPr lang="en-US" sz="2000" dirty="0" smtClean="0">
                <a:solidFill>
                  <a:srgbClr val="254061"/>
                </a:solidFill>
              </a:rPr>
              <a:t>Research on ensemble calibration: beyond Bayesian model averaging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5181600" cy="270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72200" y="4800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Example</a:t>
            </a:r>
            <a:r>
              <a:rPr lang="nl-NL" sz="1400" dirty="0" smtClean="0"/>
              <a:t> of impact of </a:t>
            </a:r>
            <a:r>
              <a:rPr lang="nl-NL" sz="1400" dirty="0" err="1" smtClean="0"/>
              <a:t>calibration</a:t>
            </a:r>
            <a:r>
              <a:rPr lang="nl-NL" sz="1400" dirty="0" smtClean="0"/>
              <a:t> on </a:t>
            </a:r>
            <a:r>
              <a:rPr lang="nl-NL" sz="1400" dirty="0" err="1" smtClean="0"/>
              <a:t>reliability</a:t>
            </a:r>
            <a:r>
              <a:rPr lang="nl-NL" sz="1400" dirty="0" smtClean="0"/>
              <a:t> of 3h </a:t>
            </a:r>
            <a:r>
              <a:rPr lang="nl-NL" sz="1400" dirty="0" err="1" smtClean="0"/>
              <a:t>accumulated</a:t>
            </a:r>
            <a:r>
              <a:rPr lang="nl-NL" sz="1400" dirty="0" smtClean="0"/>
              <a:t> </a:t>
            </a:r>
            <a:r>
              <a:rPr lang="nl-NL" sz="1400" dirty="0" err="1" smtClean="0"/>
              <a:t>precipitation</a:t>
            </a:r>
            <a:r>
              <a:rPr lang="nl-NL" sz="1400" dirty="0" smtClean="0"/>
              <a:t> </a:t>
            </a:r>
            <a:r>
              <a:rPr lang="nl-NL" sz="1400" dirty="0" err="1" smtClean="0"/>
              <a:t>for</a:t>
            </a:r>
            <a:r>
              <a:rPr lang="nl-NL" sz="1400" dirty="0" smtClean="0"/>
              <a:t> </a:t>
            </a:r>
            <a:r>
              <a:rPr lang="nl-NL" sz="1400" dirty="0" err="1" smtClean="0"/>
              <a:t>the</a:t>
            </a:r>
            <a:r>
              <a:rPr lang="nl-NL" sz="1400" dirty="0" smtClean="0"/>
              <a:t> GLAMEPS ensemble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97509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AU" sz="2800" dirty="0" smtClean="0"/>
              <a:t>New observations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rgbClr val="254061"/>
                </a:solidFill>
              </a:rPr>
              <a:t>Increasingly making use of data from non-meteorological networks (GNSS, Mode-S, road observation networks, …)</a:t>
            </a:r>
          </a:p>
          <a:p>
            <a:r>
              <a:rPr lang="en-AU" sz="2400" dirty="0" smtClean="0">
                <a:solidFill>
                  <a:srgbClr val="254061"/>
                </a:solidFill>
              </a:rPr>
              <a:t>Crowd-sourced data</a:t>
            </a:r>
          </a:p>
          <a:p>
            <a:r>
              <a:rPr lang="en-AU" sz="2400" dirty="0" smtClean="0">
                <a:solidFill>
                  <a:srgbClr val="254061"/>
                </a:solidFill>
              </a:rPr>
              <a:t>How to get reliable urban observation networks???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endParaRPr lang="en-A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599"/>
            <a:ext cx="4572000" cy="3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5" y="2705607"/>
            <a:ext cx="4598714" cy="321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486400" y="5933059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Case </a:t>
            </a:r>
            <a:r>
              <a:rPr lang="nl-NL" sz="1400" dirty="0" err="1" smtClean="0"/>
              <a:t>study</a:t>
            </a:r>
            <a:r>
              <a:rPr lang="nl-NL" sz="1400" dirty="0" smtClean="0"/>
              <a:t>: Impact of </a:t>
            </a:r>
            <a:r>
              <a:rPr lang="nl-NL" sz="1400" dirty="0" err="1" smtClean="0"/>
              <a:t>assimilation</a:t>
            </a:r>
            <a:r>
              <a:rPr lang="nl-NL" sz="1400" dirty="0" smtClean="0"/>
              <a:t> of hot air balloon wind </a:t>
            </a:r>
            <a:r>
              <a:rPr lang="nl-NL" sz="1400" dirty="0" err="1" smtClean="0"/>
              <a:t>observations</a:t>
            </a:r>
            <a:r>
              <a:rPr lang="nl-NL" sz="1400" dirty="0" smtClean="0"/>
              <a:t> on </a:t>
            </a:r>
            <a:r>
              <a:rPr lang="nl-NL" sz="1400" dirty="0" err="1" smtClean="0"/>
              <a:t>boundary</a:t>
            </a:r>
            <a:r>
              <a:rPr lang="nl-NL" sz="1400" dirty="0" smtClean="0"/>
              <a:t> </a:t>
            </a:r>
            <a:r>
              <a:rPr lang="nl-NL" sz="1400" dirty="0" err="1" smtClean="0"/>
              <a:t>layer</a:t>
            </a:r>
            <a:r>
              <a:rPr lang="nl-NL" sz="1400" dirty="0" smtClean="0"/>
              <a:t> profile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8684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44780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Issues – PBL</a:t>
            </a:r>
            <a:br>
              <a:rPr lang="en-AU" sz="3600" dirty="0" smtClean="0"/>
            </a:br>
            <a:r>
              <a:rPr lang="en-US" sz="2400" dirty="0"/>
              <a:t>Start to resolve thermals (c.f. convective grey zone</a:t>
            </a:r>
            <a:r>
              <a:rPr lang="en-US" sz="2400" dirty="0" smtClean="0"/>
              <a:t>)</a:t>
            </a:r>
            <a:endParaRPr lang="en-A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5212763" cy="35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41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c/o J. </a:t>
            </a:r>
            <a:r>
              <a:rPr lang="en-AU" dirty="0" err="1" smtClean="0"/>
              <a:t>Dudhia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Local (TKE) schemes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eddies </a:t>
            </a:r>
            <a:r>
              <a:rPr lang="en-US" sz="2000" dirty="0"/>
              <a:t>at scales where they should not exist (~3+ km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Non local schemes generally suppress resolved eddies more than local </a:t>
            </a:r>
            <a:r>
              <a:rPr lang="en-US" sz="2000" dirty="0" smtClean="0"/>
              <a:t>schemes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Scheme should transition from 1-d PBL to 3-d turbulence as grid </a:t>
            </a:r>
            <a:r>
              <a:rPr lang="en-US" sz="2000" dirty="0">
                <a:sym typeface="Wingdings" panose="05000000000000000000" pitchFamily="2" charset="2"/>
              </a:rPr>
              <a:t> LES 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Similar problems with transition from shallow to deep  convection? - 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1447</Words>
  <Application>Microsoft Office PowerPoint</Application>
  <PresentationFormat>On-screen Show (4:3)</PresentationFormat>
  <Paragraphs>183</Paragraphs>
  <Slides>18</Slides>
  <Notes>10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Working Group on Nowcasting and Mesoscale Research</vt:lpstr>
      <vt:lpstr>PowerPoint Presentation</vt:lpstr>
      <vt:lpstr>Involvement with major initiatives</vt:lpstr>
      <vt:lpstr>Major data sources for model evaluation convection: TOMACS</vt:lpstr>
      <vt:lpstr>Major data sources for model evaluation -cold season clouds: ICE-POP, Korea 2018</vt:lpstr>
      <vt:lpstr>Convective scale NWP</vt:lpstr>
      <vt:lpstr>Mesoscale ensemble forecasting</vt:lpstr>
      <vt:lpstr>New observations</vt:lpstr>
      <vt:lpstr>Issues – PBL Start to resolve thermals (c.f. convective grey zone)</vt:lpstr>
      <vt:lpstr>Issues – Convective cloud</vt:lpstr>
      <vt:lpstr>O(100m) models: clouds &amp; local winds Urban Effects, Fire modelling, fog, hydrology, …</vt:lpstr>
      <vt:lpstr>Issues – Land Surface</vt:lpstr>
      <vt:lpstr>Other Issues</vt:lpstr>
      <vt:lpstr>Lateral Boundary conditions</vt:lpstr>
      <vt:lpstr>There is a lot of good news!</vt:lpstr>
      <vt:lpstr>Considerable activity at O(100m) grid spacing Urban Effects, Fire modelling, fog, hydrology, …</vt:lpstr>
      <vt:lpstr>Verification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on Nowcasting and Mesoscale Research</dc:title>
  <dc:creator>Peter Steinle</dc:creator>
  <cp:lastModifiedBy>WMO</cp:lastModifiedBy>
  <cp:revision>50</cp:revision>
  <dcterms:created xsi:type="dcterms:W3CDTF">2006-08-16T00:00:00Z</dcterms:created>
  <dcterms:modified xsi:type="dcterms:W3CDTF">2016-04-26T03:08:43Z</dcterms:modified>
</cp:coreProperties>
</file>