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58" r:id="rId5"/>
    <p:sldId id="259" r:id="rId6"/>
    <p:sldId id="272" r:id="rId7"/>
    <p:sldId id="26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8FF"/>
    <a:srgbClr val="66CEFF"/>
    <a:srgbClr val="FF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583"/>
  </p:normalViewPr>
  <p:slideViewPr>
    <p:cSldViewPr snapToGrid="0" snapToObjects="1">
      <p:cViewPr>
        <p:scale>
          <a:sx n="100" d="100"/>
          <a:sy n="100" d="100"/>
        </p:scale>
        <p:origin x="14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C117-0987-9644-B0F6-A0092F19EF80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9F225-F1E9-2041-B4B4-D5DDCC76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F225-F1E9-2041-B4B4-D5DDCC76D2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F225-F1E9-2041-B4B4-D5DDCC76D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F225-F1E9-2041-B4B4-D5DDCC76D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F225-F1E9-2041-B4B4-D5DDCC76D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F225-F1E9-2041-B4B4-D5DDCC76D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8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E7D5-B4FC-4E43-BF0C-4ED8C8673C36}" type="datetimeFigureOut">
              <a:rPr lang="ja-JP" altLang="en-US" smtClean="0"/>
              <a:pPr/>
              <a:t>2016/4/28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10A8-15AA-F847-BA3B-CF18E79880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Best.JP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5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2425" y="1315926"/>
            <a:ext cx="889338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The role of mid and high latitude air-sea interactions</a:t>
            </a:r>
          </a:p>
          <a:p>
            <a:pPr algn="ctr"/>
            <a:r>
              <a:rPr kumimoji="1" lang="en-US" altLang="ja-JP" sz="3200" dirty="0" smtClean="0"/>
              <a:t>in </a:t>
            </a:r>
            <a:r>
              <a:rPr kumimoji="1" lang="en-US" altLang="ja-JP" sz="3200" dirty="0" err="1" smtClean="0"/>
              <a:t>interannual</a:t>
            </a:r>
            <a:r>
              <a:rPr lang="en-US" altLang="ja-JP" sz="3200" dirty="0" smtClean="0"/>
              <a:t> to multiyear climate variations</a:t>
            </a:r>
          </a:p>
          <a:p>
            <a:pPr algn="ctr"/>
            <a:r>
              <a:rPr lang="en-US" altLang="ja-JP" sz="3200" dirty="0" smtClean="0"/>
              <a:t>over southern Africa </a:t>
            </a:r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2934" y="4279061"/>
            <a:ext cx="7612380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/>
              <a:t>Yushi</a:t>
            </a:r>
            <a:r>
              <a:rPr kumimoji="1" lang="en-US" altLang="ja-JP" sz="3200" dirty="0" smtClean="0"/>
              <a:t> Morioka (JAMSTEC)</a:t>
            </a:r>
          </a:p>
          <a:p>
            <a:pPr algn="ctr"/>
            <a:r>
              <a:rPr lang="en-US" altLang="ja-JP" sz="3200" dirty="0" smtClean="0"/>
              <a:t>F. </a:t>
            </a:r>
            <a:r>
              <a:rPr lang="en-US" altLang="ja-JP" sz="3200" dirty="0" err="1" smtClean="0"/>
              <a:t>Engelbrecht</a:t>
            </a:r>
            <a:r>
              <a:rPr lang="en-US" altLang="ja-JP" sz="3200" dirty="0" smtClean="0"/>
              <a:t> (CSIR), S. K. </a:t>
            </a:r>
            <a:r>
              <a:rPr lang="en-US" altLang="ja-JP" sz="3200" dirty="0" err="1" smtClean="0"/>
              <a:t>Behera</a:t>
            </a:r>
            <a:r>
              <a:rPr lang="en-US" altLang="ja-JP" sz="3200" dirty="0" smtClean="0"/>
              <a:t> (JAMSTEC)</a:t>
            </a:r>
            <a:endParaRPr kumimoji="1"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723900"/>
            <a:ext cx="5456796" cy="614938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2713" y="0"/>
            <a:ext cx="7880883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Decadal SLP/SST anomalies from 1993 to 2006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22080" y="58891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rot="16200000" flipH="1">
            <a:off x="222250" y="3727450"/>
            <a:ext cx="4889500" cy="254000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16200000" flipH="1">
            <a:off x="3063092" y="3680608"/>
            <a:ext cx="4737100" cy="246083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68" y="1459606"/>
            <a:ext cx="7299057" cy="4156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04376" y="101600"/>
            <a:ext cx="5677556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Decadal SLP/SST anomalies (</a:t>
            </a:r>
            <a:r>
              <a:rPr lang="en-US" altLang="ja-JP" sz="3200" dirty="0" err="1" smtClean="0"/>
              <a:t>Obs</a:t>
            </a:r>
            <a:r>
              <a:rPr lang="en-US" altLang="ja-JP" sz="3200" dirty="0" smtClean="0"/>
              <a:t>)</a:t>
            </a:r>
          </a:p>
          <a:p>
            <a:pPr algn="ctr"/>
            <a:r>
              <a:rPr lang="en-US" altLang="ja-JP" sz="3200" dirty="0" smtClean="0"/>
              <a:t>at 40-50</a:t>
            </a:r>
            <a:r>
              <a:rPr lang="en-US" altLang="ja-JP" sz="3200" baseline="30000" dirty="0" smtClean="0"/>
              <a:t>o</a:t>
            </a:r>
            <a:r>
              <a:rPr lang="en-US" altLang="ja-JP" sz="3200" dirty="0" smtClean="0"/>
              <a:t>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22557" y="58891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628176" y="2959100"/>
            <a:ext cx="1724624" cy="1409700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5297933" y="3035300"/>
            <a:ext cx="1724624" cy="1409700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776382" y="871785"/>
            <a:ext cx="125331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1.5 cm/</a:t>
            </a:r>
            <a:r>
              <a:rPr lang="en-US" altLang="ja-JP" sz="2400" dirty="0" err="1" smtClean="0"/>
              <a:t>s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682974"/>
            <a:ext cx="4291861" cy="61492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36600" y="0"/>
            <a:ext cx="79375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Fourier spectrum of SLP/SST in SWIO region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35257" y="58891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89650" y="41783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25 yr</a:t>
            </a:r>
            <a:endParaRPr kumimoji="1"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3101" y="20574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20 yr</a:t>
            </a:r>
            <a:endParaRPr kumimoji="1" lang="en-US" altLang="ja-JP" sz="2000" dirty="0" smtClean="0"/>
          </a:p>
        </p:txBody>
      </p:sp>
      <p:sp>
        <p:nvSpPr>
          <p:cNvPr id="8" name="テキスト ボックス 3"/>
          <p:cNvSpPr txBox="1"/>
          <p:nvPr/>
        </p:nvSpPr>
        <p:spPr>
          <a:xfrm>
            <a:off x="7275092" y="974298"/>
            <a:ext cx="144225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SINTEX-F2</a:t>
            </a:r>
          </a:p>
          <a:p>
            <a:pPr algn="ctr"/>
            <a:r>
              <a:rPr kumimoji="1" lang="en-US" altLang="ja-JP" sz="2400" dirty="0" smtClean="0"/>
              <a:t>(300-yr)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417955"/>
            <a:ext cx="8356600" cy="455286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964886" y="101600"/>
            <a:ext cx="5156540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Composite SLP/SST anomalies</a:t>
            </a:r>
          </a:p>
          <a:p>
            <a:pPr algn="ctr"/>
            <a:r>
              <a:rPr lang="en-US" altLang="ja-JP" sz="3200" dirty="0" smtClean="0"/>
              <a:t>(SINTEX-F2 300-yr)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13057" y="60288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63" y="736600"/>
            <a:ext cx="5387399" cy="61214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8000" y="76200"/>
            <a:ext cx="82931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Composite SLP/SST anomalies at 40-50</a:t>
            </a:r>
            <a:r>
              <a:rPr lang="en-US" altLang="ja-JP" sz="3200" baseline="30000" dirty="0"/>
              <a:t>o</a:t>
            </a:r>
            <a:r>
              <a:rPr lang="en-US" altLang="ja-JP" sz="3200" dirty="0" smtClean="0"/>
              <a:t>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87657" y="58891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4838700" y="4127500"/>
            <a:ext cx="1104900" cy="2413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59000" y="4127500"/>
            <a:ext cx="1104900" cy="2413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69982" y="2209800"/>
            <a:ext cx="125331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2.4 cm/</a:t>
            </a:r>
            <a:r>
              <a:rPr lang="en-US" altLang="ja-JP" sz="2400" dirty="0" err="1" smtClean="0"/>
              <a:t>s</a:t>
            </a:r>
            <a:endParaRPr kumimoji="1" lang="en-US" altLang="ja-JP" sz="2400" dirty="0" smtClean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489200" y="2209800"/>
            <a:ext cx="1528525" cy="762000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118100" y="2082800"/>
            <a:ext cx="1528525" cy="762000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3"/>
          <p:cNvSpPr txBox="1"/>
          <p:nvPr/>
        </p:nvSpPr>
        <p:spPr>
          <a:xfrm>
            <a:off x="7275092" y="974298"/>
            <a:ext cx="144225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SINTEX-F2</a:t>
            </a:r>
          </a:p>
          <a:p>
            <a:pPr algn="ctr"/>
            <a:r>
              <a:rPr kumimoji="1" lang="en-US" altLang="ja-JP" sz="2400" dirty="0" smtClean="0"/>
              <a:t>(300-yr)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est.JP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5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713195" y="138034"/>
            <a:ext cx="1771839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Summary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" y="965200"/>
            <a:ext cx="9143975" cy="52629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Data analysis and SINTEX-F2 model experiments reveal…</a:t>
            </a:r>
          </a:p>
          <a:p>
            <a:endParaRPr lang="en-US" altLang="ja-JP" sz="2800" dirty="0" smtClean="0"/>
          </a:p>
          <a:p>
            <a:r>
              <a:rPr lang="en-US" altLang="ja-JP" sz="2800" b="1" u="sng" dirty="0" smtClean="0"/>
              <a:t>1. </a:t>
            </a:r>
            <a:r>
              <a:rPr lang="en-US" altLang="ja-JP" sz="2800" b="1" u="sng" dirty="0" err="1" smtClean="0"/>
              <a:t>Interannual</a:t>
            </a:r>
            <a:r>
              <a:rPr lang="en-US" altLang="ja-JP" sz="2800" b="1" u="sng" dirty="0" smtClean="0"/>
              <a:t> SA climate variability: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Weddell Sea ice variability has potential influence on the subtropical high variability in the SAO and SIO</a:t>
            </a:r>
            <a:r>
              <a:rPr lang="en-US" altLang="ja-JP" sz="2800" dirty="0" smtClean="0"/>
              <a:t> by modulating the near-surface atmospheric stability. </a:t>
            </a:r>
          </a:p>
          <a:p>
            <a:endParaRPr lang="en-US" altLang="ja-JP" sz="2800" b="1" u="sng" dirty="0"/>
          </a:p>
          <a:p>
            <a:r>
              <a:rPr lang="en-US" altLang="ja-JP" sz="2800" b="1" u="sng" dirty="0" smtClean="0"/>
              <a:t>2. Decadal SA climate variability:</a:t>
            </a:r>
          </a:p>
          <a:p>
            <a:r>
              <a:rPr lang="en-US" altLang="ja-JP" sz="2800" dirty="0" smtClean="0"/>
              <a:t>Besides remote influence by decadal ENSO and SAM, </a:t>
            </a:r>
            <a:r>
              <a:rPr lang="en-US" altLang="ja-JP" sz="2800" dirty="0" smtClean="0">
                <a:solidFill>
                  <a:srgbClr val="FF0000"/>
                </a:solidFill>
              </a:rPr>
              <a:t>local air-sea interaction in the SAO and SIO plays key role in the eastward propagating decadal anomalies</a:t>
            </a:r>
            <a:r>
              <a:rPr lang="en-US" altLang="ja-JP" sz="2800" dirty="0" smtClean="0"/>
              <a:t>, which </a:t>
            </a:r>
            <a:r>
              <a:rPr lang="en-US" altLang="ja-JP" sz="2800" smtClean="0"/>
              <a:t>affect the SA rainfall </a:t>
            </a:r>
            <a:r>
              <a:rPr lang="en-US" altLang="ja-JP" sz="2800" dirty="0" smtClean="0"/>
              <a:t>variability.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8924" y="430422"/>
            <a:ext cx="8168422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Background (I) </a:t>
            </a:r>
            <a:r>
              <a:rPr lang="en-US" altLang="ja-JP" sz="3200" dirty="0" err="1" smtClean="0"/>
              <a:t>I</a:t>
            </a:r>
            <a:r>
              <a:rPr kumimoji="1" lang="en-US" altLang="ja-JP" sz="3200" dirty="0" err="1" smtClean="0"/>
              <a:t>nterannual</a:t>
            </a:r>
            <a:r>
              <a:rPr kumimoji="1" lang="en-US" altLang="ja-JP" sz="3200" dirty="0" smtClean="0"/>
              <a:t> </a:t>
            </a:r>
            <a:r>
              <a:rPr lang="en-US" altLang="ja-JP" sz="3200" dirty="0" smtClean="0"/>
              <a:t>SA </a:t>
            </a:r>
            <a:r>
              <a:rPr lang="en-US" altLang="ja-JP" sz="3200" dirty="0"/>
              <a:t>c</a:t>
            </a:r>
            <a:r>
              <a:rPr kumimoji="1" lang="en-US" altLang="ja-JP" sz="3200" dirty="0" smtClean="0"/>
              <a:t>limate </a:t>
            </a:r>
            <a:r>
              <a:rPr lang="en-US" altLang="ja-JP" sz="3200" dirty="0"/>
              <a:t>v</a:t>
            </a:r>
            <a:r>
              <a:rPr kumimoji="1" lang="en-US" altLang="ja-JP" sz="3200" dirty="0" smtClean="0"/>
              <a:t>ariability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8994" y="5473700"/>
            <a:ext cx="912701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Role of Antarctic sea-ice variability is not well studied.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4515" y="1930400"/>
            <a:ext cx="4435830" cy="304698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Potential climate drivers:</a:t>
            </a:r>
          </a:p>
          <a:p>
            <a:pPr>
              <a:buFontTx/>
              <a:buChar char="-"/>
            </a:pPr>
            <a:r>
              <a:rPr lang="en-US" altLang="ja-JP" sz="3200" dirty="0" smtClean="0"/>
              <a:t> ENSO</a:t>
            </a:r>
          </a:p>
          <a:p>
            <a:pPr>
              <a:buFontTx/>
              <a:buChar char="-"/>
            </a:pP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Benguela</a:t>
            </a:r>
            <a:r>
              <a:rPr lang="en-US" altLang="ja-JP" sz="3200" dirty="0" smtClean="0"/>
              <a:t> Ni</a:t>
            </a:r>
            <a:r>
              <a:rPr lang="es-ES_tradnl" sz="3200" dirty="0" smtClean="0"/>
              <a:t>ñ</a:t>
            </a:r>
            <a:r>
              <a:rPr lang="en-US" altLang="ja-JP" sz="3200" dirty="0" smtClean="0"/>
              <a:t>o </a:t>
            </a:r>
          </a:p>
          <a:p>
            <a:pPr>
              <a:buFontTx/>
              <a:buChar char="-"/>
            </a:pPr>
            <a:r>
              <a:rPr lang="en-US" altLang="ja-JP" sz="3200" dirty="0" smtClean="0"/>
              <a:t> Subtropical </a:t>
            </a:r>
            <a:r>
              <a:rPr lang="en-US" altLang="ja-JP" sz="3200" dirty="0"/>
              <a:t>Dipole</a:t>
            </a:r>
            <a:endParaRPr lang="en-US" altLang="ja-JP" sz="3200" dirty="0" smtClean="0"/>
          </a:p>
          <a:p>
            <a:pPr>
              <a:buFontTx/>
              <a:buChar char="-"/>
            </a:pPr>
            <a:r>
              <a:rPr lang="en-US" altLang="ja-JP" sz="3200" dirty="0" smtClean="0"/>
              <a:t> Southern Annular Mode</a:t>
            </a:r>
          </a:p>
          <a:p>
            <a:r>
              <a:rPr lang="en-US" altLang="ja-JP" sz="3200" dirty="0" smtClean="0"/>
              <a:t>e.g. Reason et al. (2006) </a:t>
            </a:r>
          </a:p>
        </p:txBody>
      </p:sp>
      <p:grpSp>
        <p:nvGrpSpPr>
          <p:cNvPr id="8" name="図形グループ 7"/>
          <p:cNvGrpSpPr/>
          <p:nvPr/>
        </p:nvGrpSpPr>
        <p:grpSpPr>
          <a:xfrm>
            <a:off x="588565" y="1468735"/>
            <a:ext cx="3640138" cy="3704928"/>
            <a:chOff x="599946" y="1193233"/>
            <a:chExt cx="3640138" cy="3704928"/>
          </a:xfrm>
        </p:grpSpPr>
        <p:pic>
          <p:nvPicPr>
            <p:cNvPr id="6" name="図 5" descr="prcp_clim_DJF_CRU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47" y="1468735"/>
              <a:ext cx="3640137" cy="342942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599946" y="1193233"/>
              <a:ext cx="364013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Summer rainfall (Dec-Feb)</a:t>
              </a:r>
              <a:endParaRPr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00" y="1077218"/>
            <a:ext cx="4655396" cy="57807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5702" y="0"/>
            <a:ext cx="8734884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Link between Southern African Rainfall Index (SARI)</a:t>
            </a:r>
          </a:p>
          <a:p>
            <a:pPr algn="ctr"/>
            <a:r>
              <a:rPr lang="en-US" altLang="ja-JP" sz="3200" dirty="0" smtClean="0"/>
              <a:t>and Weddell Sea Ice Extent</a:t>
            </a:r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2011" y="5889198"/>
            <a:ext cx="241198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(2016, submitted)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476398" y="3578128"/>
            <a:ext cx="4221828" cy="2213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15256" y="1352919"/>
            <a:ext cx="8382970" cy="4438281"/>
            <a:chOff x="1219043" y="686976"/>
            <a:chExt cx="6578600" cy="3482975"/>
          </a:xfrm>
        </p:grpSpPr>
        <p:pic>
          <p:nvPicPr>
            <p:cNvPr id="3" name="図 2" descr="Figure_8.png"/>
            <p:cNvPicPr>
              <a:picLocks noChangeAspect="1"/>
            </p:cNvPicPr>
            <p:nvPr/>
          </p:nvPicPr>
          <p:blipFill>
            <a:blip r:embed="rId3"/>
            <a:srcRect r="50362" b="49908"/>
            <a:stretch>
              <a:fillRect/>
            </a:stretch>
          </p:blipFill>
          <p:spPr>
            <a:xfrm>
              <a:off x="1219043" y="2433226"/>
              <a:ext cx="3265488" cy="1736725"/>
            </a:xfrm>
            <a:prstGeom prst="rect">
              <a:avLst/>
            </a:prstGeom>
          </p:spPr>
        </p:pic>
        <p:pic>
          <p:nvPicPr>
            <p:cNvPr id="4" name="図 3" descr="Figure_9.png"/>
            <p:cNvPicPr>
              <a:picLocks noChangeAspect="1"/>
            </p:cNvPicPr>
            <p:nvPr/>
          </p:nvPicPr>
          <p:blipFill>
            <a:blip r:embed="rId4"/>
            <a:srcRect r="50369" b="49802"/>
            <a:stretch>
              <a:fillRect/>
            </a:stretch>
          </p:blipFill>
          <p:spPr>
            <a:xfrm>
              <a:off x="4532626" y="2459802"/>
              <a:ext cx="3265017" cy="1710149"/>
            </a:xfrm>
            <a:prstGeom prst="rect">
              <a:avLst/>
            </a:prstGeom>
          </p:spPr>
        </p:pic>
        <p:pic>
          <p:nvPicPr>
            <p:cNvPr id="2" name="図 1" descr="Figure_6.png"/>
            <p:cNvPicPr>
              <a:picLocks noChangeAspect="1"/>
            </p:cNvPicPr>
            <p:nvPr/>
          </p:nvPicPr>
          <p:blipFill>
            <a:blip r:embed="rId5"/>
            <a:srcRect b="50000"/>
            <a:stretch>
              <a:fillRect/>
            </a:stretch>
          </p:blipFill>
          <p:spPr>
            <a:xfrm>
              <a:off x="1219043" y="686976"/>
              <a:ext cx="6578600" cy="1746250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1432561" y="127000"/>
            <a:ext cx="6221174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Composite anomalies (</a:t>
            </a:r>
            <a:r>
              <a:rPr lang="en-US" altLang="ja-JP" sz="3200" dirty="0" err="1" smtClean="0"/>
              <a:t>Obs</a:t>
            </a:r>
            <a:r>
              <a:rPr lang="en-US" altLang="ja-JP" sz="3200" dirty="0" smtClean="0"/>
              <a:t>)</a:t>
            </a:r>
          </a:p>
          <a:p>
            <a:pPr algn="ctr"/>
            <a:r>
              <a:rPr kumimoji="1" lang="en-US" altLang="ja-JP" sz="3200" dirty="0" smtClean="0"/>
              <a:t>Low Weddell Sea ice years (Oct-Dec)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1623" y="5889198"/>
            <a:ext cx="241198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(2016, submitted)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797"/>
            <a:ext cx="9144001" cy="3683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56191" y="254000"/>
            <a:ext cx="4373914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Composite SIC anomalies</a:t>
            </a:r>
          </a:p>
          <a:p>
            <a:pPr algn="ctr"/>
            <a:r>
              <a:rPr lang="en-US" altLang="ja-JP" sz="3200" dirty="0" smtClean="0"/>
              <a:t>(SINTEX-F2 150 yr)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1623" y="5889198"/>
            <a:ext cx="241198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(2016, submitted)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188" y="3390900"/>
            <a:ext cx="2738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SST-nudging exp</a:t>
            </a:r>
          </a:p>
          <a:p>
            <a:r>
              <a:rPr lang="en-US" altLang="ja-JP" sz="2400" dirty="0" smtClean="0"/>
              <a:t>TP: Tropical Pacific</a:t>
            </a:r>
          </a:p>
          <a:p>
            <a:r>
              <a:rPr lang="en-US" altLang="ja-JP" sz="2400" dirty="0" smtClean="0"/>
              <a:t>TALL: All Tropics</a:t>
            </a:r>
          </a:p>
          <a:p>
            <a:r>
              <a:rPr lang="en-US" altLang="ja-JP" sz="2400" dirty="0" smtClean="0"/>
              <a:t>SAO: South Atlantic CLM: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ur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563"/>
            <a:ext cx="9144000" cy="37242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10707" y="254000"/>
            <a:ext cx="4464884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Composite SKT anomalies</a:t>
            </a:r>
          </a:p>
          <a:p>
            <a:pPr algn="ctr"/>
            <a:r>
              <a:rPr lang="en-US" altLang="ja-JP" sz="3200" dirty="0" smtClean="0"/>
              <a:t>(SINTEX-F2 150 yr)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61623" y="5889198"/>
            <a:ext cx="241198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(2016, submitted)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188" y="3416300"/>
            <a:ext cx="2738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SST-nudging exp</a:t>
            </a:r>
          </a:p>
          <a:p>
            <a:r>
              <a:rPr lang="en-US" altLang="ja-JP" sz="2400" dirty="0" smtClean="0"/>
              <a:t>TP: Tropical Pacific</a:t>
            </a:r>
          </a:p>
          <a:p>
            <a:r>
              <a:rPr lang="en-US" altLang="ja-JP" sz="2400" dirty="0" smtClean="0"/>
              <a:t>TALL: All Tropics</a:t>
            </a:r>
          </a:p>
          <a:p>
            <a:r>
              <a:rPr lang="en-US" altLang="ja-JP" sz="2400" dirty="0" smtClean="0"/>
              <a:t>SAO: South Atlantic CLM: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ure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550"/>
            <a:ext cx="9144001" cy="36925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25033" y="254000"/>
            <a:ext cx="4436231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Composite SLP anomalies</a:t>
            </a:r>
          </a:p>
          <a:p>
            <a:pPr algn="ctr"/>
            <a:r>
              <a:rPr lang="en-US" altLang="ja-JP" sz="3200" dirty="0" smtClean="0"/>
              <a:t>(SINTEX-F2 150 yr)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1623" y="5889198"/>
            <a:ext cx="241198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(2016, submitted)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188" y="3454400"/>
            <a:ext cx="2738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SST-nudging exp</a:t>
            </a:r>
          </a:p>
          <a:p>
            <a:r>
              <a:rPr lang="en-US" altLang="ja-JP" sz="2400" dirty="0" smtClean="0"/>
              <a:t>TP: Tropical Pacific</a:t>
            </a:r>
          </a:p>
          <a:p>
            <a:r>
              <a:rPr lang="en-US" altLang="ja-JP" sz="2400" dirty="0" smtClean="0"/>
              <a:t>TALL: All Tropics</a:t>
            </a:r>
          </a:p>
          <a:p>
            <a:r>
              <a:rPr lang="en-US" altLang="ja-JP" sz="2400" dirty="0" smtClean="0"/>
              <a:t>SAO: South Atlantic CLM: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8975" y="138034"/>
            <a:ext cx="768030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Background (II) Decadal</a:t>
            </a:r>
            <a:r>
              <a:rPr kumimoji="1" lang="en-US" altLang="ja-JP" sz="3200" dirty="0" smtClean="0"/>
              <a:t> </a:t>
            </a:r>
            <a:r>
              <a:rPr lang="en-US" altLang="ja-JP" sz="3200" dirty="0" smtClean="0"/>
              <a:t>SA </a:t>
            </a:r>
            <a:r>
              <a:rPr lang="en-US" altLang="ja-JP" sz="3200" dirty="0"/>
              <a:t>c</a:t>
            </a:r>
            <a:r>
              <a:rPr kumimoji="1" lang="en-US" altLang="ja-JP" sz="3200" dirty="0" smtClean="0"/>
              <a:t>limate </a:t>
            </a:r>
            <a:r>
              <a:rPr lang="en-US" altLang="ja-JP" sz="3200" dirty="0"/>
              <a:t>v</a:t>
            </a:r>
            <a:r>
              <a:rPr kumimoji="1" lang="en-US" altLang="ja-JP" sz="3200" dirty="0" smtClean="0"/>
              <a:t>ariability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149" y="5630803"/>
            <a:ext cx="8800005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Role of local air-sea interaction in the South Atlantic</a:t>
            </a:r>
          </a:p>
          <a:p>
            <a:pPr algn="ctr"/>
            <a:r>
              <a:rPr lang="en-US" altLang="ja-JP" sz="3200" dirty="0" smtClean="0"/>
              <a:t>and southern Indian Oceans is not identified.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00300" y="3168134"/>
            <a:ext cx="4326826" cy="240065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Potential climate drivers:</a:t>
            </a:r>
          </a:p>
          <a:p>
            <a:r>
              <a:rPr lang="en-US" altLang="ja-JP" sz="3000" dirty="0" smtClean="0"/>
              <a:t>- Decadal ENSO</a:t>
            </a:r>
          </a:p>
          <a:p>
            <a:pPr>
              <a:buFontTx/>
              <a:buChar char="-"/>
            </a:pPr>
            <a:r>
              <a:rPr lang="en-US" altLang="ja-JP" sz="3000" dirty="0" smtClean="0"/>
              <a:t> Indonesian Through Flow</a:t>
            </a:r>
          </a:p>
          <a:p>
            <a:pPr>
              <a:buFontTx/>
              <a:buChar char="-"/>
            </a:pPr>
            <a:r>
              <a:rPr lang="en-US" altLang="ja-JP" sz="3000" dirty="0" smtClean="0"/>
              <a:t> Southern Annular Mode</a:t>
            </a:r>
          </a:p>
          <a:p>
            <a:r>
              <a:rPr lang="en-US" altLang="ja-JP" sz="3000" dirty="0" smtClean="0"/>
              <a:t>e.g. Allan et al. (1995)</a:t>
            </a:r>
          </a:p>
        </p:txBody>
      </p:sp>
      <p:pic>
        <p:nvPicPr>
          <p:cNvPr id="5" name="図 4" descr="Figur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825500"/>
            <a:ext cx="7004050" cy="22606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5956300" y="1435100"/>
            <a:ext cx="371325" cy="3713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31293" y="254000"/>
            <a:ext cx="5623720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Decadal climate anomalies (</a:t>
            </a:r>
            <a:r>
              <a:rPr lang="en-US" altLang="ja-JP" sz="3200" dirty="0" err="1" smtClean="0"/>
              <a:t>Obs</a:t>
            </a:r>
            <a:r>
              <a:rPr lang="en-US" altLang="ja-JP" sz="3200" dirty="0" smtClean="0"/>
              <a:t>)</a:t>
            </a:r>
          </a:p>
          <a:p>
            <a:pPr algn="ctr"/>
            <a:r>
              <a:rPr lang="en-US" altLang="ja-JP" sz="3200" dirty="0" smtClean="0"/>
              <a:t>during Dec1999-Feb2000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6657" y="5889198"/>
            <a:ext cx="192192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Morioka et al. </a:t>
            </a:r>
          </a:p>
          <a:p>
            <a:pPr algn="ctr"/>
            <a:r>
              <a:rPr lang="en-US" altLang="ja-JP" sz="2400" dirty="0" smtClean="0"/>
              <a:t>(2015, JC)</a:t>
            </a:r>
            <a:endParaRPr kumimoji="1" lang="en-US" altLang="ja-JP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8" y="1510380"/>
            <a:ext cx="8338469" cy="424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展示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481</Words>
  <Application>Microsoft Macintosh PowerPoint</Application>
  <PresentationFormat>On-screen Show (4:3)</PresentationFormat>
  <Paragraphs>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ＭＳ Ｐゴシック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morioka yushi</dc:creator>
  <cp:lastModifiedBy>Yushi Morioka</cp:lastModifiedBy>
  <cp:revision>59</cp:revision>
  <dcterms:created xsi:type="dcterms:W3CDTF">2016-04-18T07:45:59Z</dcterms:created>
  <dcterms:modified xsi:type="dcterms:W3CDTF">2016-04-28T09:10:00Z</dcterms:modified>
</cp:coreProperties>
</file>