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84" r:id="rId3"/>
    <p:sldId id="267" r:id="rId4"/>
    <p:sldId id="272" r:id="rId5"/>
    <p:sldId id="274" r:id="rId6"/>
    <p:sldId id="276" r:id="rId7"/>
    <p:sldId id="277" r:id="rId8"/>
    <p:sldId id="278" r:id="rId9"/>
    <p:sldId id="279" r:id="rId10"/>
    <p:sldId id="282" r:id="rId11"/>
    <p:sldId id="283" r:id="rId12"/>
    <p:sldId id="258" r:id="rId13"/>
    <p:sldId id="259" r:id="rId14"/>
    <p:sldId id="260" r:id="rId15"/>
    <p:sldId id="261" r:id="rId16"/>
    <p:sldId id="262" r:id="rId17"/>
    <p:sldId id="271" r:id="rId18"/>
    <p:sldId id="264" r:id="rId19"/>
    <p:sldId id="265" r:id="rId20"/>
    <p:sldId id="266" r:id="rId21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3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4293096"/>
            <a:ext cx="6400800" cy="1296144"/>
          </a:xfrm>
        </p:spPr>
        <p:txBody>
          <a:bodyPr anchor="ctr"/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0"/>
          </p:nvPr>
        </p:nvSpPr>
        <p:spPr>
          <a:xfrm>
            <a:off x="3779912" y="6525344"/>
            <a:ext cx="4536504" cy="28803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1"/>
          </p:nvPr>
        </p:nvSpPr>
        <p:spPr>
          <a:xfrm>
            <a:off x="8388424" y="6525344"/>
            <a:ext cx="648072" cy="28803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0B9A62-1E34-45B4-8BD9-9566EBF62A18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  <p:pic>
        <p:nvPicPr>
          <p:cNvPr id="1026" name="Picture 2" descr="C:\Documents and Settings\JMA3214\デスクトップ\トップ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8859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46527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2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 dirty="0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6AD45F-CB8C-4AFE-831E-212F8161C2A0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7924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49294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 dirty="0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49294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2CC30F-9608-4C5C-ADA7-C5CBBAF824A9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507721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6183" y="1196752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1844824"/>
            <a:ext cx="4040188" cy="4281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4008" y="1196752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1844824"/>
            <a:ext cx="4041775" cy="4281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フッター プレースホル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8" name="スライド番号プレースホル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E213E-8A34-443A-8715-A6596AEBE344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096991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D3F0D8-8ADA-4B70-A11F-BA660F944981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369650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スライド番号プレースホル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5B2B6A-107A-4980-9A2D-CDC1DB1D55B4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97738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13DEB-6F96-4E7B-AA5A-CC83EACCB444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787720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 noProof="0" smtClean="0"/>
              <a:t>アイコンをクリックして図を追加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987C1-93AC-4071-8322-170071EC522D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581412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D98697-4AE2-42C1-BB64-288C8DBD8A5E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187843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E60FEA-66F4-4325-A3B9-606E39A040E9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21513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850EF-ECDA-4ECE-8DA7-C6B35CBD4662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42777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1_セクション見出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JMA3214\デスクトップ\図\1.JPG"/>
          <p:cNvPicPr>
            <a:picLocks noChangeAspect="1" noChangeArrowheads="1"/>
          </p:cNvPicPr>
          <p:nvPr/>
        </p:nvPicPr>
        <p:blipFill rotWithShape="1">
          <a:blip r:embed="rId2" cstate="print"/>
          <a:srcRect l="6075" t="263" r="5454" b="263"/>
          <a:stretch/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3568" y="980728"/>
            <a:ext cx="7772400" cy="1824335"/>
          </a:xfrm>
        </p:spPr>
        <p:txBody>
          <a:bodyPr/>
          <a:lstStyle>
            <a:lvl1pPr algn="ctr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83568" y="2807055"/>
            <a:ext cx="7772400" cy="1788219"/>
          </a:xfr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7" name="フッター プレースホルダ 4"/>
          <p:cNvSpPr>
            <a:spLocks noGrp="1"/>
          </p:cNvSpPr>
          <p:nvPr>
            <p:ph type="ftr" sz="quarter" idx="10"/>
          </p:nvPr>
        </p:nvSpPr>
        <p:spPr>
          <a:xfrm>
            <a:off x="3779912" y="6525344"/>
            <a:ext cx="4536504" cy="2880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8" name="スライド番号プレースホルダ 5"/>
          <p:cNvSpPr>
            <a:spLocks noGrp="1"/>
          </p:cNvSpPr>
          <p:nvPr>
            <p:ph type="sldNum" sz="quarter" idx="11"/>
          </p:nvPr>
        </p:nvSpPr>
        <p:spPr>
          <a:xfrm>
            <a:off x="8388424" y="6525344"/>
            <a:ext cx="648072" cy="2880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E0B9A62-1E34-45B4-8BD9-9566EBF62A18}" type="slidenum">
              <a:rPr lang="ja-JP" altLang="en-US" smtClean="0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25350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2_セクション見出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JMA3214\デスクトップ\図\2.JPG"/>
          <p:cNvPicPr>
            <a:picLocks noChangeAspect="1" noChangeArrowheads="1"/>
          </p:cNvPicPr>
          <p:nvPr/>
        </p:nvPicPr>
        <p:blipFill rotWithShape="1">
          <a:blip r:embed="rId2" cstate="print"/>
          <a:srcRect l="11147" t="263" r="466" b="263"/>
          <a:stretch/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3568" y="980728"/>
            <a:ext cx="7772400" cy="1824335"/>
          </a:xfrm>
        </p:spPr>
        <p:txBody>
          <a:bodyPr/>
          <a:lstStyle>
            <a:lvl1pPr algn="ctr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83568" y="2807055"/>
            <a:ext cx="7772400" cy="1788219"/>
          </a:xfr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9" name="フッター プレースホルダ 4"/>
          <p:cNvSpPr>
            <a:spLocks noGrp="1"/>
          </p:cNvSpPr>
          <p:nvPr>
            <p:ph type="ftr" sz="quarter" idx="10"/>
          </p:nvPr>
        </p:nvSpPr>
        <p:spPr>
          <a:xfrm>
            <a:off x="3779912" y="6525344"/>
            <a:ext cx="4536504" cy="2880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10" name="スライド番号プレースホルダ 5"/>
          <p:cNvSpPr>
            <a:spLocks noGrp="1"/>
          </p:cNvSpPr>
          <p:nvPr>
            <p:ph type="sldNum" sz="quarter" idx="11"/>
          </p:nvPr>
        </p:nvSpPr>
        <p:spPr>
          <a:xfrm>
            <a:off x="8388424" y="6525344"/>
            <a:ext cx="648072" cy="2880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E0B9A62-1E34-45B4-8BD9-9566EBF62A18}" type="slidenum">
              <a:rPr lang="ja-JP" altLang="en-US" smtClean="0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40334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4_セクション見出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IMG_258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3568" y="980728"/>
            <a:ext cx="7772400" cy="1824335"/>
          </a:xfrm>
        </p:spPr>
        <p:txBody>
          <a:bodyPr/>
          <a:lstStyle>
            <a:lvl1pPr algn="ctr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83568" y="2807055"/>
            <a:ext cx="7772400" cy="1788219"/>
          </a:xfr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0" name="フッター プレースホルダ 4"/>
          <p:cNvSpPr>
            <a:spLocks noGrp="1"/>
          </p:cNvSpPr>
          <p:nvPr>
            <p:ph type="ftr" sz="quarter" idx="10"/>
          </p:nvPr>
        </p:nvSpPr>
        <p:spPr>
          <a:xfrm>
            <a:off x="3779912" y="6525344"/>
            <a:ext cx="4536504" cy="2880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11" name="スライド番号プレースホルダ 5"/>
          <p:cNvSpPr>
            <a:spLocks noGrp="1"/>
          </p:cNvSpPr>
          <p:nvPr>
            <p:ph type="sldNum" sz="quarter" idx="11"/>
          </p:nvPr>
        </p:nvSpPr>
        <p:spPr>
          <a:xfrm>
            <a:off x="8388424" y="6525344"/>
            <a:ext cx="648072" cy="2880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E0B9A62-1E34-45B4-8BD9-9566EBF62A18}" type="slidenum">
              <a:rPr lang="ja-JP" altLang="en-US" smtClean="0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45939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5_セクション見出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IMG_6347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3568" y="980728"/>
            <a:ext cx="7772400" cy="1824335"/>
          </a:xfrm>
        </p:spPr>
        <p:txBody>
          <a:bodyPr/>
          <a:lstStyle>
            <a:lvl1pPr algn="ctr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83568" y="2807055"/>
            <a:ext cx="7772400" cy="1788219"/>
          </a:xfr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0" name="フッター プレースホルダ 4"/>
          <p:cNvSpPr>
            <a:spLocks noGrp="1"/>
          </p:cNvSpPr>
          <p:nvPr>
            <p:ph type="ftr" sz="quarter" idx="10"/>
          </p:nvPr>
        </p:nvSpPr>
        <p:spPr>
          <a:xfrm>
            <a:off x="3779912" y="6525344"/>
            <a:ext cx="4536504" cy="2880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11" name="スライド番号プレースホルダ 5"/>
          <p:cNvSpPr>
            <a:spLocks noGrp="1"/>
          </p:cNvSpPr>
          <p:nvPr>
            <p:ph type="sldNum" sz="quarter" idx="11"/>
          </p:nvPr>
        </p:nvSpPr>
        <p:spPr>
          <a:xfrm>
            <a:off x="8388424" y="6525344"/>
            <a:ext cx="648072" cy="2880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E0B9A62-1E34-45B4-8BD9-9566EBF62A18}" type="slidenum">
              <a:rPr lang="ja-JP" altLang="en-US" smtClean="0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45634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6_セクション見出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IMG_8197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3568" y="980728"/>
            <a:ext cx="7772400" cy="1824335"/>
          </a:xfrm>
        </p:spPr>
        <p:txBody>
          <a:bodyPr/>
          <a:lstStyle>
            <a:lvl1pPr algn="ctr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83568" y="2807055"/>
            <a:ext cx="7772400" cy="1788219"/>
          </a:xfr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7" name="フッター プレースホルダ 4"/>
          <p:cNvSpPr>
            <a:spLocks noGrp="1"/>
          </p:cNvSpPr>
          <p:nvPr>
            <p:ph type="ftr" sz="quarter" idx="10"/>
          </p:nvPr>
        </p:nvSpPr>
        <p:spPr>
          <a:xfrm>
            <a:off x="3779912" y="6525344"/>
            <a:ext cx="4536504" cy="2880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9" name="スライド番号プレースホルダ 5"/>
          <p:cNvSpPr>
            <a:spLocks noGrp="1"/>
          </p:cNvSpPr>
          <p:nvPr>
            <p:ph type="sldNum" sz="quarter" idx="11"/>
          </p:nvPr>
        </p:nvSpPr>
        <p:spPr>
          <a:xfrm>
            <a:off x="8388424" y="6525344"/>
            <a:ext cx="648072" cy="2880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E0B9A62-1E34-45B4-8BD9-9566EBF62A18}" type="slidenum">
              <a:rPr lang="ja-JP" altLang="en-US" smtClean="0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62650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7_セクション見出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JMA_building_m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3568" y="980728"/>
            <a:ext cx="7772400" cy="1824335"/>
          </a:xfrm>
        </p:spPr>
        <p:txBody>
          <a:bodyPr/>
          <a:lstStyle>
            <a:lvl1pPr algn="ctr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83568" y="2807055"/>
            <a:ext cx="7772400" cy="1788219"/>
          </a:xfrm>
        </p:spPr>
        <p:txBody>
          <a:bodyPr anchor="ctr"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0"/>
          </p:nvPr>
        </p:nvSpPr>
        <p:spPr>
          <a:xfrm>
            <a:off x="3779912" y="6525344"/>
            <a:ext cx="4536504" cy="288032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9" name="スライド番号プレースホルダ 5"/>
          <p:cNvSpPr>
            <a:spLocks noGrp="1"/>
          </p:cNvSpPr>
          <p:nvPr>
            <p:ph type="sldNum" sz="quarter" idx="11"/>
          </p:nvPr>
        </p:nvSpPr>
        <p:spPr>
          <a:xfrm>
            <a:off x="8388424" y="6525344"/>
            <a:ext cx="648072" cy="288032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DE0B9A62-1E34-45B4-8BD9-9566EBF62A18}" type="slidenum">
              <a:rPr lang="ja-JP" altLang="en-US" smtClean="0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74340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8_セクション見出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cuments and Settings\JMA3214\デスクトップ\トップ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885950"/>
          </a:xfrm>
          <a:prstGeom prst="rect">
            <a:avLst/>
          </a:prstGeom>
          <a:noFill/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3568" y="980728"/>
            <a:ext cx="7772400" cy="1824335"/>
          </a:xfrm>
        </p:spPr>
        <p:txBody>
          <a:bodyPr/>
          <a:lstStyle>
            <a:lvl1pPr algn="ctr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83568" y="2807055"/>
            <a:ext cx="7772400" cy="1788219"/>
          </a:xfrm>
        </p:spPr>
        <p:txBody>
          <a:bodyPr anchor="ctr"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pic>
        <p:nvPicPr>
          <p:cNvPr id="9" name="Picture 3" descr="C:\Users\JMA3214\Desktop\20130204160756\気象庁ロゴ\(大）気象庁ロゴマーク_濃い青_小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4" y="6455131"/>
            <a:ext cx="378000" cy="37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124" y="6631876"/>
            <a:ext cx="2098800" cy="152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20" y="6555420"/>
            <a:ext cx="768793" cy="24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正方形/長方形 11"/>
          <p:cNvSpPr/>
          <p:nvPr userDrawn="1"/>
        </p:nvSpPr>
        <p:spPr>
          <a:xfrm>
            <a:off x="418560" y="6479625"/>
            <a:ext cx="8725440" cy="45719"/>
          </a:xfrm>
          <a:prstGeom prst="rect">
            <a:avLst/>
          </a:prstGeom>
          <a:gradFill flip="none" rotWithShape="1">
            <a:gsLst>
              <a:gs pos="0">
                <a:srgbClr val="2B468D"/>
              </a:gs>
              <a:gs pos="20000">
                <a:schemeClr val="tx2"/>
              </a:gs>
              <a:gs pos="100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  <p:sp>
        <p:nvSpPr>
          <p:cNvPr id="13" name="フッター プレースホルダ 4"/>
          <p:cNvSpPr>
            <a:spLocks noGrp="1"/>
          </p:cNvSpPr>
          <p:nvPr>
            <p:ph type="ftr" sz="quarter" idx="10"/>
          </p:nvPr>
        </p:nvSpPr>
        <p:spPr>
          <a:xfrm>
            <a:off x="3779912" y="6525344"/>
            <a:ext cx="4536504" cy="28803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14" name="スライド番号プレースホルダ 5"/>
          <p:cNvSpPr>
            <a:spLocks noGrp="1"/>
          </p:cNvSpPr>
          <p:nvPr>
            <p:ph type="sldNum" sz="quarter" idx="11"/>
          </p:nvPr>
        </p:nvSpPr>
        <p:spPr>
          <a:xfrm>
            <a:off x="8388424" y="6525344"/>
            <a:ext cx="648072" cy="28803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0B9A62-1E34-45B4-8BD9-9566EBF62A18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60768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1.png"/><Relationship Id="rId21" Type="http://schemas.openxmlformats.org/officeDocument/2006/relationships/image" Target="../media/image2.png"/><Relationship Id="rId22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chemeClr val="accent1">
                <a:lumMod val="60000"/>
                <a:lumOff val="40000"/>
              </a:schemeClr>
            </a:gs>
            <a:gs pos="5000">
              <a:schemeClr val="accent1">
                <a:lumMod val="40000"/>
                <a:lumOff val="60000"/>
              </a:schemeClr>
            </a:gs>
            <a:gs pos="25000">
              <a:srgbClr val="FF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JMA3214\Desktop\20130204160756\気象庁ロゴ\(大）気象庁ロゴマーク_濃い青_小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4" y="6455131"/>
            <a:ext cx="378000" cy="37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124" y="6631876"/>
            <a:ext cx="2098800" cy="152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20" y="6555420"/>
            <a:ext cx="768793" cy="24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457200" y="53752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 smtClean="0"/>
              <a:t>マスタ タイトルの書式設定</a:t>
            </a:r>
          </a:p>
        </p:txBody>
      </p:sp>
      <p:sp>
        <p:nvSpPr>
          <p:cNvPr id="1028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457200" y="1196752"/>
            <a:ext cx="8229600" cy="5258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779912" y="6525344"/>
            <a:ext cx="4536504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8388424" y="6525344"/>
            <a:ext cx="648072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161D7E6F-8CFD-4309-83DF-4EFD1A913205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  <p:sp>
        <p:nvSpPr>
          <p:cNvPr id="10" name="正方形/長方形 9"/>
          <p:cNvSpPr/>
          <p:nvPr/>
        </p:nvSpPr>
        <p:spPr>
          <a:xfrm>
            <a:off x="418560" y="6479625"/>
            <a:ext cx="8725440" cy="45719"/>
          </a:xfrm>
          <a:prstGeom prst="rect">
            <a:avLst/>
          </a:prstGeom>
          <a:gradFill flip="none" rotWithShape="1">
            <a:gsLst>
              <a:gs pos="0">
                <a:srgbClr val="2B468D"/>
              </a:gs>
              <a:gs pos="20000">
                <a:schemeClr val="tx2"/>
              </a:gs>
              <a:gs pos="100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6610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</p:sldLayoutIdLst>
  <p:timing>
    <p:tnLst>
      <p:par>
        <p:cTn xmlns:p14="http://schemas.microsoft.com/office/powerpoint/2010/main" id="1" dur="indefinite" restart="never" nodeType="tmRoot"/>
      </p:par>
    </p:tnLst>
  </p:timing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alibri" pitchFamily="34" charset="0"/>
          <a:ea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alibri" pitchFamily="34" charset="0"/>
          <a:ea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alibri" pitchFamily="34" charset="0"/>
          <a:ea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alibri" pitchFamily="34" charset="0"/>
          <a:ea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ja-JP" dirty="0"/>
              <a:t>Lessons learned from JMA global and regional model development 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63588" y="4149080"/>
            <a:ext cx="7016824" cy="1440160"/>
          </a:xfrm>
        </p:spPr>
        <p:txBody>
          <a:bodyPr/>
          <a:lstStyle/>
          <a:p>
            <a:r>
              <a:rPr lang="en-US" altLang="ja-JP" dirty="0"/>
              <a:t>Junichi Ishida and colleagues at JMA</a:t>
            </a:r>
          </a:p>
          <a:p>
            <a:r>
              <a:rPr lang="en-US" altLang="ja-JP" dirty="0"/>
              <a:t>WGNE-31, 26-29 April 2016</a:t>
            </a:r>
          </a:p>
          <a:p>
            <a:r>
              <a:rPr lang="en-US" altLang="ja-JP" dirty="0" smtClean="0"/>
              <a:t>CSIR, Pretoria</a:t>
            </a:r>
            <a:r>
              <a:rPr lang="en-US" altLang="ja-JP" dirty="0"/>
              <a:t>, South Africa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E0B9A62-1E34-45B4-8BD9-9566EBF62A18}" type="slidenum">
              <a:rPr lang="ja-JP" altLang="en-US" smtClean="0"/>
              <a:pPr>
                <a:defRPr/>
              </a:pPr>
              <a:t>1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91907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782960"/>
          </a:xfrm>
        </p:spPr>
        <p:txBody>
          <a:bodyPr/>
          <a:lstStyle/>
          <a:p>
            <a:r>
              <a:rPr kumimoji="1" lang="en-US" altLang="ja-JP" dirty="0" smtClean="0"/>
              <a:t>Future issues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8388424" y="6653690"/>
            <a:ext cx="648072" cy="288032"/>
          </a:xfrm>
        </p:spPr>
        <p:txBody>
          <a:bodyPr/>
          <a:lstStyle/>
          <a:p>
            <a:pPr>
              <a:defRPr/>
            </a:pPr>
            <a:fld id="{148850EF-ECDA-4ECE-8DA7-C6B35CBD4662}" type="slidenum">
              <a:rPr lang="ja-JP" altLang="en-US" smtClean="0"/>
              <a:pPr>
                <a:defRPr/>
              </a:pPr>
              <a:t>10</a:t>
            </a:fld>
            <a:endParaRPr lang="ja-JP" altLang="en-US" dirty="0"/>
          </a:p>
        </p:txBody>
      </p:sp>
      <p:sp>
        <p:nvSpPr>
          <p:cNvPr id="7" name="コンテンツ プレースホルダー 2"/>
          <p:cNvSpPr txBox="1">
            <a:spLocks/>
          </p:cNvSpPr>
          <p:nvPr/>
        </p:nvSpPr>
        <p:spPr bwMode="auto">
          <a:xfrm>
            <a:off x="97928" y="836712"/>
            <a:ext cx="8948144" cy="2335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400" dirty="0"/>
              <a:t>Midlevel cloud </a:t>
            </a:r>
            <a:r>
              <a:rPr lang="en-US" altLang="ja-JP" sz="2400" dirty="0" smtClean="0"/>
              <a:t>amount decreases </a:t>
            </a:r>
            <a:r>
              <a:rPr lang="en-US" altLang="ja-JP" sz="2400" dirty="0"/>
              <a:t>especially in the tropics and the accuracy of short wave radiation flux at surface </a:t>
            </a:r>
            <a:r>
              <a:rPr lang="en-US" altLang="ja-JP" sz="2400" dirty="0" smtClean="0"/>
              <a:t>is </a:t>
            </a:r>
            <a:r>
              <a:rPr lang="en-US" altLang="ja-JP" sz="2400" dirty="0"/>
              <a:t>deteriorated.</a:t>
            </a:r>
          </a:p>
          <a:p>
            <a:pPr lvl="1"/>
            <a:r>
              <a:rPr lang="en-US" altLang="ja-JP" sz="2000" dirty="0"/>
              <a:t>It might cause unfavorable effect to global circulation.</a:t>
            </a:r>
          </a:p>
          <a:p>
            <a:r>
              <a:rPr lang="en-US" altLang="ja-JP" sz="2400" dirty="0"/>
              <a:t>Representation of the effect of cloud amount and water of convection is next issue for JMA global model…</a:t>
            </a:r>
          </a:p>
          <a:p>
            <a:pPr lvl="1"/>
            <a:r>
              <a:rPr lang="en-US" altLang="ja-JP" sz="2000" dirty="0"/>
              <a:t>New radiation scheme which </a:t>
            </a:r>
            <a:r>
              <a:rPr lang="en-US" altLang="ja-JP" sz="2000" dirty="0" smtClean="0"/>
              <a:t>considers </a:t>
            </a:r>
            <a:r>
              <a:rPr lang="en-US" altLang="ja-JP" sz="2000" dirty="0"/>
              <a:t>the </a:t>
            </a:r>
            <a:r>
              <a:rPr lang="en-US" altLang="ja-JP" sz="2000" dirty="0" smtClean="0"/>
              <a:t>effects is under development.</a:t>
            </a:r>
            <a:endParaRPr lang="en-US" altLang="ja-JP" sz="2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39552" y="3140968"/>
            <a:ext cx="511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Old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563888" y="3140968"/>
            <a:ext cx="6131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New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012160" y="3140968"/>
            <a:ext cx="2946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New with developing scheme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71592" y="5986722"/>
            <a:ext cx="8600816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Note: the results is not only by the change of convection but also by the change of radiation scheme…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115188" y="5301208"/>
            <a:ext cx="69136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Verification of downward short wave radiation at surface agains</a:t>
            </a:r>
            <a:r>
              <a:rPr lang="en-US" altLang="ja-JP" dirty="0" smtClean="0"/>
              <a:t>t CERES;</a:t>
            </a:r>
          </a:p>
          <a:p>
            <a:r>
              <a:rPr lang="en-US" altLang="ja-JP" dirty="0" smtClean="0"/>
              <a:t> mean error at T+72, from July to September in 2015</a:t>
            </a:r>
            <a:endParaRPr kumimoji="1" lang="ja-JP" altLang="en-US" dirty="0"/>
          </a:p>
        </p:txBody>
      </p:sp>
      <p:pic>
        <p:nvPicPr>
          <p:cNvPr id="16" name="Picture 6" descr="http://svkva.naps.kishou.go.jp/~suuchicg/DPSIVS/H10GSM1603v2p37657-2_H010-Cntl7388-4-201501/Phy2d/Ceres/fig/RSDB_CNTL-CERES_al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82" y="3501008"/>
            <a:ext cx="288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http://svkva.naps.kishou.go.jp/~suuchicg/DPSIVS/H10GSM1603v2p37657-2_H010-Cntl7388-4-201501/Phy2d/Ceres/fig/RSDB_TEST-CERES_al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030" y="3501008"/>
            <a:ext cx="288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ttp://svkva.naps.kishou.go.jp/%7Esuuchi02/DPSIVS/H10GSM1603v37616-2_H10GSM1603v2p37657-2-201501/Phy2d/Ceres/fig/RSDB_TEST-CERES_al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8144" y="3501008"/>
            <a:ext cx="288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1867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Lessons Learned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3528" y="1196752"/>
            <a:ext cx="8496944" cy="5258379"/>
          </a:xfrm>
        </p:spPr>
        <p:txBody>
          <a:bodyPr>
            <a:normAutofit fontScale="92500" lnSpcReduction="20000"/>
          </a:bodyPr>
          <a:lstStyle/>
          <a:p>
            <a:r>
              <a:rPr kumimoji="1" lang="en-US" altLang="ja-JP" dirty="0" smtClean="0"/>
              <a:t>Midlevel humidity in the </a:t>
            </a:r>
            <a:r>
              <a:rPr lang="en-US" altLang="ja-JP" dirty="0" smtClean="0"/>
              <a:t>tropics </a:t>
            </a:r>
            <a:r>
              <a:rPr kumimoji="1" lang="en-US" altLang="ja-JP" dirty="0" smtClean="0"/>
              <a:t>is quite sensitive to PDF width with a top hat type function.</a:t>
            </a:r>
          </a:p>
          <a:p>
            <a:pPr lvl="1"/>
            <a:r>
              <a:rPr lang="en-US" altLang="ja-JP" dirty="0" smtClean="0"/>
              <a:t>Precipitation forecast accuracy might be also sensitive to it.</a:t>
            </a:r>
          </a:p>
          <a:p>
            <a:r>
              <a:rPr lang="en-US" altLang="ja-JP" dirty="0" smtClean="0"/>
              <a:t>Though consideration of the effect of convection in the PDF is not unnatural, the uncertainty of the PDF width is too large and difficult to determine it.</a:t>
            </a:r>
          </a:p>
          <a:p>
            <a:pPr lvl="1"/>
            <a:r>
              <a:rPr kumimoji="1" lang="en-US" altLang="ja-JP" dirty="0" smtClean="0"/>
              <a:t>To consider the </a:t>
            </a:r>
            <a:r>
              <a:rPr lang="en-US" altLang="ja-JP" dirty="0" smtClean="0"/>
              <a:t>effect w</a:t>
            </a:r>
            <a:r>
              <a:rPr kumimoji="1" lang="en-US" altLang="ja-JP" dirty="0" smtClean="0"/>
              <a:t>e are developing to modify not cloud scheme but radiation scheme.</a:t>
            </a:r>
          </a:p>
          <a:p>
            <a:r>
              <a:rPr lang="en-US" altLang="ja-JP" dirty="0" smtClean="0"/>
              <a:t>When the effect of convection scheme is considered in the cloud scheme, impact to the cloud scheme should be investigated during the development of convection scheme.</a:t>
            </a:r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48850EF-ECDA-4ECE-8DA7-C6B35CBD4662}" type="slidenum">
              <a:rPr lang="ja-JP" altLang="en-US" smtClean="0"/>
              <a:pPr>
                <a:defRPr/>
              </a:pPr>
              <a:t>11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58456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>
          <a:xfrm>
            <a:off x="613792" y="980728"/>
            <a:ext cx="7916416" cy="1824335"/>
          </a:xfrm>
        </p:spPr>
        <p:txBody>
          <a:bodyPr/>
          <a:lstStyle/>
          <a:p>
            <a:r>
              <a:rPr kumimoji="1" lang="en-US" altLang="ja-JP" dirty="0" smtClean="0"/>
              <a:t>Grey zone of convection at LFM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48850EF-ECDA-4ECE-8DA7-C6B35CBD4662}" type="slidenum">
              <a:rPr lang="ja-JP" altLang="en-US" smtClean="0"/>
              <a:pPr>
                <a:defRPr/>
              </a:pPr>
              <a:t>12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94259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854968"/>
          </a:xfrm>
        </p:spPr>
        <p:txBody>
          <a:bodyPr/>
          <a:lstStyle/>
          <a:p>
            <a:r>
              <a:rPr lang="en-US" altLang="ja-JP" dirty="0" smtClean="0"/>
              <a:t>Motivation</a:t>
            </a:r>
            <a:endParaRPr kumimoji="1" lang="ja-JP" altLang="en-US" dirty="0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idx="1"/>
          </p:nvPr>
        </p:nvSpPr>
        <p:spPr>
          <a:xfrm>
            <a:off x="179512" y="1052736"/>
            <a:ext cx="8784976" cy="5402395"/>
          </a:xfrm>
        </p:spPr>
        <p:txBody>
          <a:bodyPr>
            <a:normAutofit fontScale="70000" lnSpcReduction="20000"/>
          </a:bodyPr>
          <a:lstStyle/>
          <a:p>
            <a:r>
              <a:rPr kumimoji="1" lang="en-US" altLang="ja-JP" dirty="0" smtClean="0"/>
              <a:t>JMA operates 2km model (LFM) with following objectives</a:t>
            </a:r>
          </a:p>
          <a:p>
            <a:pPr lvl="1"/>
            <a:r>
              <a:rPr kumimoji="1" lang="en-US" altLang="ja-JP" dirty="0" smtClean="0"/>
              <a:t>Providing information for aviation weather forecast</a:t>
            </a:r>
          </a:p>
          <a:p>
            <a:pPr lvl="1"/>
            <a:r>
              <a:rPr lang="en-US" altLang="ja-JP" dirty="0" smtClean="0"/>
              <a:t>Disaster prevention especially caused by heavy precipitation</a:t>
            </a:r>
          </a:p>
          <a:p>
            <a:r>
              <a:rPr lang="en-US" altLang="ja-JP" dirty="0" smtClean="0"/>
              <a:t>Verifications show </a:t>
            </a:r>
            <a:r>
              <a:rPr lang="en-US" altLang="ja-JP" dirty="0"/>
              <a:t>that LFM is able to predict </a:t>
            </a:r>
            <a:r>
              <a:rPr lang="en-US" altLang="ja-JP" dirty="0">
                <a:solidFill>
                  <a:srgbClr val="FF0000"/>
                </a:solidFill>
              </a:rPr>
              <a:t>smaller scale heavy </a:t>
            </a:r>
            <a:r>
              <a:rPr lang="en-US" altLang="ja-JP" dirty="0" smtClean="0">
                <a:solidFill>
                  <a:srgbClr val="FF0000"/>
                </a:solidFill>
              </a:rPr>
              <a:t>precipitation</a:t>
            </a:r>
            <a:r>
              <a:rPr lang="en-US" altLang="ja-JP" dirty="0" smtClean="0"/>
              <a:t>, but </a:t>
            </a:r>
            <a:r>
              <a:rPr lang="en-US" altLang="ja-JP" dirty="0"/>
              <a:t>also reveal </a:t>
            </a:r>
            <a:r>
              <a:rPr lang="en-US" altLang="ja-JP" dirty="0">
                <a:solidFill>
                  <a:srgbClr val="FF0000"/>
                </a:solidFill>
              </a:rPr>
              <a:t>serious problems </a:t>
            </a:r>
            <a:r>
              <a:rPr lang="en-US" altLang="ja-JP" dirty="0" smtClean="0"/>
              <a:t>that</a:t>
            </a:r>
            <a:endParaRPr lang="en-US" altLang="ja-JP" dirty="0"/>
          </a:p>
          <a:p>
            <a:pPr lvl="1"/>
            <a:r>
              <a:rPr lang="en-US" altLang="ja-JP" dirty="0">
                <a:solidFill>
                  <a:srgbClr val="FF0000"/>
                </a:solidFill>
              </a:rPr>
              <a:t>Start of convective heavy rain </a:t>
            </a:r>
            <a:r>
              <a:rPr lang="en-US" altLang="ja-JP" dirty="0" smtClean="0"/>
              <a:t>is </a:t>
            </a:r>
            <a:r>
              <a:rPr lang="en-US" altLang="ja-JP" dirty="0"/>
              <a:t>often </a:t>
            </a:r>
            <a:r>
              <a:rPr lang="en-US" altLang="ja-JP" dirty="0">
                <a:solidFill>
                  <a:srgbClr val="FF0000"/>
                </a:solidFill>
              </a:rPr>
              <a:t>delayed</a:t>
            </a:r>
            <a:r>
              <a:rPr lang="en-US" altLang="ja-JP" dirty="0"/>
              <a:t>. </a:t>
            </a:r>
          </a:p>
          <a:p>
            <a:pPr lvl="1"/>
            <a:r>
              <a:rPr lang="en-US" altLang="ja-JP" dirty="0" smtClean="0"/>
              <a:t>The convective precipitation </a:t>
            </a:r>
            <a:r>
              <a:rPr lang="en-US" altLang="ja-JP" dirty="0" smtClean="0">
                <a:solidFill>
                  <a:srgbClr val="FF0000"/>
                </a:solidFill>
              </a:rPr>
              <a:t>intensity</a:t>
            </a:r>
            <a:r>
              <a:rPr lang="en-US" altLang="ja-JP" dirty="0" smtClean="0"/>
              <a:t> is too </a:t>
            </a:r>
            <a:r>
              <a:rPr lang="en-US" altLang="ja-JP" dirty="0" smtClean="0">
                <a:solidFill>
                  <a:srgbClr val="FF0000"/>
                </a:solidFill>
              </a:rPr>
              <a:t>high</a:t>
            </a:r>
            <a:r>
              <a:rPr lang="en-US" altLang="ja-JP" dirty="0" smtClean="0"/>
              <a:t>. </a:t>
            </a:r>
          </a:p>
          <a:p>
            <a:r>
              <a:rPr lang="en-US" altLang="ja-JP" dirty="0" smtClean="0"/>
              <a:t>The </a:t>
            </a:r>
            <a:r>
              <a:rPr lang="en-US" altLang="ja-JP" dirty="0" smtClean="0">
                <a:solidFill>
                  <a:srgbClr val="FF0000"/>
                </a:solidFill>
              </a:rPr>
              <a:t>less accurate </a:t>
            </a:r>
            <a:r>
              <a:rPr lang="en-US" altLang="ja-JP" dirty="0" smtClean="0"/>
              <a:t>of forecast of </a:t>
            </a:r>
            <a:r>
              <a:rPr lang="en-US" altLang="ja-JP" dirty="0" smtClean="0">
                <a:solidFill>
                  <a:srgbClr val="FF0000"/>
                </a:solidFill>
              </a:rPr>
              <a:t>timing</a:t>
            </a:r>
            <a:r>
              <a:rPr lang="en-US" altLang="ja-JP" dirty="0" smtClean="0"/>
              <a:t> and </a:t>
            </a:r>
            <a:r>
              <a:rPr lang="en-US" altLang="ja-JP" dirty="0" smtClean="0">
                <a:solidFill>
                  <a:srgbClr val="FF0000"/>
                </a:solidFill>
              </a:rPr>
              <a:t>intensity</a:t>
            </a:r>
            <a:r>
              <a:rPr lang="en-US" altLang="ja-JP" dirty="0" smtClean="0"/>
              <a:t> of </a:t>
            </a:r>
            <a:r>
              <a:rPr lang="en-US" altLang="ja-JP" dirty="0" smtClean="0">
                <a:solidFill>
                  <a:srgbClr val="FF0000"/>
                </a:solidFill>
              </a:rPr>
              <a:t>convective precipitation </a:t>
            </a:r>
            <a:r>
              <a:rPr lang="en-US" altLang="ja-JP" dirty="0" smtClean="0"/>
              <a:t>is serious not only for forecasters to </a:t>
            </a:r>
            <a:r>
              <a:rPr lang="en-US" altLang="ja-JP" dirty="0" smtClean="0">
                <a:solidFill>
                  <a:srgbClr val="FF0000"/>
                </a:solidFill>
              </a:rPr>
              <a:t>issue warnings or advisories</a:t>
            </a:r>
            <a:r>
              <a:rPr lang="en-US" altLang="ja-JP" dirty="0" smtClean="0"/>
              <a:t>, but also for </a:t>
            </a:r>
            <a:r>
              <a:rPr lang="en-US" altLang="ja-JP" dirty="0" smtClean="0">
                <a:solidFill>
                  <a:srgbClr val="FF0000"/>
                </a:solidFill>
              </a:rPr>
              <a:t>computational stability</a:t>
            </a:r>
            <a:r>
              <a:rPr lang="en-US" altLang="ja-JP" dirty="0" smtClean="0"/>
              <a:t>.</a:t>
            </a:r>
          </a:p>
          <a:p>
            <a:r>
              <a:rPr lang="en-US" altLang="ja-JP" dirty="0" smtClean="0"/>
              <a:t>Some operational NWP </a:t>
            </a:r>
            <a:r>
              <a:rPr lang="en-US" altLang="ja-JP" dirty="0" err="1" smtClean="0"/>
              <a:t>centres</a:t>
            </a:r>
            <a:r>
              <a:rPr lang="en-US" altLang="ja-JP" dirty="0" smtClean="0"/>
              <a:t> or consortia (ex. Met Office, COSMO) also face </a:t>
            </a:r>
            <a:r>
              <a:rPr lang="en-US" altLang="ja-JP" dirty="0" smtClean="0">
                <a:solidFill>
                  <a:srgbClr val="FF0000"/>
                </a:solidFill>
              </a:rPr>
              <a:t>similar problems</a:t>
            </a:r>
            <a:r>
              <a:rPr lang="en-US" altLang="ja-JP" dirty="0" smtClean="0"/>
              <a:t>. </a:t>
            </a:r>
          </a:p>
          <a:p>
            <a:pPr lvl="1"/>
            <a:r>
              <a:rPr lang="en-US" altLang="ja-JP" dirty="0" smtClean="0"/>
              <a:t>Information from European </a:t>
            </a:r>
            <a:r>
              <a:rPr lang="en-US" altLang="ja-JP" dirty="0"/>
              <a:t>Working Group on Limited Area </a:t>
            </a:r>
            <a:r>
              <a:rPr lang="en-US" altLang="ja-JP" dirty="0" smtClean="0"/>
              <a:t>Modeling (EWGLAM) meeting in 2015. </a:t>
            </a:r>
          </a:p>
          <a:p>
            <a:r>
              <a:rPr lang="en-US" altLang="ja-JP" dirty="0" smtClean="0"/>
              <a:t>We have tried to solve the shortcomings and I would like to introduce the lessons learned from the development.</a:t>
            </a:r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E0B9A62-1E34-45B4-8BD9-9566EBF62A18}" type="slidenum">
              <a:rPr lang="ja-JP" altLang="en-US" smtClean="0"/>
              <a:pPr>
                <a:defRPr/>
              </a:pPr>
              <a:t>13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47865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Grey Zone problem</a:t>
            </a:r>
            <a:br>
              <a:rPr kumimoji="1" lang="en-US" altLang="ja-JP" dirty="0" smtClean="0"/>
            </a:br>
            <a:r>
              <a:rPr lang="en-US" altLang="ja-JP" dirty="0" smtClean="0"/>
              <a:t>Ex: convection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48850EF-ECDA-4ECE-8DA7-C6B35CBD4662}" type="slidenum">
              <a:rPr lang="ja-JP" altLang="en-US" smtClean="0"/>
              <a:pPr>
                <a:defRPr/>
              </a:pPr>
              <a:t>14</a:t>
            </a:fld>
            <a:endParaRPr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11560" y="1628800"/>
            <a:ext cx="24117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solidFill>
                  <a:srgbClr val="FF0000"/>
                </a:solidFill>
              </a:rPr>
              <a:t>Not</a:t>
            </a:r>
            <a:r>
              <a:rPr lang="en-US" altLang="ja-JP" sz="2000" dirty="0" smtClean="0"/>
              <a:t> represented by grid-mean vertical velocities at all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940152" y="1628800"/>
            <a:ext cx="28438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/>
              <a:t>Grid-mean</a:t>
            </a:r>
            <a:r>
              <a:rPr lang="en-US" altLang="ja-JP" dirty="0" smtClean="0"/>
              <a:t> vertical velocities can represent </a:t>
            </a:r>
            <a:r>
              <a:rPr lang="en-US" altLang="ja-JP" dirty="0" smtClean="0">
                <a:solidFill>
                  <a:srgbClr val="FF0000"/>
                </a:solidFill>
              </a:rPr>
              <a:t>all </a:t>
            </a:r>
            <a:r>
              <a:rPr lang="en-US" altLang="ja-JP" dirty="0" smtClean="0"/>
              <a:t>vertical transport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79512" y="4437112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All transport should be parameterized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588224" y="4437112"/>
            <a:ext cx="2555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No parameterizations are necessary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203848" y="1509751"/>
            <a:ext cx="230425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FF0000"/>
                </a:solidFill>
              </a:rPr>
              <a:t>Partially</a:t>
            </a:r>
            <a:r>
              <a:rPr kumimoji="1" lang="en-US" altLang="ja-JP" sz="2000" dirty="0" smtClean="0"/>
              <a:t> resolved by grid-mean vertical velocities</a:t>
            </a:r>
          </a:p>
          <a:p>
            <a:endParaRPr lang="en-US" altLang="ja-JP" sz="2000" dirty="0"/>
          </a:p>
          <a:p>
            <a:endParaRPr kumimoji="1" lang="en-US" altLang="ja-JP" sz="2000" dirty="0" smtClean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067944" y="3933056"/>
            <a:ext cx="9361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0" dirty="0" smtClean="0"/>
              <a:t>?</a:t>
            </a:r>
            <a:endParaRPr kumimoji="1" lang="ja-JP" altLang="en-US" sz="80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08920"/>
            <a:ext cx="2550467" cy="43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2780928"/>
            <a:ext cx="2520280" cy="393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図 2" descr="a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212976"/>
            <a:ext cx="7569200" cy="1003300"/>
          </a:xfrm>
          <a:prstGeom prst="rect">
            <a:avLst/>
          </a:prstGeom>
        </p:spPr>
      </p:pic>
      <p:sp>
        <p:nvSpPr>
          <p:cNvPr id="18" name="テキスト ボックス 17"/>
          <p:cNvSpPr txBox="1"/>
          <p:nvPr/>
        </p:nvSpPr>
        <p:spPr>
          <a:xfrm>
            <a:off x="7956376" y="3284984"/>
            <a:ext cx="683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(m)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971600" y="5256495"/>
            <a:ext cx="7812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In the Gray Zone, resolved and unresolved phenomena are mixed.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ja-JP" dirty="0" smtClean="0"/>
              <a:t>Vertical transport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kumimoji="1" lang="en-US" altLang="ja-JP" dirty="0" smtClean="0"/>
              <a:t>Convective initiation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ja-JP" dirty="0" smtClean="0"/>
              <a:t>Entrainment/Detrainment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70178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1072"/>
    </mc:Choice>
    <mc:Fallback xmlns="">
      <p:transition xmlns:p14="http://schemas.microsoft.com/office/powerpoint/2010/main" spd="slow" advTm="141072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" name="直線コネクタ 42"/>
          <p:cNvCxnSpPr/>
          <p:nvPr/>
        </p:nvCxnSpPr>
        <p:spPr>
          <a:xfrm flipH="1">
            <a:off x="898550" y="2276872"/>
            <a:ext cx="2376487" cy="2376488"/>
          </a:xfrm>
          <a:prstGeom prst="line">
            <a:avLst/>
          </a:prstGeom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コネクタ 46"/>
          <p:cNvCxnSpPr/>
          <p:nvPr/>
        </p:nvCxnSpPr>
        <p:spPr>
          <a:xfrm flipH="1">
            <a:off x="2266975" y="2276872"/>
            <a:ext cx="2376487" cy="2376488"/>
          </a:xfrm>
          <a:prstGeom prst="line">
            <a:avLst/>
          </a:prstGeom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コネクタ 48"/>
          <p:cNvCxnSpPr/>
          <p:nvPr/>
        </p:nvCxnSpPr>
        <p:spPr>
          <a:xfrm flipH="1">
            <a:off x="3635400" y="2276872"/>
            <a:ext cx="2376487" cy="2376488"/>
          </a:xfrm>
          <a:prstGeom prst="line">
            <a:avLst/>
          </a:prstGeom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コネクタ 50"/>
          <p:cNvCxnSpPr/>
          <p:nvPr/>
        </p:nvCxnSpPr>
        <p:spPr>
          <a:xfrm flipH="1">
            <a:off x="5003825" y="2276872"/>
            <a:ext cx="2376487" cy="2376488"/>
          </a:xfrm>
          <a:prstGeom prst="line">
            <a:avLst/>
          </a:prstGeom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/>
          <p:cNvCxnSpPr/>
          <p:nvPr/>
        </p:nvCxnSpPr>
        <p:spPr>
          <a:xfrm>
            <a:off x="2268538" y="2594198"/>
            <a:ext cx="5254625" cy="0"/>
          </a:xfrm>
          <a:prstGeom prst="line">
            <a:avLst/>
          </a:prstGeom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コネクタ 38"/>
          <p:cNvCxnSpPr/>
          <p:nvPr/>
        </p:nvCxnSpPr>
        <p:spPr>
          <a:xfrm>
            <a:off x="1331913" y="3530823"/>
            <a:ext cx="5256212" cy="0"/>
          </a:xfrm>
          <a:prstGeom prst="line">
            <a:avLst/>
          </a:prstGeom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20" name="タイトル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764704"/>
          </a:xfrm>
        </p:spPr>
        <p:txBody>
          <a:bodyPr/>
          <a:lstStyle/>
          <a:p>
            <a:r>
              <a:rPr lang="en-US" altLang="ja-JP" dirty="0"/>
              <a:t>P</a:t>
            </a:r>
            <a:r>
              <a:rPr lang="en-US" altLang="ja-JP" dirty="0" smtClean="0"/>
              <a:t>rocesses in convection</a:t>
            </a:r>
            <a:endParaRPr lang="ja-JP" altLang="en-US" dirty="0" smtClean="0"/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17083CA-0FA3-4779-ABC1-9389598A4335}" type="slidenum">
              <a:rPr lang="ja-JP" altLang="en-US" smtClean="0"/>
              <a:pPr>
                <a:defRPr/>
              </a:pPr>
              <a:t>15</a:t>
            </a:fld>
            <a:endParaRPr lang="ja-JP" altLang="en-US" dirty="0"/>
          </a:p>
        </p:txBody>
      </p:sp>
      <p:sp>
        <p:nvSpPr>
          <p:cNvPr id="4" name="雲 3"/>
          <p:cNvSpPr/>
          <p:nvPr/>
        </p:nvSpPr>
        <p:spPr>
          <a:xfrm>
            <a:off x="2817217" y="1445914"/>
            <a:ext cx="2961851" cy="1406476"/>
          </a:xfrm>
          <a:prstGeom prst="cloud">
            <a:avLst/>
          </a:prstGeom>
          <a:solidFill>
            <a:schemeClr val="bg1">
              <a:lumMod val="85000"/>
            </a:schemeClr>
          </a:solidFill>
          <a:ln w="6350"/>
          <a:scene3d>
            <a:camera prst="orthographicFront">
              <a:rot lat="0" lon="0" rev="51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grpSp>
        <p:nvGrpSpPr>
          <p:cNvPr id="38923" name="グループ化 4"/>
          <p:cNvGrpSpPr>
            <a:grpSpLocks/>
          </p:cNvGrpSpPr>
          <p:nvPr/>
        </p:nvGrpSpPr>
        <p:grpSpPr bwMode="auto">
          <a:xfrm>
            <a:off x="3851275" y="1052736"/>
            <a:ext cx="817563" cy="2109787"/>
            <a:chOff x="3995936" y="3789040"/>
            <a:chExt cx="576064" cy="1728192"/>
          </a:xfrm>
        </p:grpSpPr>
        <p:sp>
          <p:nvSpPr>
            <p:cNvPr id="6" name="二等辺三角形 5"/>
            <p:cNvSpPr/>
            <p:nvPr/>
          </p:nvSpPr>
          <p:spPr>
            <a:xfrm>
              <a:off x="3995936" y="3789040"/>
              <a:ext cx="576064" cy="431723"/>
            </a:xfrm>
            <a:prstGeom prst="triangle">
              <a:avLst/>
            </a:prstGeom>
            <a:solidFill>
              <a:srgbClr val="FFCCCC"/>
            </a:solidFill>
            <a:ln>
              <a:solidFill>
                <a:srgbClr val="FF5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7" name="台形 6"/>
            <p:cNvSpPr/>
            <p:nvPr/>
          </p:nvSpPr>
          <p:spPr>
            <a:xfrm rot="10800000">
              <a:off x="4099963" y="4220763"/>
              <a:ext cx="360180" cy="1296469"/>
            </a:xfrm>
            <a:prstGeom prst="trapezoid">
              <a:avLst/>
            </a:prstGeom>
            <a:solidFill>
              <a:srgbClr val="FFCCCC"/>
            </a:solidFill>
            <a:ln>
              <a:solidFill>
                <a:srgbClr val="FF5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</p:grpSp>
      <p:grpSp>
        <p:nvGrpSpPr>
          <p:cNvPr id="8" name="グループ化 7"/>
          <p:cNvGrpSpPr/>
          <p:nvPr/>
        </p:nvGrpSpPr>
        <p:grpSpPr>
          <a:xfrm rot="10800000">
            <a:off x="2555776" y="1916286"/>
            <a:ext cx="817062" cy="1494381"/>
            <a:chOff x="3995936" y="3789040"/>
            <a:chExt cx="576064" cy="1728192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9" name="二等辺三角形 8"/>
            <p:cNvSpPr/>
            <p:nvPr/>
          </p:nvSpPr>
          <p:spPr>
            <a:xfrm>
              <a:off x="3995936" y="3789040"/>
              <a:ext cx="576064" cy="432048"/>
            </a:xfrm>
            <a:prstGeom prst="triangle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0" name="台形 9"/>
            <p:cNvSpPr/>
            <p:nvPr/>
          </p:nvSpPr>
          <p:spPr>
            <a:xfrm rot="10800000">
              <a:off x="4100195" y="4221088"/>
              <a:ext cx="360041" cy="1296144"/>
            </a:xfrm>
            <a:prstGeom prst="trapezoid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</p:grpSp>
      <p:sp>
        <p:nvSpPr>
          <p:cNvPr id="11" name="環状矢印 10"/>
          <p:cNvSpPr/>
          <p:nvPr/>
        </p:nvSpPr>
        <p:spPr>
          <a:xfrm>
            <a:off x="4576763" y="1340073"/>
            <a:ext cx="1106487" cy="796925"/>
          </a:xfrm>
          <a:prstGeom prst="circularArrow">
            <a:avLst>
              <a:gd name="adj1" fmla="val 8330"/>
              <a:gd name="adj2" fmla="val 1052238"/>
              <a:gd name="adj3" fmla="val 18607499"/>
              <a:gd name="adj4" fmla="val 12222578"/>
              <a:gd name="adj5" fmla="val 13725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2" name="環状矢印 11"/>
          <p:cNvSpPr/>
          <p:nvPr/>
        </p:nvSpPr>
        <p:spPr>
          <a:xfrm rot="10800000">
            <a:off x="4538663" y="1124173"/>
            <a:ext cx="1106487" cy="796925"/>
          </a:xfrm>
          <a:prstGeom prst="circularArrow">
            <a:avLst>
              <a:gd name="adj1" fmla="val 8330"/>
              <a:gd name="adj2" fmla="val 1052238"/>
              <a:gd name="adj3" fmla="val 18607499"/>
              <a:gd name="adj4" fmla="val 12222578"/>
              <a:gd name="adj5" fmla="val 13725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3" name="環状矢印 12"/>
          <p:cNvSpPr/>
          <p:nvPr/>
        </p:nvSpPr>
        <p:spPr>
          <a:xfrm>
            <a:off x="4465638" y="2348136"/>
            <a:ext cx="1108075" cy="796925"/>
          </a:xfrm>
          <a:prstGeom prst="circularArrow">
            <a:avLst>
              <a:gd name="adj1" fmla="val 8330"/>
              <a:gd name="adj2" fmla="val 1052238"/>
              <a:gd name="adj3" fmla="val 18607499"/>
              <a:gd name="adj4" fmla="val 12222578"/>
              <a:gd name="adj5" fmla="val 13725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4" name="環状矢印 13"/>
          <p:cNvSpPr/>
          <p:nvPr/>
        </p:nvSpPr>
        <p:spPr>
          <a:xfrm rot="10800000">
            <a:off x="4427538" y="2132236"/>
            <a:ext cx="1108075" cy="796925"/>
          </a:xfrm>
          <a:prstGeom prst="circularArrow">
            <a:avLst>
              <a:gd name="adj1" fmla="val 8330"/>
              <a:gd name="adj2" fmla="val 1052238"/>
              <a:gd name="adj3" fmla="val 18607499"/>
              <a:gd name="adj4" fmla="val 12222578"/>
              <a:gd name="adj5" fmla="val 13725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5" name="曲折矢印 14"/>
          <p:cNvSpPr/>
          <p:nvPr/>
        </p:nvSpPr>
        <p:spPr>
          <a:xfrm rot="16200000">
            <a:off x="4144169" y="3639567"/>
            <a:ext cx="571500" cy="868362"/>
          </a:xfrm>
          <a:prstGeom prst="bentArrow">
            <a:avLst>
              <a:gd name="adj1" fmla="val 25000"/>
              <a:gd name="adj2" fmla="val 46033"/>
              <a:gd name="adj3" fmla="val 44718"/>
              <a:gd name="adj4" fmla="val 4375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38930" name="テキスト ボックス 27"/>
          <p:cNvSpPr txBox="1">
            <a:spLocks noChangeArrowheads="1"/>
          </p:cNvSpPr>
          <p:nvPr/>
        </p:nvSpPr>
        <p:spPr bwMode="auto">
          <a:xfrm>
            <a:off x="1187450" y="1268636"/>
            <a:ext cx="31686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2400"/>
              <a:t>vertical transport</a:t>
            </a:r>
            <a:endParaRPr lang="ja-JP" altLang="en-US" sz="2400"/>
          </a:p>
        </p:txBody>
      </p:sp>
      <p:sp>
        <p:nvSpPr>
          <p:cNvPr id="38931" name="テキスト ボックス 28"/>
          <p:cNvSpPr txBox="1">
            <a:spLocks noChangeArrowheads="1"/>
          </p:cNvSpPr>
          <p:nvPr/>
        </p:nvSpPr>
        <p:spPr bwMode="auto">
          <a:xfrm>
            <a:off x="4932040" y="3530650"/>
            <a:ext cx="367240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2400" dirty="0"/>
              <a:t>initiation / </a:t>
            </a:r>
            <a:r>
              <a:rPr lang="en-US" altLang="ja-JP" sz="2400" dirty="0" smtClean="0"/>
              <a:t>trigger</a:t>
            </a:r>
          </a:p>
          <a:p>
            <a:pPr eaLnBrk="1" hangingPunct="1"/>
            <a:r>
              <a:rPr lang="en-US" altLang="ja-JP" sz="1600" dirty="0" smtClean="0"/>
              <a:t>(forced lifting by convergence, topography, growing PBL)</a:t>
            </a:r>
            <a:endParaRPr lang="ja-JP" altLang="en-US" sz="1600" dirty="0"/>
          </a:p>
        </p:txBody>
      </p:sp>
      <p:sp>
        <p:nvSpPr>
          <p:cNvPr id="38932" name="テキスト ボックス 29"/>
          <p:cNvSpPr txBox="1">
            <a:spLocks noChangeArrowheads="1"/>
          </p:cNvSpPr>
          <p:nvPr/>
        </p:nvSpPr>
        <p:spPr bwMode="auto">
          <a:xfrm>
            <a:off x="5580063" y="1484784"/>
            <a:ext cx="187166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2400" dirty="0"/>
              <a:t>entrainment detrainment</a:t>
            </a:r>
            <a:endParaRPr lang="ja-JP" altLang="en-US" sz="2400" dirty="0"/>
          </a:p>
        </p:txBody>
      </p:sp>
      <p:grpSp>
        <p:nvGrpSpPr>
          <p:cNvPr id="16" name="グループ化 35"/>
          <p:cNvGrpSpPr/>
          <p:nvPr/>
        </p:nvGrpSpPr>
        <p:grpSpPr>
          <a:xfrm>
            <a:off x="3995936" y="1123998"/>
            <a:ext cx="1686967" cy="3235678"/>
            <a:chOff x="3995936" y="2175047"/>
            <a:chExt cx="1686967" cy="3235678"/>
          </a:xfrm>
          <a:solidFill>
            <a:schemeClr val="tx1"/>
          </a:solidFill>
        </p:grpSpPr>
        <p:sp>
          <p:nvSpPr>
            <p:cNvPr id="31" name="環状矢印 30"/>
            <p:cNvSpPr/>
            <p:nvPr/>
          </p:nvSpPr>
          <p:spPr>
            <a:xfrm>
              <a:off x="4577210" y="2390949"/>
              <a:ext cx="1105693" cy="797321"/>
            </a:xfrm>
            <a:prstGeom prst="circularArrow">
              <a:avLst>
                <a:gd name="adj1" fmla="val 8330"/>
                <a:gd name="adj2" fmla="val 1052238"/>
                <a:gd name="adj3" fmla="val 18607499"/>
                <a:gd name="adj4" fmla="val 12222578"/>
                <a:gd name="adj5" fmla="val 13725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32" name="環状矢印 31"/>
            <p:cNvSpPr/>
            <p:nvPr/>
          </p:nvSpPr>
          <p:spPr>
            <a:xfrm rot="10800000">
              <a:off x="4539109" y="2175047"/>
              <a:ext cx="1105693" cy="797321"/>
            </a:xfrm>
            <a:prstGeom prst="circularArrow">
              <a:avLst>
                <a:gd name="adj1" fmla="val 8330"/>
                <a:gd name="adj2" fmla="val 1052238"/>
                <a:gd name="adj3" fmla="val 18607499"/>
                <a:gd name="adj4" fmla="val 12222578"/>
                <a:gd name="adj5" fmla="val 13725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33" name="環状矢印 32"/>
            <p:cNvSpPr/>
            <p:nvPr/>
          </p:nvSpPr>
          <p:spPr>
            <a:xfrm>
              <a:off x="4466085" y="3399012"/>
              <a:ext cx="1107489" cy="797320"/>
            </a:xfrm>
            <a:prstGeom prst="circularArrow">
              <a:avLst>
                <a:gd name="adj1" fmla="val 8330"/>
                <a:gd name="adj2" fmla="val 1052238"/>
                <a:gd name="adj3" fmla="val 18607499"/>
                <a:gd name="adj4" fmla="val 12222578"/>
                <a:gd name="adj5" fmla="val 13725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34" name="環状矢印 33"/>
            <p:cNvSpPr/>
            <p:nvPr/>
          </p:nvSpPr>
          <p:spPr>
            <a:xfrm rot="10800000">
              <a:off x="4427984" y="3183112"/>
              <a:ext cx="1107489" cy="797320"/>
            </a:xfrm>
            <a:prstGeom prst="circularArrow">
              <a:avLst>
                <a:gd name="adj1" fmla="val 8330"/>
                <a:gd name="adj2" fmla="val 1052238"/>
                <a:gd name="adj3" fmla="val 18607499"/>
                <a:gd name="adj4" fmla="val 12222578"/>
                <a:gd name="adj5" fmla="val 13725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35" name="曲折矢印 34"/>
            <p:cNvSpPr/>
            <p:nvPr/>
          </p:nvSpPr>
          <p:spPr>
            <a:xfrm rot="16200000">
              <a:off x="4144310" y="4690970"/>
              <a:ext cx="571381" cy="868129"/>
            </a:xfrm>
            <a:prstGeom prst="bentArrow">
              <a:avLst>
                <a:gd name="adj1" fmla="val 25000"/>
                <a:gd name="adj2" fmla="val 46033"/>
                <a:gd name="adj3" fmla="val 44718"/>
                <a:gd name="adj4" fmla="val 43750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42" name="直線コネクタ 41"/>
          <p:cNvCxnSpPr/>
          <p:nvPr/>
        </p:nvCxnSpPr>
        <p:spPr>
          <a:xfrm>
            <a:off x="395288" y="4465861"/>
            <a:ext cx="5256212" cy="0"/>
          </a:xfrm>
          <a:prstGeom prst="line">
            <a:avLst/>
          </a:prstGeom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テキスト ボックス 51"/>
          <p:cNvSpPr txBox="1">
            <a:spLocks noChangeArrowheads="1"/>
          </p:cNvSpPr>
          <p:nvPr/>
        </p:nvSpPr>
        <p:spPr bwMode="auto">
          <a:xfrm>
            <a:off x="107504" y="4653136"/>
            <a:ext cx="8856983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rmAutofit fontScale="92500" lnSpcReduction="10000"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ja-JP" dirty="0" smtClean="0"/>
              <a:t>Vertical transport: </a:t>
            </a:r>
            <a:r>
              <a:rPr lang="en-US" altLang="ja-JP" dirty="0" smtClean="0">
                <a:solidFill>
                  <a:srgbClr val="FF0000"/>
                </a:solidFill>
              </a:rPr>
              <a:t>Significant part </a:t>
            </a:r>
            <a:r>
              <a:rPr lang="en-US" altLang="ja-JP" dirty="0" smtClean="0"/>
              <a:t>is </a:t>
            </a:r>
            <a:r>
              <a:rPr lang="en-US" altLang="ja-JP" dirty="0">
                <a:solidFill>
                  <a:srgbClr val="FF0000"/>
                </a:solidFill>
              </a:rPr>
              <a:t>explicitly </a:t>
            </a:r>
            <a:r>
              <a:rPr lang="en-US" altLang="ja-JP" dirty="0" smtClean="0">
                <a:solidFill>
                  <a:srgbClr val="FF0000"/>
                </a:solidFill>
              </a:rPr>
              <a:t>resolved </a:t>
            </a:r>
            <a:r>
              <a:rPr lang="en-US" altLang="ja-JP" dirty="0" smtClean="0"/>
              <a:t>in </a:t>
            </a:r>
            <a:r>
              <a:rPr lang="en-US" altLang="ja-JP" dirty="0"/>
              <a:t>the </a:t>
            </a:r>
            <a:r>
              <a:rPr lang="en-US" altLang="ja-JP" dirty="0" smtClean="0"/>
              <a:t>LFM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ja-JP" dirty="0" smtClean="0"/>
              <a:t>Entrainment / detrainment: </a:t>
            </a:r>
            <a:r>
              <a:rPr lang="en-US" altLang="ja-JP" dirty="0" smtClean="0">
                <a:solidFill>
                  <a:srgbClr val="FF0000"/>
                </a:solidFill>
              </a:rPr>
              <a:t>Not resolved </a:t>
            </a:r>
            <a:r>
              <a:rPr lang="en-US" altLang="ja-JP" dirty="0" smtClean="0"/>
              <a:t>in the LFM</a:t>
            </a:r>
          </a:p>
          <a:p>
            <a:pPr marL="1028700" lvl="1" eaLnBrk="1" hangingPunct="1">
              <a:buFont typeface="Arial" panose="020B0604020202020204" pitchFamily="34" charset="0"/>
              <a:buChar char="•"/>
            </a:pPr>
            <a:r>
              <a:rPr lang="en-US" altLang="ja-JP" dirty="0"/>
              <a:t>T</a:t>
            </a:r>
            <a:r>
              <a:rPr lang="en-US" altLang="ja-JP" dirty="0" smtClean="0"/>
              <a:t>hey are caused by very </a:t>
            </a:r>
            <a:r>
              <a:rPr lang="en-US" altLang="ja-JP" dirty="0" smtClean="0">
                <a:solidFill>
                  <a:srgbClr val="FF0000"/>
                </a:solidFill>
              </a:rPr>
              <a:t>small vortexes</a:t>
            </a:r>
            <a:r>
              <a:rPr lang="en-US" altLang="ja-JP" dirty="0" smtClean="0"/>
              <a:t>.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ja-JP" dirty="0" smtClean="0"/>
              <a:t>Initiation / trigger: </a:t>
            </a:r>
            <a:r>
              <a:rPr lang="en-US" altLang="ja-JP" dirty="0" smtClean="0">
                <a:solidFill>
                  <a:srgbClr val="FF0000"/>
                </a:solidFill>
              </a:rPr>
              <a:t>Partly resolved</a:t>
            </a:r>
            <a:r>
              <a:rPr lang="en-US" altLang="ja-JP" dirty="0" smtClean="0"/>
              <a:t> in the LFM </a:t>
            </a:r>
          </a:p>
          <a:p>
            <a:pPr marL="1028700" lvl="1" eaLnBrk="1" hangingPunct="1">
              <a:buFont typeface="Arial" panose="020B0604020202020204" pitchFamily="34" charset="0"/>
              <a:buChar char="•"/>
            </a:pPr>
            <a:r>
              <a:rPr lang="en-US" altLang="ja-JP" dirty="0" smtClean="0">
                <a:solidFill>
                  <a:srgbClr val="FF0000"/>
                </a:solidFill>
              </a:rPr>
              <a:t>Large scale divergence</a:t>
            </a:r>
            <a:r>
              <a:rPr lang="en-US" altLang="ja-JP" dirty="0" smtClean="0"/>
              <a:t> is</a:t>
            </a:r>
            <a:r>
              <a:rPr lang="en-US" altLang="ja-JP" dirty="0" smtClean="0">
                <a:solidFill>
                  <a:srgbClr val="FF0000"/>
                </a:solidFill>
              </a:rPr>
              <a:t> resolved </a:t>
            </a:r>
            <a:r>
              <a:rPr lang="en-US" altLang="ja-JP" dirty="0" smtClean="0"/>
              <a:t>while </a:t>
            </a:r>
            <a:r>
              <a:rPr lang="en-US" altLang="ja-JP" dirty="0" smtClean="0">
                <a:solidFill>
                  <a:srgbClr val="FF0000"/>
                </a:solidFill>
              </a:rPr>
              <a:t>small scale divergence or trigger </a:t>
            </a:r>
            <a:r>
              <a:rPr lang="en-US" altLang="ja-JP" dirty="0" smtClean="0"/>
              <a:t>caused by small scale (ex. dispersion of topography) is </a:t>
            </a:r>
            <a:r>
              <a:rPr lang="en-US" altLang="ja-JP" dirty="0" smtClean="0">
                <a:solidFill>
                  <a:srgbClr val="FF0000"/>
                </a:solidFill>
              </a:rPr>
              <a:t>not resolved</a:t>
            </a:r>
            <a:r>
              <a:rPr lang="en-US" altLang="ja-JP" dirty="0" smtClean="0"/>
              <a:t>.</a:t>
            </a:r>
            <a:endParaRPr lang="en-US" altLang="ja-JP" dirty="0" smtClean="0">
              <a:latin typeface="Wingdings 3" panose="05040102010807070707" pitchFamily="18" charset="2"/>
            </a:endParaRPr>
          </a:p>
          <a:p>
            <a:pPr marL="0" lvl="1" indent="0" eaLnBrk="1" hangingPunct="1"/>
            <a:r>
              <a:rPr lang="en-US" altLang="ja-JP" dirty="0" smtClean="0">
                <a:latin typeface="Wingdings 3" panose="05040102010807070707" pitchFamily="18" charset="2"/>
              </a:rPr>
              <a:t>a</a:t>
            </a:r>
            <a:r>
              <a:rPr lang="en-US" altLang="ja-JP" dirty="0" smtClean="0"/>
              <a:t> Different approach from traditional cumulus parameterization is required!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766396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070992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Horizontal Diffusion; not worked well…</a:t>
            </a:r>
            <a:br>
              <a:rPr kumimoji="1" lang="en-US" altLang="ja-JP" dirty="0" smtClean="0"/>
            </a:br>
            <a:r>
              <a:rPr lang="en-US" altLang="ja-JP" sz="3100" dirty="0"/>
              <a:t>A</a:t>
            </a:r>
            <a:r>
              <a:rPr kumimoji="1" lang="en-US" altLang="ja-JP" sz="3100" dirty="0" smtClean="0"/>
              <a:t>s a parameterization of entrainment / detrainment</a:t>
            </a:r>
            <a:endParaRPr kumimoji="1" lang="ja-JP" altLang="en-US" sz="3100" dirty="0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kumimoji="1" lang="en-US" altLang="ja-JP" dirty="0" err="1" smtClean="0">
                <a:solidFill>
                  <a:srgbClr val="FF0000"/>
                </a:solidFill>
              </a:rPr>
              <a:t>Smagorinsky</a:t>
            </a:r>
            <a:r>
              <a:rPr kumimoji="1" lang="en-US" altLang="ja-JP" dirty="0" smtClean="0">
                <a:solidFill>
                  <a:srgbClr val="FF0000"/>
                </a:solidFill>
              </a:rPr>
              <a:t> type horizontal diffusion </a:t>
            </a:r>
            <a:r>
              <a:rPr kumimoji="1" lang="en-US" altLang="ja-JP" dirty="0" smtClean="0"/>
              <a:t>scheme was tested to parameterize the effect of entrainment / detrainment but was </a:t>
            </a:r>
            <a:r>
              <a:rPr kumimoji="1" lang="en-US" altLang="ja-JP" dirty="0" smtClean="0">
                <a:solidFill>
                  <a:srgbClr val="FF0000"/>
                </a:solidFill>
              </a:rPr>
              <a:t>not worked well</a:t>
            </a:r>
            <a:r>
              <a:rPr kumimoji="1" lang="en-US" altLang="ja-JP" dirty="0" smtClean="0"/>
              <a:t>…</a:t>
            </a:r>
          </a:p>
          <a:p>
            <a:pPr lvl="1"/>
            <a:r>
              <a:rPr lang="en-US" altLang="ja-JP" dirty="0" smtClean="0"/>
              <a:t>Test of diffusion for momentum, PT and QV</a:t>
            </a:r>
            <a:endParaRPr lang="en-US" altLang="ja-JP" dirty="0"/>
          </a:p>
          <a:p>
            <a:pPr lvl="1"/>
            <a:r>
              <a:rPr lang="en-US" altLang="ja-JP" dirty="0" smtClean="0"/>
              <a:t>Test of diffusion for PT and QV</a:t>
            </a:r>
          </a:p>
          <a:p>
            <a:pPr lvl="2"/>
            <a:r>
              <a:rPr kumimoji="1" lang="en-US" altLang="ja-JP" dirty="0" smtClean="0"/>
              <a:t>It worked </a:t>
            </a:r>
            <a:r>
              <a:rPr kumimoji="1" lang="en-US" altLang="ja-JP" dirty="0" smtClean="0">
                <a:solidFill>
                  <a:srgbClr val="FF0000"/>
                </a:solidFill>
              </a:rPr>
              <a:t>not only on unstable columns </a:t>
            </a:r>
            <a:r>
              <a:rPr kumimoji="1" lang="en-US" altLang="ja-JP" dirty="0" smtClean="0"/>
              <a:t>but also </a:t>
            </a:r>
            <a:r>
              <a:rPr kumimoji="1" lang="en-US" altLang="ja-JP" dirty="0" smtClean="0">
                <a:solidFill>
                  <a:srgbClr val="FF0000"/>
                </a:solidFill>
              </a:rPr>
              <a:t>on stable columns</a:t>
            </a:r>
            <a:r>
              <a:rPr kumimoji="1" lang="en-US" altLang="ja-JP" dirty="0" smtClean="0"/>
              <a:t> and the </a:t>
            </a:r>
            <a:r>
              <a:rPr kumimoji="1" lang="en-US" altLang="ja-JP" dirty="0" smtClean="0">
                <a:solidFill>
                  <a:srgbClr val="FF0000"/>
                </a:solidFill>
              </a:rPr>
              <a:t>smoothed field suppresses the trigger </a:t>
            </a:r>
            <a:r>
              <a:rPr kumimoji="1" lang="en-US" altLang="ja-JP" dirty="0" smtClean="0"/>
              <a:t>of convection…</a:t>
            </a:r>
          </a:p>
          <a:p>
            <a:pPr lvl="1"/>
            <a:r>
              <a:rPr lang="en-US" altLang="ja-JP" dirty="0" smtClean="0"/>
              <a:t>Test of diffusion from </a:t>
            </a:r>
            <a:r>
              <a:rPr lang="en-US" altLang="ja-JP" dirty="0" smtClean="0"/>
              <a:t>L</a:t>
            </a:r>
            <a:r>
              <a:rPr lang="en-US" altLang="ja-JP" dirty="0" smtClean="0"/>
              <a:t>FC</a:t>
            </a:r>
            <a:r>
              <a:rPr lang="en-US" altLang="ja-JP" dirty="0" smtClean="0"/>
              <a:t> </a:t>
            </a:r>
            <a:r>
              <a:rPr lang="en-US" altLang="ja-JP" dirty="0" smtClean="0"/>
              <a:t>to LNB</a:t>
            </a:r>
          </a:p>
          <a:p>
            <a:pPr lvl="2"/>
            <a:r>
              <a:rPr lang="en-US" altLang="ja-JP" dirty="0" smtClean="0"/>
              <a:t>It worked mainly on </a:t>
            </a:r>
            <a:r>
              <a:rPr lang="en-US" altLang="ja-JP" dirty="0" smtClean="0">
                <a:solidFill>
                  <a:srgbClr val="FF0000"/>
                </a:solidFill>
              </a:rPr>
              <a:t>top of convection </a:t>
            </a:r>
            <a:r>
              <a:rPr lang="en-US" altLang="ja-JP" dirty="0" smtClean="0"/>
              <a:t>which strengthen the unstableness and </a:t>
            </a:r>
            <a:r>
              <a:rPr lang="en-US" altLang="ja-JP" dirty="0" smtClean="0">
                <a:solidFill>
                  <a:srgbClr val="FF0000"/>
                </a:solidFill>
              </a:rPr>
              <a:t>not the boundary </a:t>
            </a:r>
            <a:r>
              <a:rPr lang="en-US" altLang="ja-JP" dirty="0" smtClean="0"/>
              <a:t>but top of convection cell…</a:t>
            </a:r>
          </a:p>
          <a:p>
            <a:r>
              <a:rPr lang="en-US" altLang="ja-JP" dirty="0" smtClean="0"/>
              <a:t>Therefore the diffusion was not employed in the LFM.</a:t>
            </a:r>
          </a:p>
          <a:p>
            <a:r>
              <a:rPr lang="en-US" altLang="ja-JP" dirty="0" smtClean="0"/>
              <a:t>Problems</a:t>
            </a:r>
          </a:p>
          <a:p>
            <a:pPr lvl="1"/>
            <a:r>
              <a:rPr lang="en-US" altLang="ja-JP" dirty="0" smtClean="0"/>
              <a:t>Is the </a:t>
            </a:r>
            <a:r>
              <a:rPr lang="en-US" altLang="ja-JP" dirty="0" smtClean="0">
                <a:solidFill>
                  <a:srgbClr val="FF0000"/>
                </a:solidFill>
              </a:rPr>
              <a:t>down gradient type diffusion is adequate</a:t>
            </a:r>
            <a:r>
              <a:rPr lang="en-US" altLang="ja-JP" dirty="0" smtClean="0"/>
              <a:t> to parameterize entrainment / detrainment?</a:t>
            </a:r>
          </a:p>
          <a:p>
            <a:pPr lvl="1"/>
            <a:r>
              <a:rPr lang="en-US" altLang="ja-JP" dirty="0" smtClean="0"/>
              <a:t>How to distinguish the </a:t>
            </a:r>
            <a:r>
              <a:rPr lang="en-US" altLang="ja-JP" dirty="0" smtClean="0">
                <a:solidFill>
                  <a:srgbClr val="FF0000"/>
                </a:solidFill>
              </a:rPr>
              <a:t>boundary of convection </a:t>
            </a:r>
            <a:r>
              <a:rPr lang="en-US" altLang="ja-JP" dirty="0" smtClean="0"/>
              <a:t>cell?</a:t>
            </a:r>
          </a:p>
          <a:p>
            <a:pPr lvl="2"/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6D3F0D8-8ADA-4B70-A11F-BA660F944981}" type="slidenum">
              <a:rPr lang="ja-JP" altLang="en-US" smtClean="0"/>
              <a:pPr>
                <a:defRPr/>
              </a:pPr>
              <a:t>16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75205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Horizontal Diffusion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48850EF-ECDA-4ECE-8DA7-C6B35CBD4662}" type="slidenum">
              <a:rPr lang="ja-JP" altLang="en-US" smtClean="0"/>
              <a:pPr>
                <a:defRPr/>
              </a:pPr>
              <a:t>17</a:t>
            </a:fld>
            <a:endParaRPr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79512" y="148478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W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203848" y="1452518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Tendency of </a:t>
            </a:r>
            <a:r>
              <a:rPr lang="en-US" altLang="ja-JP" dirty="0" err="1" smtClean="0">
                <a:solidFill>
                  <a:srgbClr val="FF0000"/>
                </a:solidFill>
                <a:latin typeface="Symbol" panose="05050102010706020507" pitchFamily="18" charset="2"/>
              </a:rPr>
              <a:t>r</a:t>
            </a:r>
            <a:r>
              <a:rPr lang="en-US" altLang="ja-JP" dirty="0" err="1">
                <a:solidFill>
                  <a:srgbClr val="FF0000"/>
                </a:solidFill>
              </a:rPr>
              <a:t>Q</a:t>
            </a:r>
            <a:r>
              <a:rPr lang="en-US" altLang="ja-JP" dirty="0" err="1" smtClean="0">
                <a:solidFill>
                  <a:srgbClr val="FF0000"/>
                </a:solidFill>
              </a:rPr>
              <a:t>v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228184" y="149360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EPT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5" name="円/楕円 14"/>
          <p:cNvSpPr/>
          <p:nvPr/>
        </p:nvSpPr>
        <p:spPr>
          <a:xfrm>
            <a:off x="7607301" y="1988840"/>
            <a:ext cx="709115" cy="165618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円/楕円 15"/>
          <p:cNvSpPr/>
          <p:nvPr/>
        </p:nvSpPr>
        <p:spPr>
          <a:xfrm>
            <a:off x="4607052" y="1988840"/>
            <a:ext cx="709115" cy="165618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/>
        </p:nvSpPr>
        <p:spPr>
          <a:xfrm>
            <a:off x="1534948" y="2020531"/>
            <a:ext cx="709115" cy="165618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67544" y="3861048"/>
            <a:ext cx="8208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Vertical cross section of W, EPT and time tendency of </a:t>
            </a:r>
            <a:r>
              <a:rPr lang="en-US" altLang="ja-JP" sz="2400" dirty="0" err="1" smtClean="0">
                <a:latin typeface="Symbol" panose="05050102010706020507" pitchFamily="18" charset="2"/>
              </a:rPr>
              <a:t>r</a:t>
            </a:r>
            <a:r>
              <a:rPr kumimoji="1" lang="en-US" altLang="ja-JP" sz="2400" dirty="0" err="1" smtClean="0"/>
              <a:t>Qv</a:t>
            </a:r>
            <a:r>
              <a:rPr kumimoji="1" lang="en-US" altLang="ja-JP" sz="2400" dirty="0" smtClean="0"/>
              <a:t> by the new horizontal diffusion scheme which works from LFC to LNB.</a:t>
            </a:r>
          </a:p>
          <a:p>
            <a:r>
              <a:rPr lang="en-US" altLang="ja-JP" sz="2400" dirty="0" smtClean="0"/>
              <a:t>The scheme mainly works on the top of convection cell and not at the boundary of convection cell.</a:t>
            </a:r>
            <a:endParaRPr kumimoji="1" lang="ja-JP" altLang="en-US" sz="2400" dirty="0"/>
          </a:p>
        </p:txBody>
      </p:sp>
      <p:pic>
        <p:nvPicPr>
          <p:cNvPr id="20" name="Picture 4" descr="C:\Documents and Settings\JMA3214\デスクトップ\smagorinsky_buoy\w_ft10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30" r="1038" b="10174"/>
          <a:stretch/>
        </p:blipFill>
        <p:spPr bwMode="auto">
          <a:xfrm>
            <a:off x="18000" y="1449040"/>
            <a:ext cx="3024000" cy="23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5" descr="C:\Documents and Settings\JMA3214\デスクトップ\smagorinsky_buoy\ept_ft10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30" r="1038" b="10174"/>
          <a:stretch/>
        </p:blipFill>
        <p:spPr bwMode="auto">
          <a:xfrm>
            <a:off x="6102000" y="1449040"/>
            <a:ext cx="3024000" cy="23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8" descr="C:\Documents and Settings\JMA3214\デスクトップ\smagorinsky_buoy\t_rqv_ft10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30" r="1038" b="10174"/>
          <a:stretch/>
        </p:blipFill>
        <p:spPr bwMode="auto">
          <a:xfrm>
            <a:off x="3060000" y="1449040"/>
            <a:ext cx="3024000" cy="23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0148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Introducing a parameterization for convective initiation(PI)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1520" y="1412776"/>
            <a:ext cx="8229600" cy="4929411"/>
          </a:xfrm>
        </p:spPr>
        <p:txBody>
          <a:bodyPr/>
          <a:lstStyle/>
          <a:p>
            <a:r>
              <a:rPr kumimoji="1" lang="en-US" altLang="ja-JP" sz="2000" dirty="0" smtClean="0"/>
              <a:t>Based on </a:t>
            </a:r>
            <a:r>
              <a:rPr kumimoji="1" lang="en-US" altLang="ja-JP" sz="2000" dirty="0" smtClean="0">
                <a:solidFill>
                  <a:srgbClr val="FF0000"/>
                </a:solidFill>
              </a:rPr>
              <a:t>the existing convective parameterization</a:t>
            </a:r>
            <a:r>
              <a:rPr kumimoji="1" lang="en-US" altLang="ja-JP" sz="2000" dirty="0" smtClean="0"/>
              <a:t> (</a:t>
            </a:r>
            <a:r>
              <a:rPr kumimoji="1" lang="en-US" altLang="ja-JP" sz="2000" dirty="0" err="1" smtClean="0"/>
              <a:t>Kain</a:t>
            </a:r>
            <a:r>
              <a:rPr lang="en-US" altLang="ja-JP" sz="2000" dirty="0" err="1" smtClean="0"/>
              <a:t>-Fritcsh</a:t>
            </a:r>
            <a:r>
              <a:rPr lang="en-US" altLang="ja-JP" sz="2000" dirty="0" smtClean="0"/>
              <a:t>,  </a:t>
            </a:r>
            <a:r>
              <a:rPr kumimoji="1" lang="en-US" altLang="ja-JP" sz="2000" dirty="0" smtClean="0"/>
              <a:t>employed by JMA’s 5-km operational </a:t>
            </a:r>
            <a:r>
              <a:rPr kumimoji="1" lang="en-US" altLang="ja-JP" sz="2000" dirty="0" err="1" smtClean="0"/>
              <a:t>mesoscal</a:t>
            </a:r>
            <a:r>
              <a:rPr lang="en-US" altLang="ja-JP" sz="2000" dirty="0" err="1" smtClean="0"/>
              <a:t>e</a:t>
            </a:r>
            <a:r>
              <a:rPr lang="en-US" altLang="ja-JP" sz="2000" dirty="0" smtClean="0"/>
              <a:t> model), but tendency from convective process is  much smaller than the original one (assuming slower convective stabilization)</a:t>
            </a:r>
          </a:p>
          <a:p>
            <a:r>
              <a:rPr lang="en-US" altLang="ja-JP" sz="2000" dirty="0" smtClean="0"/>
              <a:t>At the initiation stage, if the dynamics does not produce updraft due to convection even </a:t>
            </a:r>
            <a:r>
              <a:rPr lang="en-US" altLang="ja-JP" sz="2000" dirty="0" smtClean="0">
                <a:solidFill>
                  <a:srgbClr val="FF0000"/>
                </a:solidFill>
              </a:rPr>
              <a:t>with unstably stratified layer realized</a:t>
            </a:r>
            <a:r>
              <a:rPr lang="en-US" altLang="ja-JP" sz="2000" dirty="0" smtClean="0"/>
              <a:t>, </a:t>
            </a:r>
            <a:r>
              <a:rPr lang="en-US" altLang="ja-JP" sz="2000" dirty="0" smtClean="0">
                <a:solidFill>
                  <a:srgbClr val="FF0000"/>
                </a:solidFill>
              </a:rPr>
              <a:t>the parameterization is activated</a:t>
            </a:r>
            <a:r>
              <a:rPr lang="en-US" altLang="ja-JP" sz="2000" dirty="0" smtClean="0"/>
              <a:t> and modifies layer stratification by weakly transporting heat and moisture vertically and releasing latent heat through phase transition of water, </a:t>
            </a:r>
            <a:r>
              <a:rPr lang="en-US" altLang="ja-JP" sz="2000" dirty="0" smtClean="0">
                <a:solidFill>
                  <a:srgbClr val="FF0000"/>
                </a:solidFill>
              </a:rPr>
              <a:t>resulting in producing local low pressure area</a:t>
            </a:r>
            <a:r>
              <a:rPr lang="en-US" altLang="ja-JP" sz="2000" dirty="0" smtClean="0"/>
              <a:t>.</a:t>
            </a:r>
          </a:p>
          <a:p>
            <a:r>
              <a:rPr lang="en-US" altLang="ja-JP" sz="2000" dirty="0" smtClean="0"/>
              <a:t>Once such local low pressure area is generated, </a:t>
            </a:r>
            <a:r>
              <a:rPr lang="en-US" altLang="ja-JP" sz="2000" dirty="0" smtClean="0">
                <a:solidFill>
                  <a:srgbClr val="FF0000"/>
                </a:solidFill>
              </a:rPr>
              <a:t>the dynamics of the model calculates convergence into the low pressure area and promotes development of convection.</a:t>
            </a:r>
          </a:p>
          <a:p>
            <a:r>
              <a:rPr lang="en-US" altLang="ja-JP" sz="2000" dirty="0" smtClean="0"/>
              <a:t>Because it acts very weakly, the </a:t>
            </a:r>
            <a:r>
              <a:rPr lang="en-US" altLang="ja-JP" sz="2000" dirty="0" smtClean="0">
                <a:solidFill>
                  <a:srgbClr val="FF0000"/>
                </a:solidFill>
              </a:rPr>
              <a:t>parameterization just helps dynamics foster convective system. 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48850EF-ECDA-4ECE-8DA7-C6B35CBD4662}" type="slidenum">
              <a:rPr lang="ja-JP" altLang="en-US" smtClean="0"/>
              <a:pPr>
                <a:defRPr/>
              </a:pPr>
              <a:t>18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93257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53752"/>
            <a:ext cx="9144000" cy="1143000"/>
          </a:xfrm>
        </p:spPr>
        <p:txBody>
          <a:bodyPr/>
          <a:lstStyle/>
          <a:p>
            <a:r>
              <a:rPr lang="en-US" altLang="ja-JP" dirty="0" smtClean="0"/>
              <a:t>Time series of </a:t>
            </a:r>
            <a:r>
              <a:rPr lang="en-US" altLang="ja-JP" dirty="0"/>
              <a:t>p</a:t>
            </a:r>
            <a:r>
              <a:rPr kumimoji="1" lang="en-US" altLang="ja-JP" dirty="0" smtClean="0"/>
              <a:t>recipitation frequency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29208" y="915936"/>
            <a:ext cx="8229600" cy="4929411"/>
          </a:xfrm>
        </p:spPr>
        <p:txBody>
          <a:bodyPr/>
          <a:lstStyle/>
          <a:p>
            <a:r>
              <a:rPr lang="en-US" altLang="ja-JP" sz="2400" dirty="0" smtClean="0"/>
              <a:t>Red bars: observation</a:t>
            </a:r>
          </a:p>
          <a:p>
            <a:r>
              <a:rPr kumimoji="1" lang="en-US" altLang="ja-JP" sz="2400" dirty="0" smtClean="0"/>
              <a:t>Pink </a:t>
            </a:r>
            <a:r>
              <a:rPr lang="en-US" altLang="ja-JP" sz="2400" dirty="0"/>
              <a:t>lines : </a:t>
            </a:r>
            <a:r>
              <a:rPr lang="en-US" altLang="ja-JP" sz="2400" dirty="0" smtClean="0"/>
              <a:t>LFM</a:t>
            </a:r>
            <a:endParaRPr kumimoji="1" lang="en-US" altLang="ja-JP" sz="2400" dirty="0" smtClean="0"/>
          </a:p>
          <a:p>
            <a:r>
              <a:rPr lang="en-US" altLang="ja-JP" sz="2400" dirty="0" smtClean="0"/>
              <a:t>Green Lines: </a:t>
            </a:r>
            <a:r>
              <a:rPr lang="en-US" altLang="ja-JP" sz="2400" dirty="0" err="1" smtClean="0"/>
              <a:t>asuca</a:t>
            </a:r>
            <a:r>
              <a:rPr lang="en-US" altLang="ja-JP" sz="2400" dirty="0" smtClean="0"/>
              <a:t> without PI,  Blue Lines: </a:t>
            </a:r>
            <a:r>
              <a:rPr lang="en-US" altLang="ja-JP" sz="2400" dirty="0" err="1" smtClean="0"/>
              <a:t>asuca</a:t>
            </a:r>
            <a:r>
              <a:rPr lang="en-US" altLang="ja-JP" sz="2400" dirty="0" smtClean="0"/>
              <a:t> with PI</a:t>
            </a:r>
          </a:p>
          <a:p>
            <a:endParaRPr kumimoji="1" lang="en-US" altLang="ja-JP" sz="2400" dirty="0" smtClean="0"/>
          </a:p>
          <a:p>
            <a:endParaRPr kumimoji="1" lang="ja-JP" altLang="en-US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48850EF-ECDA-4ECE-8DA7-C6B35CBD4662}" type="slidenum">
              <a:rPr lang="ja-JP" altLang="en-US" smtClean="0"/>
              <a:pPr>
                <a:defRPr/>
              </a:pPr>
              <a:t>19</a:t>
            </a:fld>
            <a:endParaRPr lang="ja-JP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8" t="37543" r="15984" b="14172"/>
          <a:stretch/>
        </p:blipFill>
        <p:spPr bwMode="auto">
          <a:xfrm>
            <a:off x="0" y="2142148"/>
            <a:ext cx="8928992" cy="3085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1619672" y="2165122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o</a:t>
            </a:r>
            <a:r>
              <a:rPr lang="en-US" altLang="ja-JP" dirty="0" smtClean="0"/>
              <a:t>ver </a:t>
            </a:r>
            <a:r>
              <a:rPr kumimoji="1" lang="en-US" altLang="ja-JP" dirty="0" smtClean="0"/>
              <a:t>1mm/h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372200" y="2132856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o</a:t>
            </a:r>
            <a:r>
              <a:rPr lang="en-US" altLang="ja-JP" dirty="0" smtClean="0"/>
              <a:t>ver </a:t>
            </a:r>
            <a:r>
              <a:rPr kumimoji="1" lang="en-US" altLang="ja-JP" dirty="0" smtClean="0"/>
              <a:t>10mm/h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83568" y="5227319"/>
            <a:ext cx="7920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Even without PI, </a:t>
            </a:r>
            <a:r>
              <a:rPr lang="en-US" altLang="ja-JP" dirty="0" err="1" smtClean="0"/>
              <a:t>asuca</a:t>
            </a:r>
            <a:r>
              <a:rPr lang="en-US" altLang="ja-JP" dirty="0" smtClean="0"/>
              <a:t> improves peaks of frequency compared with LFM.</a:t>
            </a:r>
          </a:p>
          <a:p>
            <a:r>
              <a:rPr lang="en-US" altLang="ja-JP" dirty="0" smtClean="0"/>
              <a:t>By employing PI, peaks of frequency almost coincide with observed ones, though frequency of prep &gt;= 1mm/h is still too low and that of prep &gt;=10mm/h is still too large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93204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Introduction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kumimoji="1" lang="en-US" altLang="ja-JP" dirty="0" smtClean="0"/>
              <a:t>JMA operates a global model (GSM) with a horizontal resolution of 20km and 2 regional models with a horizontal resolution of 5km (MSM) and 2km (LFM).</a:t>
            </a:r>
          </a:p>
          <a:p>
            <a:r>
              <a:rPr lang="en-US" altLang="ja-JP" dirty="0" smtClean="0"/>
              <a:t>GSM was upgraded in March 2016 and LFM was upgraded in January 2015. We gained following lessons through the development of both systems. I would like to share them and discuss about them.</a:t>
            </a:r>
          </a:p>
          <a:p>
            <a:pPr lvl="1"/>
            <a:r>
              <a:rPr lang="en-US" altLang="ja-JP" dirty="0"/>
              <a:t>Cloud scheme and Cumulus parameterization </a:t>
            </a:r>
            <a:r>
              <a:rPr lang="en-US" altLang="ja-JP" dirty="0" smtClean="0"/>
              <a:t>of GSM</a:t>
            </a:r>
          </a:p>
          <a:p>
            <a:pPr lvl="1"/>
            <a:r>
              <a:rPr lang="en-US" altLang="ja-JP" dirty="0"/>
              <a:t>Grey zone of convection at LFM</a:t>
            </a:r>
            <a:endParaRPr lang="en-US" altLang="ja-JP" dirty="0" smtClean="0"/>
          </a:p>
          <a:p>
            <a:pPr lvl="1"/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48850EF-ECDA-4ECE-8DA7-C6B35CBD4662}" type="slidenum">
              <a:rPr lang="ja-JP" altLang="en-US" smtClean="0"/>
              <a:pPr>
                <a:defRPr/>
              </a:pPr>
              <a:t>2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47622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854968"/>
          </a:xfrm>
        </p:spPr>
        <p:txBody>
          <a:bodyPr/>
          <a:lstStyle/>
          <a:p>
            <a:r>
              <a:rPr kumimoji="1" lang="en-US" altLang="ja-JP" dirty="0" smtClean="0"/>
              <a:t>Lessons Learned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9512" y="1052736"/>
            <a:ext cx="8784976" cy="5402395"/>
          </a:xfrm>
        </p:spPr>
        <p:txBody>
          <a:bodyPr>
            <a:normAutofit fontScale="70000" lnSpcReduction="20000"/>
          </a:bodyPr>
          <a:lstStyle/>
          <a:p>
            <a:r>
              <a:rPr lang="en-US" altLang="ja-JP" dirty="0" smtClean="0"/>
              <a:t>LFM </a:t>
            </a:r>
            <a:r>
              <a:rPr lang="en-US" altLang="ja-JP" dirty="0" smtClean="0"/>
              <a:t>ha</a:t>
            </a:r>
            <a:r>
              <a:rPr lang="en-US" altLang="ja-JP" dirty="0" smtClean="0"/>
              <a:t>d</a:t>
            </a:r>
            <a:r>
              <a:rPr lang="en-US" altLang="ja-JP" dirty="0" smtClean="0"/>
              <a:t> </a:t>
            </a:r>
            <a:r>
              <a:rPr lang="en-US" altLang="ja-JP" dirty="0"/>
              <a:t>serious problems </a:t>
            </a:r>
            <a:r>
              <a:rPr lang="en-US" altLang="ja-JP" dirty="0" smtClean="0"/>
              <a:t>that the start </a:t>
            </a:r>
            <a:r>
              <a:rPr lang="en-US" altLang="ja-JP" dirty="0"/>
              <a:t>of convective heavy rain </a:t>
            </a:r>
            <a:r>
              <a:rPr lang="en-US" altLang="ja-JP" dirty="0" smtClean="0"/>
              <a:t>was</a:t>
            </a:r>
            <a:r>
              <a:rPr lang="en-US" altLang="ja-JP" dirty="0" smtClean="0"/>
              <a:t> </a:t>
            </a:r>
            <a:r>
              <a:rPr lang="en-US" altLang="ja-JP" dirty="0"/>
              <a:t>often </a:t>
            </a:r>
            <a:r>
              <a:rPr lang="en-US" altLang="ja-JP" dirty="0" smtClean="0"/>
              <a:t>delayed and the </a:t>
            </a:r>
            <a:r>
              <a:rPr lang="en-US" altLang="ja-JP" dirty="0"/>
              <a:t>convective precipitation </a:t>
            </a:r>
            <a:r>
              <a:rPr lang="en-US" altLang="ja-JP"/>
              <a:t>intensity </a:t>
            </a:r>
            <a:r>
              <a:rPr lang="en-US" altLang="ja-JP" smtClean="0"/>
              <a:t>was</a:t>
            </a:r>
            <a:r>
              <a:rPr lang="en-US" altLang="ja-JP" smtClean="0"/>
              <a:t> </a:t>
            </a:r>
            <a:r>
              <a:rPr lang="en-US" altLang="ja-JP" dirty="0"/>
              <a:t>too </a:t>
            </a:r>
            <a:r>
              <a:rPr lang="en-US" altLang="ja-JP" dirty="0" smtClean="0"/>
              <a:t>high.</a:t>
            </a:r>
          </a:p>
          <a:p>
            <a:r>
              <a:rPr lang="en-US" altLang="ja-JP" dirty="0" smtClean="0"/>
              <a:t>A 2km model can not resolve all processes in convection, especially entrainment / detrainment can not be resolved at all. </a:t>
            </a:r>
          </a:p>
          <a:p>
            <a:r>
              <a:rPr kumimoji="1" lang="en-US" altLang="ja-JP" dirty="0" err="1" smtClean="0"/>
              <a:t>Smagorinsky</a:t>
            </a:r>
            <a:r>
              <a:rPr kumimoji="1" lang="en-US" altLang="ja-JP" dirty="0" smtClean="0"/>
              <a:t> horizontal diffusion scheme was tested but not worked well.</a:t>
            </a:r>
          </a:p>
          <a:p>
            <a:pPr lvl="1"/>
            <a:r>
              <a:rPr kumimoji="1" lang="en-US" altLang="ja-JP" dirty="0" smtClean="0"/>
              <a:t>It mainly worked on the top of convection and not the “boundary” of convection.</a:t>
            </a:r>
          </a:p>
          <a:p>
            <a:pPr lvl="2"/>
            <a:r>
              <a:rPr lang="en-US" altLang="ja-JP" dirty="0" smtClean="0"/>
              <a:t>Is down-gradient type diffusion adequate?</a:t>
            </a:r>
          </a:p>
          <a:p>
            <a:pPr lvl="2"/>
            <a:r>
              <a:rPr kumimoji="1" lang="en-US" altLang="ja-JP" dirty="0" smtClean="0"/>
              <a:t>How to distinguish the “boundary” of convection?</a:t>
            </a:r>
          </a:p>
          <a:p>
            <a:r>
              <a:rPr lang="en-US" altLang="ja-JP" dirty="0" smtClean="0"/>
              <a:t>Modified existing convection parameterization to parametrize the effect of trigger / initiation was tested and improves the timing of convection.</a:t>
            </a:r>
          </a:p>
          <a:p>
            <a:pPr lvl="1"/>
            <a:r>
              <a:rPr lang="en-US" altLang="ja-JP" dirty="0" smtClean="0"/>
              <a:t>Too strong convection cells still remain in the model due to the lack of entrainment / detrainment.</a:t>
            </a:r>
          </a:p>
          <a:p>
            <a:r>
              <a:rPr kumimoji="1" lang="en-US" altLang="ja-JP" dirty="0" smtClean="0"/>
              <a:t>For more sophisticated treatment of convection in 2km model…</a:t>
            </a:r>
          </a:p>
          <a:p>
            <a:pPr lvl="1"/>
            <a:r>
              <a:rPr kumimoji="1" lang="en-US" altLang="ja-JP" dirty="0" smtClean="0"/>
              <a:t>How to parameterize the entrainment / detrainment?</a:t>
            </a:r>
          </a:p>
          <a:p>
            <a:pPr lvl="1"/>
            <a:r>
              <a:rPr lang="en-US" altLang="ja-JP" dirty="0" smtClean="0"/>
              <a:t>How to develop more sophisticated initiation parameterization?</a:t>
            </a:r>
          </a:p>
          <a:p>
            <a:pPr lvl="2"/>
            <a:r>
              <a:rPr lang="en-US" altLang="ja-JP" dirty="0" smtClean="0"/>
              <a:t>Small scale orographic effect such as dispersion or other trigger?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48850EF-ECDA-4ECE-8DA7-C6B35CBD4662}" type="slidenum">
              <a:rPr lang="ja-JP" altLang="en-US" smtClean="0"/>
              <a:pPr>
                <a:defRPr/>
              </a:pPr>
              <a:t>20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10303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>
          <a:xfrm>
            <a:off x="179512" y="980728"/>
            <a:ext cx="8784976" cy="1824335"/>
          </a:xfrm>
        </p:spPr>
        <p:txBody>
          <a:bodyPr/>
          <a:lstStyle/>
          <a:p>
            <a:r>
              <a:rPr kumimoji="1" lang="en-US" altLang="ja-JP" dirty="0" smtClean="0"/>
              <a:t>Cloud scheme and Cumulus parameterization of GSM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48850EF-ECDA-4ECE-8DA7-C6B35CBD4662}" type="slidenum">
              <a:rPr lang="ja-JP" altLang="en-US" smtClean="0"/>
              <a:pPr>
                <a:defRPr/>
              </a:pPr>
              <a:t>3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1356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854968"/>
          </a:xfrm>
        </p:spPr>
        <p:txBody>
          <a:bodyPr/>
          <a:lstStyle/>
          <a:p>
            <a:r>
              <a:rPr lang="en-US" altLang="ja-JP" dirty="0" smtClean="0"/>
              <a:t>Motivation</a:t>
            </a:r>
            <a:endParaRPr kumimoji="1" lang="ja-JP" altLang="en-US" dirty="0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idx="1"/>
          </p:nvPr>
        </p:nvSpPr>
        <p:spPr>
          <a:xfrm>
            <a:off x="179512" y="1052736"/>
            <a:ext cx="8784976" cy="5402395"/>
          </a:xfrm>
        </p:spPr>
        <p:txBody>
          <a:bodyPr>
            <a:normAutofit fontScale="85000" lnSpcReduction="10000"/>
          </a:bodyPr>
          <a:lstStyle/>
          <a:p>
            <a:r>
              <a:rPr kumimoji="1" lang="en-US" altLang="ja-JP" dirty="0" smtClean="0"/>
              <a:t>JMA global model (GSM) with a horizontal resolution of 20km employs convection scheme and cloud scheme.</a:t>
            </a:r>
          </a:p>
          <a:p>
            <a:pPr lvl="1"/>
            <a:r>
              <a:rPr lang="en-US" altLang="ja-JP" dirty="0" smtClean="0"/>
              <a:t>For convection; Prognostic Arakawa-Shubert type parameterization</a:t>
            </a:r>
          </a:p>
          <a:p>
            <a:pPr lvl="1"/>
            <a:r>
              <a:rPr kumimoji="1" lang="en-US" altLang="ja-JP" dirty="0" smtClean="0"/>
              <a:t>For cloud</a:t>
            </a:r>
            <a:r>
              <a:rPr lang="en-US" altLang="ja-JP" dirty="0"/>
              <a:t>; </a:t>
            </a:r>
            <a:r>
              <a:rPr lang="en-US" altLang="ja-JP" dirty="0" smtClean="0"/>
              <a:t>PDF (a top hat function)-based </a:t>
            </a:r>
            <a:r>
              <a:rPr lang="en-US" altLang="ja-JP" dirty="0"/>
              <a:t>scheme (Smith </a:t>
            </a:r>
            <a:r>
              <a:rPr lang="en-US" altLang="ja-JP" dirty="0" smtClean="0"/>
              <a:t>1990)</a:t>
            </a:r>
          </a:p>
          <a:p>
            <a:r>
              <a:rPr lang="en-US" altLang="ja-JP" dirty="0" smtClean="0"/>
              <a:t>Both schemes have been modified and they are implemented in GSM in March 2016.</a:t>
            </a:r>
          </a:p>
          <a:p>
            <a:pPr lvl="1"/>
            <a:r>
              <a:rPr lang="en-US" altLang="ja-JP" dirty="0" smtClean="0"/>
              <a:t> The new global model with another modifications (radiation, land surface model etc.) shows significant </a:t>
            </a:r>
            <a:r>
              <a:rPr lang="en-US" altLang="ja-JP" dirty="0"/>
              <a:t>improvement in the TC track and </a:t>
            </a:r>
            <a:r>
              <a:rPr lang="en-US" altLang="ja-JP" dirty="0" smtClean="0"/>
              <a:t>precipitation </a:t>
            </a:r>
            <a:r>
              <a:rPr lang="en-US" altLang="ja-JP" dirty="0"/>
              <a:t>forecast </a:t>
            </a:r>
            <a:r>
              <a:rPr lang="en-US" altLang="ja-JP" dirty="0" smtClean="0"/>
              <a:t>skill and reducing </a:t>
            </a:r>
            <a:r>
              <a:rPr lang="en-US" altLang="ja-JP" dirty="0"/>
              <a:t>dry and cold bias in the tropical mid-troposphere</a:t>
            </a:r>
            <a:r>
              <a:rPr lang="en-US" altLang="ja-JP" dirty="0" smtClean="0"/>
              <a:t>.</a:t>
            </a:r>
          </a:p>
          <a:p>
            <a:r>
              <a:rPr lang="en-US" altLang="ja-JP" dirty="0" smtClean="0"/>
              <a:t>During the development, we recognized the necessity to modify cloud scheme in order to adjust to the change of characteristic of new convection scheme.</a:t>
            </a:r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E0B9A62-1E34-45B4-8BD9-9566EBF62A18}" type="slidenum">
              <a:rPr lang="ja-JP" altLang="en-US" smtClean="0"/>
              <a:pPr>
                <a:defRPr/>
              </a:pPr>
              <a:t>4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40119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18356" y="53752"/>
            <a:ext cx="8507288" cy="1143000"/>
          </a:xfrm>
        </p:spPr>
        <p:txBody>
          <a:bodyPr/>
          <a:lstStyle/>
          <a:p>
            <a:r>
              <a:rPr lang="en-US" altLang="ja-JP" sz="4000" dirty="0"/>
              <a:t>Improved convection and cloud scheme </a:t>
            </a:r>
            <a:endParaRPr kumimoji="1" lang="ja-JP" altLang="en-US" sz="40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1520" y="1196752"/>
            <a:ext cx="8640960" cy="5258379"/>
          </a:xfrm>
        </p:spPr>
        <p:txBody>
          <a:bodyPr>
            <a:normAutofit fontScale="85000" lnSpcReduction="10000"/>
          </a:bodyPr>
          <a:lstStyle/>
          <a:p>
            <a:r>
              <a:rPr lang="en-US" altLang="ja-JP" dirty="0" smtClean="0"/>
              <a:t>List </a:t>
            </a:r>
            <a:r>
              <a:rPr lang="en-US" altLang="ja-JP" dirty="0"/>
              <a:t>of major changes</a:t>
            </a:r>
          </a:p>
          <a:p>
            <a:pPr lvl="1"/>
            <a:r>
              <a:rPr lang="en-US" altLang="ja-JP" dirty="0"/>
              <a:t>Convection </a:t>
            </a:r>
            <a:r>
              <a:rPr lang="en-US" altLang="ja-JP" dirty="0" smtClean="0"/>
              <a:t>(Prognostic Arakawa-Schubert </a:t>
            </a:r>
            <a:r>
              <a:rPr lang="en-US" altLang="ja-JP" dirty="0"/>
              <a:t>type)</a:t>
            </a:r>
          </a:p>
          <a:p>
            <a:pPr lvl="2"/>
            <a:r>
              <a:rPr lang="en-US" altLang="ja-JP" dirty="0"/>
              <a:t>Improving </a:t>
            </a:r>
            <a:r>
              <a:rPr lang="en-US" altLang="ja-JP" dirty="0" smtClean="0"/>
              <a:t>of melting process </a:t>
            </a:r>
            <a:endParaRPr lang="en-US" altLang="ja-JP" dirty="0"/>
          </a:p>
          <a:p>
            <a:pPr lvl="2"/>
            <a:r>
              <a:rPr lang="en-US" altLang="ja-JP" dirty="0"/>
              <a:t>Inclusion of the auto-conversion process in the updraft</a:t>
            </a:r>
          </a:p>
          <a:p>
            <a:pPr lvl="2"/>
            <a:r>
              <a:rPr lang="en-US" altLang="ja-JP" dirty="0"/>
              <a:t>Modification to the static energy at the cloud base</a:t>
            </a:r>
          </a:p>
          <a:p>
            <a:pPr lvl="1"/>
            <a:r>
              <a:rPr lang="en-US" altLang="ja-JP" dirty="0"/>
              <a:t>Cloud (PDF-based scheme (Smith 1990))</a:t>
            </a:r>
          </a:p>
          <a:p>
            <a:pPr lvl="2"/>
            <a:r>
              <a:rPr lang="en-US" altLang="ja-JP" dirty="0"/>
              <a:t>Excluding time-step dependency from the icefall process</a:t>
            </a:r>
          </a:p>
          <a:p>
            <a:pPr lvl="2"/>
            <a:r>
              <a:rPr lang="en-US" altLang="ja-JP" dirty="0"/>
              <a:t>Removing the cumulus effect on the PDF </a:t>
            </a:r>
            <a:r>
              <a:rPr lang="en-US" altLang="ja-JP" dirty="0" smtClean="0"/>
              <a:t>width</a:t>
            </a:r>
          </a:p>
          <a:p>
            <a:r>
              <a:rPr lang="en-US" altLang="ja-JP" dirty="0" smtClean="0"/>
              <a:t>Modified global model with changed convection scheme showed significant increase of grid point storm…</a:t>
            </a:r>
          </a:p>
          <a:p>
            <a:r>
              <a:rPr lang="en-US" altLang="ja-JP" dirty="0" smtClean="0"/>
              <a:t>Removing the cumulus effect on the PDF width was also developed based on the research to clarify the new characteristic of grid point storm.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48850EF-ECDA-4ECE-8DA7-C6B35CBD4662}" type="slidenum">
              <a:rPr lang="ja-JP" altLang="en-US" smtClean="0"/>
              <a:pPr>
                <a:defRPr/>
              </a:pPr>
              <a:t>5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45806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3508" y="53752"/>
            <a:ext cx="8856984" cy="1143000"/>
          </a:xfrm>
        </p:spPr>
        <p:txBody>
          <a:bodyPr/>
          <a:lstStyle/>
          <a:p>
            <a:r>
              <a:rPr kumimoji="1" lang="en-US" altLang="ja-JP" sz="3600" dirty="0" smtClean="0"/>
              <a:t>Grid Point storm with new convection scheme</a:t>
            </a:r>
            <a:endParaRPr kumimoji="1" lang="ja-JP" altLang="en-US" sz="36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48850EF-ECDA-4ECE-8DA7-C6B35CBD4662}" type="slidenum">
              <a:rPr lang="ja-JP" altLang="en-US" smtClean="0"/>
              <a:pPr>
                <a:defRPr/>
              </a:pPr>
              <a:t>6</a:t>
            </a:fld>
            <a:endParaRPr lang="ja-JP" altLang="en-US" dirty="0"/>
          </a:p>
        </p:txBody>
      </p:sp>
      <p:pic>
        <p:nvPicPr>
          <p:cNvPr id="5" name="Picture 2" descr="http://svkga01.naps.kishou.go.jp/%7Esuuchi78/Draw_map_base/Figs/201208150000_24hr/Rain_201208150000_ft264_H004Lrun-Ef_Global_de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744" y="2276872"/>
            <a:ext cx="4338384" cy="2548800"/>
          </a:xfrm>
          <a:prstGeom prst="rect">
            <a:avLst/>
          </a:prstGeom>
          <a:noFill/>
        </p:spPr>
      </p:pic>
      <p:sp>
        <p:nvSpPr>
          <p:cNvPr id="7" name="テキスト ボックス 6"/>
          <p:cNvSpPr txBox="1"/>
          <p:nvPr/>
        </p:nvSpPr>
        <p:spPr>
          <a:xfrm>
            <a:off x="1744489" y="1988840"/>
            <a:ext cx="1160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Old model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324160" y="1988840"/>
            <a:ext cx="2893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Modified convection scheme</a:t>
            </a:r>
            <a:endParaRPr kumimoji="1" lang="ja-JP" altLang="en-US" dirty="0"/>
          </a:p>
        </p:txBody>
      </p:sp>
      <p:grpSp>
        <p:nvGrpSpPr>
          <p:cNvPr id="15" name="グループ化 14"/>
          <p:cNvGrpSpPr>
            <a:grpSpLocks noChangeAspect="1"/>
          </p:cNvGrpSpPr>
          <p:nvPr/>
        </p:nvGrpSpPr>
        <p:grpSpPr>
          <a:xfrm>
            <a:off x="4601838" y="2272283"/>
            <a:ext cx="4338384" cy="2548800"/>
            <a:chOff x="4855844" y="2272283"/>
            <a:chExt cx="3676596" cy="2160000"/>
          </a:xfrm>
        </p:grpSpPr>
        <p:pic>
          <p:nvPicPr>
            <p:cNvPr id="6" name="Picture 4" descr="http://svkga01.naps.kishou.go.jp/%7Esuuchi78/Draw_map_base/Figs/201208150000_24hr/Rain_201208150000_ft264_H004-CuCnsvDDRrdz1Mlt-evpfix-Lrun-Ef_Global_det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55844" y="2272283"/>
              <a:ext cx="3676596" cy="2160000"/>
            </a:xfrm>
            <a:prstGeom prst="rect">
              <a:avLst/>
            </a:prstGeom>
            <a:noFill/>
          </p:spPr>
        </p:pic>
        <p:sp>
          <p:nvSpPr>
            <p:cNvPr id="9" name="下矢印 8"/>
            <p:cNvSpPr/>
            <p:nvPr/>
          </p:nvSpPr>
          <p:spPr>
            <a:xfrm rot="2543485">
              <a:off x="6247953" y="3013615"/>
              <a:ext cx="189752" cy="164573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0" name="下矢印 9"/>
            <p:cNvSpPr/>
            <p:nvPr/>
          </p:nvSpPr>
          <p:spPr>
            <a:xfrm rot="2463756">
              <a:off x="6542741" y="3036037"/>
              <a:ext cx="189752" cy="164573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1" name="下矢印 10"/>
            <p:cNvSpPr/>
            <p:nvPr/>
          </p:nvSpPr>
          <p:spPr>
            <a:xfrm rot="2409768">
              <a:off x="7065518" y="2919246"/>
              <a:ext cx="189752" cy="164573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2" name="下矢印 11"/>
            <p:cNvSpPr/>
            <p:nvPr/>
          </p:nvSpPr>
          <p:spPr>
            <a:xfrm rot="2409768">
              <a:off x="7313439" y="3000614"/>
              <a:ext cx="189752" cy="164573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3" name="下矢印 12"/>
            <p:cNvSpPr/>
            <p:nvPr/>
          </p:nvSpPr>
          <p:spPr>
            <a:xfrm rot="2409768">
              <a:off x="5606625" y="3043321"/>
              <a:ext cx="189752" cy="164573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sp>
        <p:nvSpPr>
          <p:cNvPr id="16" name="テキスト ボックス 15"/>
          <p:cNvSpPr txBox="1"/>
          <p:nvPr/>
        </p:nvSpPr>
        <p:spPr>
          <a:xfrm>
            <a:off x="912198" y="5013176"/>
            <a:ext cx="73196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GSM with a modified convection scheme showed significant increase of unrealistic  grid point storm in the tropics in the development… 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554353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926976"/>
          </a:xfrm>
        </p:spPr>
        <p:txBody>
          <a:bodyPr/>
          <a:lstStyle/>
          <a:p>
            <a:r>
              <a:rPr kumimoji="1" lang="en-US" altLang="ja-JP" dirty="0" smtClean="0"/>
              <a:t>Cloud scheme in GSM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1296144"/>
          </a:xfrm>
        </p:spPr>
        <p:txBody>
          <a:bodyPr/>
          <a:lstStyle/>
          <a:p>
            <a:r>
              <a:rPr kumimoji="1" lang="en-US" altLang="ja-JP" sz="2400" dirty="0" smtClean="0"/>
              <a:t>PDF scheme based on Smith 1990</a:t>
            </a:r>
          </a:p>
          <a:p>
            <a:pPr lvl="1"/>
            <a:r>
              <a:rPr lang="en-US" altLang="ja-JP" sz="1600" dirty="0" smtClean="0"/>
              <a:t>Total water is divided into water </a:t>
            </a:r>
            <a:r>
              <a:rPr lang="en-US" altLang="ja-JP" sz="1600" dirty="0" err="1" smtClean="0"/>
              <a:t>vapour</a:t>
            </a:r>
            <a:r>
              <a:rPr lang="en-US" altLang="ja-JP" sz="1600" dirty="0" smtClean="0"/>
              <a:t> and cloud water using PDF</a:t>
            </a:r>
            <a:endParaRPr kumimoji="1" lang="en-US" altLang="ja-JP" sz="1600" dirty="0" smtClean="0"/>
          </a:p>
          <a:p>
            <a:pPr lvl="1"/>
            <a:r>
              <a:rPr lang="en-US" altLang="ja-JP" sz="2000" dirty="0" smtClean="0"/>
              <a:t>A top hat function is employed as PDF</a:t>
            </a:r>
            <a:endParaRPr kumimoji="1" lang="en-US" altLang="ja-JP" sz="2400" dirty="0"/>
          </a:p>
          <a:p>
            <a:endParaRPr kumimoji="1" lang="ja-JP" altLang="en-US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48850EF-ECDA-4ECE-8DA7-C6B35CBD4662}" type="slidenum">
              <a:rPr lang="ja-JP" altLang="en-US" smtClean="0"/>
              <a:pPr>
                <a:defRPr/>
              </a:pPr>
              <a:t>7</a:t>
            </a:fld>
            <a:endParaRPr lang="ja-JP" altLang="en-US" dirty="0"/>
          </a:p>
        </p:txBody>
      </p:sp>
      <p:grpSp>
        <p:nvGrpSpPr>
          <p:cNvPr id="6" name="グループ化 25"/>
          <p:cNvGrpSpPr>
            <a:grpSpLocks noChangeAspect="1"/>
          </p:cNvGrpSpPr>
          <p:nvPr/>
        </p:nvGrpSpPr>
        <p:grpSpPr bwMode="auto">
          <a:xfrm>
            <a:off x="5652120" y="2600803"/>
            <a:ext cx="3312368" cy="3627327"/>
            <a:chOff x="4975847" y="662553"/>
            <a:chExt cx="4415858" cy="4835521"/>
          </a:xfrm>
        </p:grpSpPr>
        <p:sp>
          <p:nvSpPr>
            <p:cNvPr id="7" name="Text Box 3"/>
            <p:cNvSpPr txBox="1">
              <a:spLocks noChangeArrowheads="1"/>
            </p:cNvSpPr>
            <p:nvPr/>
          </p:nvSpPr>
          <p:spPr bwMode="auto">
            <a:xfrm>
              <a:off x="7247683" y="3595127"/>
              <a:ext cx="2144022" cy="492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ja-JP" sz="1800" dirty="0" smtClean="0">
                  <a:latin typeface="Arial" charset="0"/>
                </a:rPr>
                <a:t>Total water </a:t>
              </a:r>
              <a:r>
                <a:rPr lang="en-US" altLang="ja-JP" sz="1800" i="1" dirty="0" err="1" smtClean="0">
                  <a:latin typeface="Arial" charset="0"/>
                </a:rPr>
                <a:t>q</a:t>
              </a:r>
              <a:r>
                <a:rPr lang="en-US" altLang="ja-JP" sz="1800" i="1" baseline="-25000" dirty="0" err="1" smtClean="0">
                  <a:latin typeface="Arial" charset="0"/>
                </a:rPr>
                <a:t>T</a:t>
              </a:r>
              <a:endParaRPr lang="ja-JP" altLang="en-US" sz="1800" i="1" baseline="-25000" dirty="0">
                <a:latin typeface="Arial" charset="0"/>
              </a:endParaRPr>
            </a:p>
          </p:txBody>
        </p:sp>
        <p:sp>
          <p:nvSpPr>
            <p:cNvPr id="8" name="Line 5"/>
            <p:cNvSpPr>
              <a:spLocks noChangeShapeType="1"/>
            </p:cNvSpPr>
            <p:nvPr/>
          </p:nvSpPr>
          <p:spPr bwMode="auto">
            <a:xfrm>
              <a:off x="5334000" y="1447800"/>
              <a:ext cx="0" cy="23622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>
              <a:off x="4975847" y="662553"/>
              <a:ext cx="1632179" cy="492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ja-JP" sz="1800" dirty="0" smtClean="0">
                  <a:latin typeface="Arial" charset="0"/>
                </a:rPr>
                <a:t>PDF</a:t>
              </a:r>
              <a:endParaRPr lang="ja-JP" altLang="en-US" sz="1800" i="1" dirty="0">
                <a:latin typeface="Arial" charset="0"/>
              </a:endParaRPr>
            </a:p>
          </p:txBody>
        </p:sp>
        <p:sp>
          <p:nvSpPr>
            <p:cNvPr id="10" name="Line 7"/>
            <p:cNvSpPr>
              <a:spLocks noChangeShapeType="1"/>
            </p:cNvSpPr>
            <p:nvPr/>
          </p:nvSpPr>
          <p:spPr bwMode="auto">
            <a:xfrm>
              <a:off x="5105400" y="3581400"/>
              <a:ext cx="31242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" name="Text Box 12"/>
            <p:cNvSpPr txBox="1">
              <a:spLocks noChangeArrowheads="1"/>
            </p:cNvSpPr>
            <p:nvPr/>
          </p:nvSpPr>
          <p:spPr bwMode="auto">
            <a:xfrm>
              <a:off x="5071856" y="4267200"/>
              <a:ext cx="1862345" cy="861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800" dirty="0" smtClean="0">
                  <a:latin typeface="Arial" charset="0"/>
                </a:rPr>
                <a:t>Mean total water </a:t>
              </a:r>
              <a:r>
                <a:rPr lang="en-US" altLang="ja-JP" sz="1800" i="1" dirty="0" err="1" smtClean="0">
                  <a:latin typeface="Arial" charset="0"/>
                </a:rPr>
                <a:t>q</a:t>
              </a:r>
              <a:r>
                <a:rPr lang="en-US" altLang="ja-JP" sz="1800" i="1" baseline="-25000" dirty="0" err="1" smtClean="0">
                  <a:latin typeface="Arial" charset="0"/>
                </a:rPr>
                <a:t>T</a:t>
              </a:r>
              <a:endParaRPr lang="en-US" altLang="ja-JP" sz="1800" dirty="0">
                <a:latin typeface="Arial" charset="0"/>
              </a:endParaRPr>
            </a:p>
          </p:txBody>
        </p:sp>
        <p:sp>
          <p:nvSpPr>
            <p:cNvPr id="12" name="Line 13"/>
            <p:cNvSpPr>
              <a:spLocks noChangeShapeType="1"/>
            </p:cNvSpPr>
            <p:nvPr/>
          </p:nvSpPr>
          <p:spPr bwMode="auto">
            <a:xfrm>
              <a:off x="6705600" y="2286000"/>
              <a:ext cx="0" cy="1295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3" name="Line 16"/>
            <p:cNvSpPr>
              <a:spLocks noChangeShapeType="1"/>
            </p:cNvSpPr>
            <p:nvPr/>
          </p:nvSpPr>
          <p:spPr bwMode="auto">
            <a:xfrm>
              <a:off x="6705600" y="3657600"/>
              <a:ext cx="0" cy="6096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4" name="Rectangle 18"/>
            <p:cNvSpPr>
              <a:spLocks noChangeArrowheads="1"/>
            </p:cNvSpPr>
            <p:nvPr/>
          </p:nvSpPr>
          <p:spPr bwMode="auto">
            <a:xfrm>
              <a:off x="5715000" y="2286000"/>
              <a:ext cx="1371600" cy="129540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ja-JP" altLang="en-US" sz="2800">
                <a:latin typeface="Arial" charset="0"/>
              </a:endParaRPr>
            </a:p>
          </p:txBody>
        </p:sp>
        <p:sp>
          <p:nvSpPr>
            <p:cNvPr id="15" name="Rectangle 19"/>
            <p:cNvSpPr>
              <a:spLocks noChangeArrowheads="1"/>
            </p:cNvSpPr>
            <p:nvPr/>
          </p:nvSpPr>
          <p:spPr bwMode="gray">
            <a:xfrm>
              <a:off x="7086600" y="2286000"/>
              <a:ext cx="533400" cy="1295400"/>
            </a:xfrm>
            <a:prstGeom prst="rect">
              <a:avLst/>
            </a:prstGeom>
            <a:solidFill>
              <a:srgbClr val="3366CC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ja-JP" altLang="en-US" sz="2800">
                <a:latin typeface="Arial" charset="0"/>
              </a:endParaRPr>
            </a:p>
          </p:txBody>
        </p:sp>
        <p:sp>
          <p:nvSpPr>
            <p:cNvPr id="16" name="Line 20"/>
            <p:cNvSpPr>
              <a:spLocks noChangeShapeType="1"/>
            </p:cNvSpPr>
            <p:nvPr/>
          </p:nvSpPr>
          <p:spPr bwMode="auto">
            <a:xfrm>
              <a:off x="7086600" y="3657600"/>
              <a:ext cx="0" cy="6096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7" name="Line 21"/>
            <p:cNvSpPr>
              <a:spLocks noChangeShapeType="1"/>
            </p:cNvSpPr>
            <p:nvPr/>
          </p:nvSpPr>
          <p:spPr bwMode="auto">
            <a:xfrm>
              <a:off x="5715000" y="2133600"/>
              <a:ext cx="9906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8" name="Line 14"/>
            <p:cNvSpPr>
              <a:spLocks noChangeShapeType="1"/>
            </p:cNvSpPr>
            <p:nvPr/>
          </p:nvSpPr>
          <p:spPr bwMode="auto">
            <a:xfrm flipH="1">
              <a:off x="7315200" y="1981200"/>
              <a:ext cx="228600" cy="762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" name="Text Box 22"/>
            <p:cNvSpPr txBox="1">
              <a:spLocks noChangeArrowheads="1"/>
            </p:cNvSpPr>
            <p:nvPr/>
          </p:nvSpPr>
          <p:spPr bwMode="auto">
            <a:xfrm>
              <a:off x="7619999" y="1528970"/>
              <a:ext cx="1287412" cy="861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ja-JP" sz="1800" dirty="0" smtClean="0">
                  <a:latin typeface="Arial" charset="0"/>
                </a:rPr>
                <a:t>Cloud water</a:t>
              </a:r>
              <a:endParaRPr lang="ja-JP" altLang="en-US" sz="1800" dirty="0">
                <a:latin typeface="Arial" charset="0"/>
              </a:endParaRPr>
            </a:p>
          </p:txBody>
        </p:sp>
        <p:sp>
          <p:nvSpPr>
            <p:cNvPr id="20" name="Text Box 23"/>
            <p:cNvSpPr txBox="1">
              <a:spLocks noChangeArrowheads="1"/>
            </p:cNvSpPr>
            <p:nvPr/>
          </p:nvSpPr>
          <p:spPr bwMode="auto">
            <a:xfrm>
              <a:off x="5263876" y="1526649"/>
              <a:ext cx="1524000" cy="492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ja-JP" sz="1800" dirty="0" smtClean="0">
                  <a:latin typeface="Arial" charset="0"/>
                </a:rPr>
                <a:t>Width </a:t>
              </a:r>
              <a:r>
                <a:rPr lang="en-US" altLang="ja-JP" sz="1800" dirty="0" err="1" smtClean="0">
                  <a:latin typeface="Arial" charset="0"/>
                </a:rPr>
                <a:t>σ</a:t>
              </a:r>
              <a:r>
                <a:rPr lang="en-US" altLang="ja-JP" sz="1800" i="1" baseline="-25000" dirty="0" err="1" smtClean="0">
                  <a:latin typeface="Arial" charset="0"/>
                </a:rPr>
                <a:t>s</a:t>
              </a:r>
              <a:endParaRPr lang="en-US" altLang="ja-JP" sz="1800" i="1" baseline="-25000" dirty="0">
                <a:latin typeface="Arial" charset="0"/>
              </a:endParaRPr>
            </a:p>
          </p:txBody>
        </p:sp>
        <p:sp>
          <p:nvSpPr>
            <p:cNvPr id="21" name="Text Box 24"/>
            <p:cNvSpPr txBox="1">
              <a:spLocks noChangeArrowheads="1"/>
            </p:cNvSpPr>
            <p:nvPr/>
          </p:nvSpPr>
          <p:spPr bwMode="auto">
            <a:xfrm>
              <a:off x="6915472" y="4267200"/>
              <a:ext cx="1996811" cy="12308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800" dirty="0" smtClean="0">
                  <a:latin typeface="Arial" charset="0"/>
                </a:rPr>
                <a:t>Saturated relative humidity </a:t>
              </a:r>
              <a:r>
                <a:rPr lang="en-US" altLang="ja-JP" sz="1800" i="1" dirty="0" smtClean="0">
                  <a:latin typeface="Arial" charset="0"/>
                </a:rPr>
                <a:t>q</a:t>
              </a:r>
              <a:r>
                <a:rPr lang="en-US" altLang="ja-JP" sz="1800" i="1" dirty="0">
                  <a:latin typeface="Arial" charset="0"/>
                </a:rPr>
                <a:t>*</a:t>
              </a:r>
              <a:endParaRPr lang="en-US" altLang="ja-JP" sz="1800" dirty="0">
                <a:latin typeface="Arial" charset="0"/>
              </a:endParaRPr>
            </a:p>
          </p:txBody>
        </p:sp>
        <p:sp>
          <p:nvSpPr>
            <p:cNvPr id="22" name="Line 26"/>
            <p:cNvSpPr>
              <a:spLocks noChangeShapeType="1"/>
            </p:cNvSpPr>
            <p:nvPr/>
          </p:nvSpPr>
          <p:spPr bwMode="auto">
            <a:xfrm>
              <a:off x="6031813" y="4742374"/>
              <a:ext cx="180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3" name="Line 28"/>
            <p:cNvSpPr>
              <a:spLocks noChangeShapeType="1"/>
            </p:cNvSpPr>
            <p:nvPr/>
          </p:nvSpPr>
          <p:spPr bwMode="auto">
            <a:xfrm flipH="1">
              <a:off x="7086600" y="1844675"/>
              <a:ext cx="6350" cy="188912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4" name="Line 35"/>
            <p:cNvSpPr>
              <a:spLocks noChangeShapeType="1"/>
            </p:cNvSpPr>
            <p:nvPr/>
          </p:nvSpPr>
          <p:spPr bwMode="auto">
            <a:xfrm flipH="1">
              <a:off x="6575425" y="1052513"/>
              <a:ext cx="588963" cy="169862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5" name="Text Box 36"/>
            <p:cNvSpPr txBox="1">
              <a:spLocks noChangeArrowheads="1"/>
            </p:cNvSpPr>
            <p:nvPr/>
          </p:nvSpPr>
          <p:spPr bwMode="auto">
            <a:xfrm>
              <a:off x="7151687" y="662558"/>
              <a:ext cx="1472562" cy="861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ja-JP" sz="1800" dirty="0" smtClean="0">
                  <a:latin typeface="Arial" charset="0"/>
                </a:rPr>
                <a:t>Water </a:t>
              </a:r>
              <a:r>
                <a:rPr lang="en-US" altLang="ja-JP" sz="1800" dirty="0" err="1" smtClean="0">
                  <a:latin typeface="Arial" charset="0"/>
                </a:rPr>
                <a:t>vapour</a:t>
              </a:r>
              <a:endParaRPr lang="ja-JP" altLang="en-US" sz="1800" dirty="0">
                <a:latin typeface="Arial" charset="0"/>
              </a:endParaRPr>
            </a:p>
          </p:txBody>
        </p:sp>
      </p:grpSp>
      <p:sp>
        <p:nvSpPr>
          <p:cNvPr id="27" name="コンテンツ プレースホルダー 2"/>
          <p:cNvSpPr txBox="1">
            <a:spLocks/>
          </p:cNvSpPr>
          <p:nvPr/>
        </p:nvSpPr>
        <p:spPr bwMode="auto">
          <a:xfrm>
            <a:off x="107504" y="2273584"/>
            <a:ext cx="5472608" cy="3675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000" dirty="0" smtClean="0"/>
              <a:t>The convection scheme does not count the cloud amount and water in convection explicitly because of the assumption that the convection area is too small and negligible.</a:t>
            </a:r>
          </a:p>
          <a:p>
            <a:r>
              <a:rPr lang="en-US" altLang="ja-JP" sz="2000" dirty="0" smtClean="0"/>
              <a:t>To count the cloud amount and water</a:t>
            </a:r>
            <a:r>
              <a:rPr lang="en-US" altLang="ja-JP" sz="2000" dirty="0"/>
              <a:t>, </a:t>
            </a:r>
            <a:r>
              <a:rPr lang="en-US" altLang="ja-JP" sz="2000" dirty="0" smtClean="0"/>
              <a:t>the </a:t>
            </a:r>
            <a:r>
              <a:rPr lang="en-US" altLang="ja-JP" sz="2000" dirty="0"/>
              <a:t>PDF width was stretched to increase the amount of </a:t>
            </a:r>
            <a:r>
              <a:rPr lang="en-US" altLang="ja-JP" sz="2000" dirty="0" smtClean="0"/>
              <a:t>cloud.</a:t>
            </a:r>
          </a:p>
          <a:p>
            <a:pPr lvl="1"/>
            <a:r>
              <a:rPr lang="en-US" altLang="ja-JP" sz="1600" dirty="0"/>
              <a:t>Historically, the treatment was introduced to modify the low bias of mid level cloud in </a:t>
            </a:r>
            <a:r>
              <a:rPr lang="en-US" altLang="ja-JP" sz="1600" dirty="0" smtClean="0"/>
              <a:t>the tropics. </a:t>
            </a:r>
          </a:p>
          <a:p>
            <a:r>
              <a:rPr lang="en-US" altLang="ja-JP" sz="2000" dirty="0" smtClean="0"/>
              <a:t>The treatment reproduces too much cloud water which results in too much precipitation.</a:t>
            </a:r>
            <a:endParaRPr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349198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Bias of specific humidity</a:t>
            </a:r>
            <a:endParaRPr kumimoji="1" lang="ja-JP" altLang="en-US" dirty="0"/>
          </a:p>
        </p:txBody>
      </p:sp>
      <p:grpSp>
        <p:nvGrpSpPr>
          <p:cNvPr id="5" name="グループ化 4"/>
          <p:cNvGrpSpPr>
            <a:grpSpLocks noChangeAspect="1"/>
          </p:cNvGrpSpPr>
          <p:nvPr/>
        </p:nvGrpSpPr>
        <p:grpSpPr>
          <a:xfrm>
            <a:off x="4729517" y="3140968"/>
            <a:ext cx="3894359" cy="2815042"/>
            <a:chOff x="4208631" y="3707620"/>
            <a:chExt cx="2988161" cy="2160000"/>
          </a:xfrm>
        </p:grpSpPr>
        <p:pic>
          <p:nvPicPr>
            <p:cNvPr id="14" name="Picture 14" descr="http://svkva.naps.kishou.go.jp/~suuchicg/DPSIVS/GSM16037889-9_H010-Cntl7085-4-2015sm/Sondev/Fig/Errmap/GSM1603_me_Q0700_ft072_global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8631" y="3707620"/>
              <a:ext cx="2988161" cy="21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円/楕円 19"/>
            <p:cNvSpPr/>
            <p:nvPr/>
          </p:nvSpPr>
          <p:spPr>
            <a:xfrm>
              <a:off x="4819295" y="4283804"/>
              <a:ext cx="1123557" cy="64807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" name="グループ化 2"/>
          <p:cNvGrpSpPr>
            <a:grpSpLocks noChangeAspect="1"/>
          </p:cNvGrpSpPr>
          <p:nvPr/>
        </p:nvGrpSpPr>
        <p:grpSpPr>
          <a:xfrm>
            <a:off x="683568" y="3140968"/>
            <a:ext cx="3894359" cy="2815042"/>
            <a:chOff x="842669" y="3707620"/>
            <a:chExt cx="2988161" cy="2160000"/>
          </a:xfrm>
        </p:grpSpPr>
        <p:pic>
          <p:nvPicPr>
            <p:cNvPr id="15" name="Picture 16" descr="http://svkva.naps.kishou.go.jp/~suuchicg/DPSIVS/GSM16037889-9_H010-Cntl7085-4-2015sm/Sondev/Fig/Errmap/H010-Cntl_me_Q0700_ft072_global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2669" y="3707620"/>
              <a:ext cx="2988161" cy="21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円/楕円 20"/>
            <p:cNvSpPr/>
            <p:nvPr/>
          </p:nvSpPr>
          <p:spPr>
            <a:xfrm>
              <a:off x="1453334" y="4284981"/>
              <a:ext cx="1123557" cy="64807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3" name="コンテンツ プレースホルダー 2"/>
          <p:cNvSpPr txBox="1">
            <a:spLocks/>
          </p:cNvSpPr>
          <p:nvPr/>
        </p:nvSpPr>
        <p:spPr bwMode="auto">
          <a:xfrm>
            <a:off x="415080" y="1117348"/>
            <a:ext cx="8045351" cy="144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2400" dirty="0"/>
          </a:p>
        </p:txBody>
      </p:sp>
      <p:sp>
        <p:nvSpPr>
          <p:cNvPr id="24" name="コンテンツ プレースホルダー 2"/>
          <p:cNvSpPr txBox="1">
            <a:spLocks/>
          </p:cNvSpPr>
          <p:nvPr/>
        </p:nvSpPr>
        <p:spPr bwMode="auto">
          <a:xfrm>
            <a:off x="179512" y="980728"/>
            <a:ext cx="8784976" cy="1879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400" dirty="0" smtClean="0"/>
              <a:t>Reducing the effect of convection in PDF width shows significant improvement of dry bias in midlevel in the tropics, because…</a:t>
            </a:r>
          </a:p>
          <a:p>
            <a:pPr lvl="1"/>
            <a:r>
              <a:rPr lang="en-US" altLang="ja-JP" sz="2000" dirty="0" smtClean="0"/>
              <a:t>Too much conversion from water </a:t>
            </a:r>
            <a:r>
              <a:rPr lang="en-US" altLang="ja-JP" sz="2000" dirty="0" err="1" smtClean="0"/>
              <a:t>vapour</a:t>
            </a:r>
            <a:r>
              <a:rPr lang="en-US" altLang="ja-JP" sz="2000" dirty="0" smtClean="0"/>
              <a:t> to precipitation via cloud water was improved.</a:t>
            </a:r>
          </a:p>
          <a:p>
            <a:pPr lvl="1"/>
            <a:r>
              <a:rPr lang="en-US" altLang="ja-JP" sz="2000" dirty="0" smtClean="0"/>
              <a:t>More activated convection brought more mid level humidity by detrainment.</a:t>
            </a:r>
            <a:endParaRPr lang="ja-JP" altLang="en-US" sz="2000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783559" y="6084004"/>
            <a:ext cx="7576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Verification agains</a:t>
            </a:r>
            <a:r>
              <a:rPr lang="en-US" altLang="ja-JP" dirty="0" smtClean="0"/>
              <a:t>t </a:t>
            </a:r>
            <a:r>
              <a:rPr lang="en-US" altLang="ja-JP" dirty="0" err="1" smtClean="0"/>
              <a:t>sonde</a:t>
            </a:r>
            <a:r>
              <a:rPr lang="en-US" altLang="ja-JP" dirty="0" smtClean="0"/>
              <a:t>; mean error at T+72, from July to September in 2015</a:t>
            </a:r>
            <a:endParaRPr kumimoji="1"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7847314" y="5085184"/>
            <a:ext cx="6131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New</a:t>
            </a:r>
            <a:endParaRPr kumimoji="1"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676115" y="5109273"/>
            <a:ext cx="511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Old</a:t>
            </a:r>
            <a:endParaRPr kumimoji="1" lang="ja-JP" altLang="en-US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27796" y="2818469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Q700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87366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Improvement of precipitation skill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48850EF-ECDA-4ECE-8DA7-C6B35CBD4662}" type="slidenum">
              <a:rPr lang="ja-JP" altLang="en-US" smtClean="0"/>
              <a:pPr>
                <a:defRPr/>
              </a:pPr>
              <a:t>9</a:t>
            </a:fld>
            <a:endParaRPr lang="ja-JP" altLang="en-US" dirty="0"/>
          </a:p>
        </p:txBody>
      </p:sp>
      <p:pic>
        <p:nvPicPr>
          <p:cNvPr id="7" name="Picture 2" descr="http://svkva.naps.kishou.go.jp/%7Esuuchicg/DPSIVS/GSM16037889-9_H010-Cntl7085-4-2015sm/Raverif/2x2-period/BiasScore_Compare_TH1p0_al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677640"/>
            <a:ext cx="2143125" cy="1607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svkva.naps.kishou.go.jp/%7Esuuchicg/DPSIVS/GSM16037889-9_H010-Cntl7085-4-2015sm/Raverif/2x2-period/EquitableThreatScore_Compare_TH1p0_al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725" y="1677640"/>
            <a:ext cx="2143125" cy="1607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://svkva.naps.kishou.go.jp/%7Esuuchicg/DPSIVS/GSM16037889-9_H010-Cntl7085-4-2015sm/Raverif/2x2-period/HitRate_Compare_TH1p0_al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150" y="1677640"/>
            <a:ext cx="2143125" cy="1607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http://svkva.naps.kishou.go.jp/%7Esuuchicg/DPSIVS/GSM16037889-9_H010-Cntl7085-4-2015sm/Raverif/2x2-period/FalseAlarmRate_Compare_TH1p0_all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575" y="1660455"/>
            <a:ext cx="2143125" cy="1607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テキスト ボックス 10"/>
          <p:cNvSpPr txBox="1"/>
          <p:nvPr/>
        </p:nvSpPr>
        <p:spPr>
          <a:xfrm>
            <a:off x="619906" y="1340768"/>
            <a:ext cx="1131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Bias Score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345237" y="1340768"/>
            <a:ext cx="2298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Equitable Threat Score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233180" y="1340768"/>
            <a:ext cx="935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Hit Rate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7086552" y="1340768"/>
            <a:ext cx="1743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False Alarm Rate</a:t>
            </a:r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46906" y="4221088"/>
            <a:ext cx="88501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000" dirty="0" smtClean="0"/>
              <a:t>Up to T+12; Bias Score becomes close to 1, Equitable Threat Score, Hit Rate and False Alarm Rate increase significantly.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2000" dirty="0" smtClean="0"/>
              <a:t>From T+12 to T+57; Though Bias Score increases over 1, Equitable Threat Score and Hit Rate increase significantly and False Alarm Rate reduces significantly.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000" dirty="0" smtClean="0"/>
              <a:t>From T+60; False Alarm Rate is almost neutral and Hit Rate increases significantly.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24592" y="3429000"/>
            <a:ext cx="86948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Verification agains</a:t>
            </a:r>
            <a:r>
              <a:rPr lang="en-US" altLang="ja-JP" dirty="0" smtClean="0"/>
              <a:t>t surface obs. </a:t>
            </a:r>
            <a:r>
              <a:rPr lang="en-US" altLang="ja-JP" dirty="0" smtClean="0"/>
              <a:t>i</a:t>
            </a:r>
            <a:r>
              <a:rPr lang="en-US" altLang="ja-JP" dirty="0" smtClean="0"/>
              <a:t>n </a:t>
            </a:r>
            <a:r>
              <a:rPr lang="en-US" altLang="ja-JP" dirty="0" smtClean="0"/>
              <a:t>Japan from T+3 to T+84, from July to September in 2015</a:t>
            </a:r>
          </a:p>
          <a:p>
            <a:r>
              <a:rPr kumimoji="1" lang="en-US" altLang="ja-JP" dirty="0" smtClean="0"/>
              <a:t>Threshold of 1mm / 3hour, red and blue line indicates new and old model respectively </a:t>
            </a:r>
            <a:endParaRPr kumimoji="1" lang="ja-JP" altLang="en-US" dirty="0"/>
          </a:p>
        </p:txBody>
      </p:sp>
      <p:cxnSp>
        <p:nvCxnSpPr>
          <p:cNvPr id="5" name="直線コネクタ 4"/>
          <p:cNvCxnSpPr/>
          <p:nvPr/>
        </p:nvCxnSpPr>
        <p:spPr>
          <a:xfrm>
            <a:off x="134448" y="1237402"/>
            <a:ext cx="360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/>
          <p:cNvSpPr txBox="1"/>
          <p:nvPr/>
        </p:nvSpPr>
        <p:spPr>
          <a:xfrm>
            <a:off x="467544" y="105273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New</a:t>
            </a:r>
            <a:endParaRPr kumimoji="1" lang="ja-JP" altLang="en-US" dirty="0"/>
          </a:p>
        </p:txBody>
      </p:sp>
      <p:cxnSp>
        <p:nvCxnSpPr>
          <p:cNvPr id="18" name="直線コネクタ 17"/>
          <p:cNvCxnSpPr/>
          <p:nvPr/>
        </p:nvCxnSpPr>
        <p:spPr>
          <a:xfrm>
            <a:off x="1526755" y="1237402"/>
            <a:ext cx="36000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/>
          <p:cNvSpPr txBox="1"/>
          <p:nvPr/>
        </p:nvSpPr>
        <p:spPr>
          <a:xfrm>
            <a:off x="1835696" y="105273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Old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34034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テンプレート第５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2440</TotalTime>
  <Words>1842</Words>
  <Application>Microsoft Macintosh PowerPoint</Application>
  <PresentationFormat>画面に合わせる (4:3)</PresentationFormat>
  <Paragraphs>181</Paragraphs>
  <Slides>20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20</vt:i4>
      </vt:variant>
    </vt:vector>
  </HeadingPairs>
  <TitlesOfParts>
    <vt:vector size="21" baseType="lpstr">
      <vt:lpstr>テンプレート第５版</vt:lpstr>
      <vt:lpstr>Lessons learned from JMA global and regional model development </vt:lpstr>
      <vt:lpstr>Introduction</vt:lpstr>
      <vt:lpstr>Cloud scheme and Cumulus parameterization of GSM</vt:lpstr>
      <vt:lpstr>Motivation</vt:lpstr>
      <vt:lpstr>Improved convection and cloud scheme </vt:lpstr>
      <vt:lpstr>Grid Point storm with new convection scheme</vt:lpstr>
      <vt:lpstr>Cloud scheme in GSM</vt:lpstr>
      <vt:lpstr>Bias of specific humidity</vt:lpstr>
      <vt:lpstr>Improvement of precipitation skill</vt:lpstr>
      <vt:lpstr>Future issues</vt:lpstr>
      <vt:lpstr>Lessons Learned</vt:lpstr>
      <vt:lpstr>Grey zone of convection at LFM</vt:lpstr>
      <vt:lpstr>Motivation</vt:lpstr>
      <vt:lpstr>Grey Zone problem Ex: convection</vt:lpstr>
      <vt:lpstr>Processes in convection</vt:lpstr>
      <vt:lpstr>Horizontal Diffusion; not worked well… As a parameterization of entrainment / detrainment</vt:lpstr>
      <vt:lpstr>Horizontal Diffusion</vt:lpstr>
      <vt:lpstr>Introducing a parameterization for convective initiation(PI)</vt:lpstr>
      <vt:lpstr>Time series of precipitation frequency</vt:lpstr>
      <vt:lpstr>Lessons Learned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Lessons learned from JMA global and regional model development </dc:title>
  <dc:creator>石田 純一</dc:creator>
  <cp:lastModifiedBy>石田 純一</cp:lastModifiedBy>
  <cp:revision>44</cp:revision>
  <dcterms:created xsi:type="dcterms:W3CDTF">2016-04-10T01:45:47Z</dcterms:created>
  <dcterms:modified xsi:type="dcterms:W3CDTF">2016-04-27T16:20:18Z</dcterms:modified>
</cp:coreProperties>
</file>