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714" r:id="rId3"/>
    <p:sldMasterId id="2147483738" r:id="rId4"/>
  </p:sldMasterIdLst>
  <p:notesMasterIdLst>
    <p:notesMasterId r:id="rId20"/>
  </p:notesMasterIdLst>
  <p:sldIdLst>
    <p:sldId id="256" r:id="rId5"/>
    <p:sldId id="258" r:id="rId6"/>
    <p:sldId id="257" r:id="rId7"/>
    <p:sldId id="322" r:id="rId8"/>
    <p:sldId id="324" r:id="rId9"/>
    <p:sldId id="321" r:id="rId10"/>
    <p:sldId id="332" r:id="rId11"/>
    <p:sldId id="325" r:id="rId12"/>
    <p:sldId id="323" r:id="rId13"/>
    <p:sldId id="328" r:id="rId14"/>
    <p:sldId id="329" r:id="rId15"/>
    <p:sldId id="330" r:id="rId16"/>
    <p:sldId id="272" r:id="rId17"/>
    <p:sldId id="331" r:id="rId18"/>
    <p:sldId id="266" r:id="rId19"/>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8" autoAdjust="0"/>
    <p:restoredTop sz="84139" autoAdjust="0"/>
  </p:normalViewPr>
  <p:slideViewPr>
    <p:cSldViewPr>
      <p:cViewPr>
        <p:scale>
          <a:sx n="80" d="100"/>
          <a:sy n="80" d="100"/>
        </p:scale>
        <p:origin x="-660" y="-90"/>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8D8E323E-74FD-4BB4-8D56-99595AABA2CC}" type="datetimeFigureOut">
              <a:rPr lang="en-US" smtClean="0"/>
              <a:t>4/11/2016</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51165394-B84A-40BF-9FA3-A70C59C9592C}" type="slidenum">
              <a:rPr lang="en-US" smtClean="0"/>
              <a:t>‹#›</a:t>
            </a:fld>
            <a:endParaRPr lang="en-US"/>
          </a:p>
        </p:txBody>
      </p:sp>
    </p:spTree>
    <p:extLst>
      <p:ext uri="{BB962C8B-B14F-4D97-AF65-F5344CB8AC3E}">
        <p14:creationId xmlns:p14="http://schemas.microsoft.com/office/powerpoint/2010/main" val="230619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65394-B84A-40BF-9FA3-A70C59C9592C}" type="slidenum">
              <a:rPr lang="en-US" smtClean="0"/>
              <a:t>1</a:t>
            </a:fld>
            <a:endParaRPr lang="en-US"/>
          </a:p>
        </p:txBody>
      </p:sp>
    </p:spTree>
    <p:extLst>
      <p:ext uri="{BB962C8B-B14F-4D97-AF65-F5344CB8AC3E}">
        <p14:creationId xmlns:p14="http://schemas.microsoft.com/office/powerpoint/2010/main" val="1045385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65394-B84A-40BF-9FA3-A70C59C9592C}" type="slidenum">
              <a:rPr lang="en-US" smtClean="0"/>
              <a:t>2</a:t>
            </a:fld>
            <a:endParaRPr lang="en-US"/>
          </a:p>
        </p:txBody>
      </p:sp>
    </p:spTree>
    <p:extLst>
      <p:ext uri="{BB962C8B-B14F-4D97-AF65-F5344CB8AC3E}">
        <p14:creationId xmlns:p14="http://schemas.microsoft.com/office/powerpoint/2010/main" val="3396173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65394-B84A-40BF-9FA3-A70C59C9592C}" type="slidenum">
              <a:rPr lang="en-US" smtClean="0"/>
              <a:t>3</a:t>
            </a:fld>
            <a:endParaRPr lang="en-US"/>
          </a:p>
        </p:txBody>
      </p:sp>
    </p:spTree>
    <p:extLst>
      <p:ext uri="{BB962C8B-B14F-4D97-AF65-F5344CB8AC3E}">
        <p14:creationId xmlns:p14="http://schemas.microsoft.com/office/powerpoint/2010/main" val="1882987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smtClean="0"/>
              <a:t>Case-study. The spread for COSMO-Ru2-EPS is clearly smaller than for COSMO-S14-EPS.</a:t>
            </a:r>
          </a:p>
          <a:p>
            <a:r>
              <a:rPr lang="en-US" altLang="ru-RU" smtClean="0"/>
              <a:t>It’s also so if averaged over a month. The spread pattern reflects the orography pattern with more details for higher-resolution EPS.</a:t>
            </a:r>
          </a:p>
          <a:p>
            <a:r>
              <a:rPr lang="ru-RU" altLang="ru-RU" smtClean="0"/>
              <a:t>I</a:t>
            </a:r>
            <a:r>
              <a:rPr lang="en-US" altLang="ru-RU" smtClean="0"/>
              <a:t>t’s suggested that finding the reason for this behavio</a:t>
            </a:r>
            <a:r>
              <a:rPr lang="ru-RU" altLang="ru-RU" smtClean="0"/>
              <a:t>r</a:t>
            </a:r>
            <a:r>
              <a:rPr lang="en-US" altLang="ru-RU" smtClean="0"/>
              <a:t> can help to increase the spread in the convection-resolving syste</a:t>
            </a:r>
            <a:r>
              <a:rPr lang="ru-RU" altLang="ru-RU" smtClean="0"/>
              <a:t>m</a:t>
            </a:r>
          </a:p>
          <a:p>
            <a:r>
              <a:rPr lang="en-US" altLang="ru-RU" smtClean="0"/>
              <a:t>(The majority of convection-resolvi</a:t>
            </a:r>
            <a:r>
              <a:rPr lang="ru-RU" altLang="ru-RU" smtClean="0"/>
              <a:t>n</a:t>
            </a:r>
            <a:r>
              <a:rPr lang="en-US" altLang="ru-RU" smtClean="0"/>
              <a:t>g systems are  underdispersive</a:t>
            </a:r>
            <a:r>
              <a:rPr lang="ru-RU" altLang="ru-RU" smtClean="0"/>
              <a:t>,</a:t>
            </a:r>
            <a:r>
              <a:rPr lang="en-US" altLang="ru-RU" smtClean="0"/>
              <a:t> especially  for T2m)</a:t>
            </a:r>
            <a:endParaRPr lang="ru-RU" altLang="ru-RU" smtClean="0"/>
          </a:p>
        </p:txBody>
      </p:sp>
      <p:sp>
        <p:nvSpPr>
          <p:cNvPr id="2662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50008" indent="-288465">
              <a:defRPr>
                <a:solidFill>
                  <a:schemeClr val="tx1"/>
                </a:solidFill>
                <a:latin typeface="Arial" charset="0"/>
                <a:cs typeface="Arial" charset="0"/>
              </a:defRPr>
            </a:lvl2pPr>
            <a:lvl3pPr marL="1153859" indent="-230772">
              <a:defRPr>
                <a:solidFill>
                  <a:schemeClr val="tx1"/>
                </a:solidFill>
                <a:latin typeface="Arial" charset="0"/>
                <a:cs typeface="Arial" charset="0"/>
              </a:defRPr>
            </a:lvl3pPr>
            <a:lvl4pPr marL="1615402" indent="-230772">
              <a:defRPr>
                <a:solidFill>
                  <a:schemeClr val="tx1"/>
                </a:solidFill>
                <a:latin typeface="Arial" charset="0"/>
                <a:cs typeface="Arial" charset="0"/>
              </a:defRPr>
            </a:lvl4pPr>
            <a:lvl5pPr marL="2076945" indent="-230772">
              <a:defRPr>
                <a:solidFill>
                  <a:schemeClr val="tx1"/>
                </a:solidFill>
                <a:latin typeface="Arial" charset="0"/>
                <a:cs typeface="Arial" charset="0"/>
              </a:defRPr>
            </a:lvl5pPr>
            <a:lvl6pPr marL="2538489" indent="-230772" eaLnBrk="0" fontAlgn="base" hangingPunct="0">
              <a:spcBef>
                <a:spcPct val="0"/>
              </a:spcBef>
              <a:spcAft>
                <a:spcPct val="0"/>
              </a:spcAft>
              <a:defRPr>
                <a:solidFill>
                  <a:schemeClr val="tx1"/>
                </a:solidFill>
                <a:latin typeface="Arial" charset="0"/>
                <a:cs typeface="Arial" charset="0"/>
              </a:defRPr>
            </a:lvl6pPr>
            <a:lvl7pPr marL="3000032" indent="-230772" eaLnBrk="0" fontAlgn="base" hangingPunct="0">
              <a:spcBef>
                <a:spcPct val="0"/>
              </a:spcBef>
              <a:spcAft>
                <a:spcPct val="0"/>
              </a:spcAft>
              <a:defRPr>
                <a:solidFill>
                  <a:schemeClr val="tx1"/>
                </a:solidFill>
                <a:latin typeface="Arial" charset="0"/>
                <a:cs typeface="Arial" charset="0"/>
              </a:defRPr>
            </a:lvl7pPr>
            <a:lvl8pPr marL="3461576" indent="-230772" eaLnBrk="0" fontAlgn="base" hangingPunct="0">
              <a:spcBef>
                <a:spcPct val="0"/>
              </a:spcBef>
              <a:spcAft>
                <a:spcPct val="0"/>
              </a:spcAft>
              <a:defRPr>
                <a:solidFill>
                  <a:schemeClr val="tx1"/>
                </a:solidFill>
                <a:latin typeface="Arial" charset="0"/>
                <a:cs typeface="Arial" charset="0"/>
              </a:defRPr>
            </a:lvl8pPr>
            <a:lvl9pPr marL="3923119" indent="-230772" eaLnBrk="0" fontAlgn="base" hangingPunct="0">
              <a:spcBef>
                <a:spcPct val="0"/>
              </a:spcBef>
              <a:spcAft>
                <a:spcPct val="0"/>
              </a:spcAft>
              <a:defRPr>
                <a:solidFill>
                  <a:schemeClr val="tx1"/>
                </a:solidFill>
                <a:latin typeface="Arial" charset="0"/>
                <a:cs typeface="Arial" charset="0"/>
              </a:defRPr>
            </a:lvl9pPr>
          </a:lstStyle>
          <a:p>
            <a:fld id="{EC5B62C6-10A0-4CC4-AD43-FAB9609F711D}" type="slidenum">
              <a:rPr lang="ru-RU" altLang="ru-RU">
                <a:latin typeface="Calibri" pitchFamily="34" charset="0"/>
              </a:rPr>
              <a:pPr/>
              <a:t>5</a:t>
            </a:fld>
            <a:endParaRPr lang="ru-RU" altLang="ru-RU">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a:t>
            </a:r>
            <a:r>
              <a:rPr kumimoji="1" lang="en-US" altLang="ja-JP" dirty="0" smtClean="0"/>
              <a:t>MSM</a:t>
            </a:r>
            <a:r>
              <a:rPr kumimoji="1" lang="ja-JP" altLang="en-US" dirty="0" smtClean="0"/>
              <a:t>は寒冷前線の進行が遅い</a:t>
            </a:r>
            <a:endParaRPr kumimoji="1" lang="en-US" altLang="ja-JP" dirty="0" smtClean="0"/>
          </a:p>
          <a:p>
            <a:r>
              <a:rPr kumimoji="1" lang="ja-JP" altLang="en-US" dirty="0" smtClean="0"/>
              <a:t>・</a:t>
            </a:r>
            <a:r>
              <a:rPr kumimoji="1" lang="en-US" altLang="ja-JP" dirty="0" smtClean="0"/>
              <a:t>2</a:t>
            </a:r>
            <a:r>
              <a:rPr kumimoji="1" lang="ja-JP" altLang="en-US" dirty="0" smtClean="0"/>
              <a:t>実験間では側面境界摂動が異なり、摂動の構造がかなり異なる。</a:t>
            </a:r>
            <a:endParaRPr kumimoji="1" lang="en-US" altLang="ja-JP" dirty="0" smtClean="0"/>
          </a:p>
          <a:p>
            <a:r>
              <a:rPr kumimoji="1" lang="ja-JP" altLang="en-US" dirty="0" smtClean="0"/>
              <a:t>　</a:t>
            </a:r>
            <a:r>
              <a:rPr kumimoji="1" lang="en-US" altLang="ja-JP" dirty="0" smtClean="0"/>
              <a:t>SV+SV</a:t>
            </a:r>
            <a:r>
              <a:rPr kumimoji="1" lang="ja-JP" altLang="en-US" dirty="0" smtClean="0"/>
              <a:t>では寒冷前線の後面の寒気移流を強める摂動だが（右図）</a:t>
            </a:r>
            <a:endParaRPr kumimoji="1" lang="en-US" altLang="ja-JP" dirty="0" smtClean="0"/>
          </a:p>
          <a:p>
            <a:r>
              <a:rPr kumimoji="1" lang="ja-JP" altLang="en-US" dirty="0" smtClean="0"/>
              <a:t>　</a:t>
            </a:r>
            <a:r>
              <a:rPr kumimoji="1" lang="en-US" altLang="ja-JP" dirty="0" smtClean="0"/>
              <a:t>SV+GEPS</a:t>
            </a:r>
            <a:r>
              <a:rPr kumimoji="1" lang="ja-JP" altLang="en-US" dirty="0" smtClean="0"/>
              <a:t>では側面境界摂動によって、寒気移流が強まっていない</a:t>
            </a:r>
            <a:endParaRPr kumimoji="1" lang="en-US" altLang="ja-JP" dirty="0" smtClean="0"/>
          </a:p>
          <a:p>
            <a:endParaRPr kumimoji="1" lang="en-US" altLang="ja-JP" dirty="0" smtClean="0"/>
          </a:p>
          <a:p>
            <a:r>
              <a:rPr kumimoji="1" lang="en-US" altLang="ja-JP" dirty="0" smtClean="0"/>
              <a:t>【</a:t>
            </a:r>
            <a:r>
              <a:rPr kumimoji="1" lang="ja-JP" altLang="en-US" dirty="0" smtClean="0"/>
              <a:t>補足</a:t>
            </a:r>
            <a:r>
              <a:rPr kumimoji="1" lang="en-US" altLang="ja-JP" dirty="0" smtClean="0"/>
              <a:t>】</a:t>
            </a:r>
          </a:p>
          <a:p>
            <a:r>
              <a:rPr kumimoji="1" lang="ja-JP" altLang="en-US" dirty="0" smtClean="0"/>
              <a:t>・摂動の図は前スライドの</a:t>
            </a:r>
            <a:r>
              <a:rPr kumimoji="1" lang="en-US" altLang="ja-JP" dirty="0" smtClean="0"/>
              <a:t>FT=39</a:t>
            </a:r>
            <a:r>
              <a:rPr kumimoji="1" lang="ja-JP" altLang="en-US" dirty="0" smtClean="0"/>
              <a:t>と同じです（ともにメンバー</a:t>
            </a:r>
            <a:r>
              <a:rPr kumimoji="1" lang="en-US" altLang="ja-JP" dirty="0" smtClean="0"/>
              <a:t>06</a:t>
            </a:r>
            <a:r>
              <a:rPr kumimoji="1" lang="ja-JP" altLang="en-US" dirty="0" smtClean="0"/>
              <a:t>）。</a:t>
            </a:r>
            <a:endParaRPr kumimoji="1" lang="en-US" altLang="ja-JP" dirty="0" smtClean="0"/>
          </a:p>
          <a:p>
            <a:r>
              <a:rPr kumimoji="1" lang="ja-JP" altLang="en-US" dirty="0" smtClean="0"/>
              <a:t>･低気圧中心から朝鮮半島にのびる気圧の谷は、両実験とも予報では低気圧を作ってしまっているため、南西諸島にしぼりました。</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38950707-6B44-4D60-B310-2D21583BD816}" type="slidenum">
              <a:rPr lang="en-US" smtClean="0"/>
              <a:pPr>
                <a:defRPr/>
              </a:pPr>
              <a:t>6</a:t>
            </a:fld>
            <a:endParaRPr lang="en-US"/>
          </a:p>
        </p:txBody>
      </p:sp>
    </p:spTree>
    <p:extLst>
      <p:ext uri="{BB962C8B-B14F-4D97-AF65-F5344CB8AC3E}">
        <p14:creationId xmlns:p14="http://schemas.microsoft.com/office/powerpoint/2010/main" val="83274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62050" y="701675"/>
            <a:ext cx="4608513" cy="3455988"/>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693420" y="4379595"/>
            <a:ext cx="5547360" cy="277875"/>
          </a:xfrm>
        </p:spPr>
        <p:txBody>
          <a:bodyPr>
            <a:spAutoFit/>
          </a:bodyP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65394-B84A-40BF-9FA3-A70C59C9592C}" type="slidenum">
              <a:rPr lang="en-US" smtClean="0"/>
              <a:t>13</a:t>
            </a:fld>
            <a:endParaRPr lang="en-US"/>
          </a:p>
        </p:txBody>
      </p:sp>
    </p:spTree>
    <p:extLst>
      <p:ext uri="{BB962C8B-B14F-4D97-AF65-F5344CB8AC3E}">
        <p14:creationId xmlns:p14="http://schemas.microsoft.com/office/powerpoint/2010/main" val="1584315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165394-B84A-40BF-9FA3-A70C59C9592C}" type="slidenum">
              <a:rPr lang="en-US" smtClean="0"/>
              <a:t>15</a:t>
            </a:fld>
            <a:endParaRPr lang="en-US"/>
          </a:p>
        </p:txBody>
      </p:sp>
    </p:spTree>
    <p:extLst>
      <p:ext uri="{BB962C8B-B14F-4D97-AF65-F5344CB8AC3E}">
        <p14:creationId xmlns:p14="http://schemas.microsoft.com/office/powerpoint/2010/main" val="370452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049959-9C90-4E09-83CB-7996365D32FA}"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48079-3F09-4995-BDEC-07E9AD20CF6F}" type="slidenum">
              <a:rPr lang="en-US" smtClean="0"/>
              <a:t>‹#›</a:t>
            </a:fld>
            <a:endParaRPr lang="en-US"/>
          </a:p>
        </p:txBody>
      </p:sp>
    </p:spTree>
    <p:extLst>
      <p:ext uri="{BB962C8B-B14F-4D97-AF65-F5344CB8AC3E}">
        <p14:creationId xmlns:p14="http://schemas.microsoft.com/office/powerpoint/2010/main" val="377606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49959-9C90-4E09-83CB-7996365D32FA}"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48079-3F09-4995-BDEC-07E9AD20CF6F}" type="slidenum">
              <a:rPr lang="en-US" smtClean="0"/>
              <a:t>‹#›</a:t>
            </a:fld>
            <a:endParaRPr lang="en-US"/>
          </a:p>
        </p:txBody>
      </p:sp>
    </p:spTree>
    <p:extLst>
      <p:ext uri="{BB962C8B-B14F-4D97-AF65-F5344CB8AC3E}">
        <p14:creationId xmlns:p14="http://schemas.microsoft.com/office/powerpoint/2010/main" val="3639087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49959-9C90-4E09-83CB-7996365D32FA}"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48079-3F09-4995-BDEC-07E9AD20CF6F}" type="slidenum">
              <a:rPr lang="en-US" smtClean="0"/>
              <a:t>‹#›</a:t>
            </a:fld>
            <a:endParaRPr lang="en-US"/>
          </a:p>
        </p:txBody>
      </p:sp>
    </p:spTree>
    <p:extLst>
      <p:ext uri="{BB962C8B-B14F-4D97-AF65-F5344CB8AC3E}">
        <p14:creationId xmlns:p14="http://schemas.microsoft.com/office/powerpoint/2010/main" val="10675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117573607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11750691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15968881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38"/>
            <a:ext cx="3390900" cy="4751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227355658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186184252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2"/>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132874154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21841748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138522181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49959-9C90-4E09-83CB-7996365D32FA}"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48079-3F09-4995-BDEC-07E9AD20CF6F}" type="slidenum">
              <a:rPr lang="en-US" smtClean="0"/>
              <a:t>‹#›</a:t>
            </a:fld>
            <a:endParaRPr lang="en-US"/>
          </a:p>
        </p:txBody>
      </p:sp>
    </p:spTree>
    <p:extLst>
      <p:ext uri="{BB962C8B-B14F-4D97-AF65-F5344CB8AC3E}">
        <p14:creationId xmlns:p14="http://schemas.microsoft.com/office/powerpoint/2010/main" val="981255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383591055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2299371662"/>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0" y="347663"/>
            <a:ext cx="1733550" cy="61769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52600" y="347663"/>
            <a:ext cx="5048250" cy="6176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198608207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47663"/>
            <a:ext cx="69342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752600" y="1773238"/>
            <a:ext cx="3390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295900" y="1773238"/>
            <a:ext cx="3390900" cy="229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295900" y="4224338"/>
            <a:ext cx="33909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5"/>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410802057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0" y="347663"/>
            <a:ext cx="6934200" cy="1371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752600" y="1773238"/>
            <a:ext cx="3390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295900" y="1773238"/>
            <a:ext cx="3390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213847471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1752600" y="347663"/>
            <a:ext cx="6934200" cy="13716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1752600" y="1773238"/>
            <a:ext cx="3390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295900" y="1773238"/>
            <a:ext cx="3390900" cy="4751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ftr" sz="quarter" idx="10"/>
          </p:nvPr>
        </p:nvSpPr>
        <p:spPr/>
        <p:txBody>
          <a:bodyPr/>
          <a:lstStyle>
            <a:lvl1pPr>
              <a:defRPr smtClean="0"/>
            </a:lvl1pPr>
          </a:lstStyle>
          <a:p>
            <a:pPr>
              <a:defRPr/>
            </a:pPr>
            <a:r>
              <a:rPr lang="en-GB" altLang="en-US">
                <a:solidFill>
                  <a:srgbClr val="000000"/>
                </a:solidFill>
              </a:rPr>
              <a:t>© Crown copyright   Met Office</a:t>
            </a:r>
            <a:endParaRPr lang="en-GB" altLang="en-US" sz="1400">
              <a:solidFill>
                <a:srgbClr val="000000"/>
              </a:solidFill>
              <a:latin typeface="Times" pitchFamily="-1" charset="0"/>
            </a:endParaRPr>
          </a:p>
        </p:txBody>
      </p:sp>
    </p:spTree>
    <p:extLst>
      <p:ext uri="{BB962C8B-B14F-4D97-AF65-F5344CB8AC3E}">
        <p14:creationId xmlns:p14="http://schemas.microsoft.com/office/powerpoint/2010/main" val="11002172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GB"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1" charset="0"/>
                <a:ea typeface="+mn-ea"/>
              </a:defRPr>
            </a:lvl1pPr>
          </a:lstStyle>
          <a:p>
            <a:pPr algn="ctr" eaLnBrk="0" fontAlgn="base" hangingPunct="0">
              <a:spcBef>
                <a:spcPct val="0"/>
              </a:spcBef>
              <a:spcAft>
                <a:spcPct val="0"/>
              </a:spcAft>
              <a:defRPr/>
            </a:pPr>
            <a:endParaRPr lang="en-US">
              <a:solidFill>
                <a:srgbClr val="FFFFFF"/>
              </a:solidFill>
            </a:endParaRPr>
          </a:p>
        </p:txBody>
      </p:sp>
      <p:sp>
        <p:nvSpPr>
          <p:cNvPr id="5" name="Rectangle 4"/>
          <p:cNvSpPr>
            <a:spLocks noGrp="1" noChangeArrowheads="1"/>
          </p:cNvSpPr>
          <p:nvPr>
            <p:ph type="ftr" sz="quarter" idx="11"/>
          </p:nvPr>
        </p:nvSpPr>
        <p:spPr/>
        <p:txBody>
          <a:bodyPr/>
          <a:lstStyle>
            <a:lvl1pPr>
              <a:defRPr>
                <a:latin typeface="Arial" pitchFamily="-1" charset="0"/>
                <a:ea typeface="+mn-ea"/>
              </a:defRPr>
            </a:lvl1pPr>
          </a:lstStyle>
          <a:p>
            <a:pPr>
              <a:defRPr/>
            </a:pPr>
            <a:endParaRPr lang="en-US">
              <a:solidFill>
                <a:srgbClr val="000000"/>
              </a:solidFill>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smtClean="0">
                <a:latin typeface="Arial" pitchFamily="34" charset="0"/>
              </a:defRPr>
            </a:lvl1pPr>
          </a:lstStyle>
          <a:p>
            <a:pPr algn="ctr" eaLnBrk="0" fontAlgn="base" hangingPunct="0">
              <a:spcBef>
                <a:spcPct val="0"/>
              </a:spcBef>
              <a:spcAft>
                <a:spcPct val="0"/>
              </a:spcAft>
              <a:defRPr/>
            </a:pPr>
            <a:fld id="{45535520-EB0F-480E-88E1-14CE132787D8}" type="slidenum">
              <a:rPr lang="en-US" altLang="en-US">
                <a:solidFill>
                  <a:srgbClr val="FFFFFF"/>
                </a:solidFill>
                <a:ea typeface="ＭＳ Ｐゴシック" pitchFamily="34" charset="-128"/>
              </a:rPr>
              <a:pPr algn="ctr" eaLnBrk="0" fontAlgn="base" hangingPunct="0">
                <a:spcBef>
                  <a:spcPct val="0"/>
                </a:spcBef>
                <a:spcAft>
                  <a:spcPct val="0"/>
                </a:spcAft>
                <a:defRPr/>
              </a:pPr>
              <a:t>‹#›</a:t>
            </a:fld>
            <a:endParaRPr lang="en-US" altLang="en-US">
              <a:solidFill>
                <a:srgbClr val="FFFFFF"/>
              </a:solidFill>
              <a:ea typeface="ＭＳ Ｐゴシック" pitchFamily="34" charset="-128"/>
            </a:endParaRPr>
          </a:p>
        </p:txBody>
      </p:sp>
    </p:spTree>
    <p:extLst>
      <p:ext uri="{BB962C8B-B14F-4D97-AF65-F5344CB8AC3E}">
        <p14:creationId xmlns:p14="http://schemas.microsoft.com/office/powerpoint/2010/main" val="4070841373"/>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714500" y="349250"/>
            <a:ext cx="6972300" cy="1371600"/>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1714500" y="1774825"/>
            <a:ext cx="6972300" cy="218598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1714500" y="4113213"/>
            <a:ext cx="6972300" cy="21875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31652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3" name="Picture 12" descr="K:\Deutscher Wetterdienst\Corporate Design Aktuell\DWD-Logo-Komplett\20mm\RGB\Wortbildmarke mit Claim\bmp\Wortbildmarke-und-Claim-positiv-auf-weiss.bm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594475" y="188913"/>
            <a:ext cx="22955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23"/>
          <p:cNvSpPr>
            <a:spLocks noChangeShapeType="1"/>
          </p:cNvSpPr>
          <p:nvPr userDrawn="1"/>
        </p:nvSpPr>
        <p:spPr bwMode="auto">
          <a:xfrm>
            <a:off x="244475" y="903288"/>
            <a:ext cx="8648700" cy="0"/>
          </a:xfrm>
          <a:prstGeom prst="line">
            <a:avLst/>
          </a:prstGeom>
          <a:noFill/>
          <a:ln w="25400">
            <a:solidFill>
              <a:srgbClr val="2D4B9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a:solidFill>
                <a:srgbClr val="000000"/>
              </a:solidFill>
            </a:endParaRPr>
          </a:p>
        </p:txBody>
      </p:sp>
      <p:sp>
        <p:nvSpPr>
          <p:cNvPr id="40963" name="Rectangle 2"/>
          <p:cNvSpPr>
            <a:spLocks noGrp="1" noChangeArrowheads="1"/>
          </p:cNvSpPr>
          <p:nvPr>
            <p:ph type="ctrTitle"/>
          </p:nvPr>
        </p:nvSpPr>
        <p:spPr>
          <a:xfrm>
            <a:off x="468313" y="5440363"/>
            <a:ext cx="8207375" cy="898525"/>
          </a:xfrm>
        </p:spPr>
        <p:txBody>
          <a:bodyPr anchorCtr="1"/>
          <a:lstStyle>
            <a:lvl1pPr algn="ctr">
              <a:defRPr sz="3600"/>
            </a:lvl1pPr>
          </a:lstStyle>
          <a:p>
            <a:pPr lvl="0"/>
            <a:r>
              <a:rPr lang="de-DE" noProof="0" smtClean="0"/>
              <a:t>Titelmasterformat durch Klicken bearbeiten</a:t>
            </a:r>
          </a:p>
        </p:txBody>
      </p:sp>
    </p:spTree>
    <p:extLst>
      <p:ext uri="{BB962C8B-B14F-4D97-AF65-F5344CB8AC3E}">
        <p14:creationId xmlns:p14="http://schemas.microsoft.com/office/powerpoint/2010/main" val="1771332332"/>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fei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p:txBody>
          <a:bodyPr/>
          <a:lstStyle>
            <a:lvl1pPr>
              <a:defRPr/>
            </a:lvl1pPr>
          </a:lstStyle>
          <a:p>
            <a:pPr>
              <a:defRPr/>
            </a:pPr>
            <a:r>
              <a:rPr lang="de-DE">
                <a:solidFill>
                  <a:srgbClr val="000000"/>
                </a:solidFill>
              </a:rPr>
              <a:t>PBPV – 03/2013</a:t>
            </a:r>
          </a:p>
        </p:txBody>
      </p:sp>
      <p:sp>
        <p:nvSpPr>
          <p:cNvPr id="5" name="Foliennummernplatzhalter 1"/>
          <p:cNvSpPr>
            <a:spLocks noGrp="1"/>
          </p:cNvSpPr>
          <p:nvPr>
            <p:ph type="sldNum" sz="quarter" idx="11"/>
          </p:nvPr>
        </p:nvSpPr>
        <p:spPr/>
        <p:txBody>
          <a:bodyPr/>
          <a:lstStyle>
            <a:lvl1pPr>
              <a:defRPr/>
            </a:lvl1pPr>
          </a:lstStyle>
          <a:p>
            <a:pPr>
              <a:defRPr/>
            </a:pPr>
            <a:fld id="{1139B542-6641-4F28-8771-513C375496E3}" type="slidenum">
              <a:rPr lang="de-DE">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12709364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49959-9C90-4E09-83CB-7996365D32FA}" type="datetimeFigureOut">
              <a:rPr lang="en-US" smtClean="0"/>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48079-3F09-4995-BDEC-07E9AD20CF6F}" type="slidenum">
              <a:rPr lang="en-US" smtClean="0"/>
              <a:t>‹#›</a:t>
            </a:fld>
            <a:endParaRPr lang="en-US"/>
          </a:p>
        </p:txBody>
      </p:sp>
    </p:spTree>
    <p:extLst>
      <p:ext uri="{BB962C8B-B14F-4D97-AF65-F5344CB8AC3E}">
        <p14:creationId xmlns:p14="http://schemas.microsoft.com/office/powerpoint/2010/main" val="16017013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Kästch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352425" indent="-352425">
              <a:buFont typeface="Wingdings" pitchFamily="2" charset="2"/>
              <a:buChar char="n"/>
              <a:defRPr/>
            </a:lvl1pPr>
            <a:lvl2pPr marL="692150" indent="-260350">
              <a:buFont typeface="Wingdings" pitchFamily="2" charset="2"/>
              <a:buChar char="n"/>
              <a:defRPr/>
            </a:lvl2pPr>
            <a:lvl3pPr marL="1143000" indent="-228600">
              <a:buFont typeface="Wingdings" pitchFamily="2" charset="2"/>
              <a:buChar char="n"/>
              <a:defRPr/>
            </a:lvl3pPr>
            <a:lvl4pPr marL="1600200" indent="-228600">
              <a:buFont typeface="Wingdings" pitchFamily="2" charset="2"/>
              <a:buChar char="n"/>
              <a:defRPr/>
            </a:lvl4pPr>
            <a:lvl5pPr marL="2057400" indent="-228600">
              <a:buFont typeface="Wingdings" pitchFamily="2" charset="2"/>
              <a:buChar char="n"/>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p:txBody>
          <a:bodyPr/>
          <a:lstStyle>
            <a:lvl1pPr>
              <a:defRPr/>
            </a:lvl1pPr>
          </a:lstStyle>
          <a:p>
            <a:pPr>
              <a:defRPr/>
            </a:pPr>
            <a:r>
              <a:rPr lang="de-DE">
                <a:solidFill>
                  <a:srgbClr val="000000"/>
                </a:solidFill>
              </a:rPr>
              <a:t>PBPV – 03/2013</a:t>
            </a:r>
          </a:p>
        </p:txBody>
      </p:sp>
      <p:sp>
        <p:nvSpPr>
          <p:cNvPr id="5" name="Foliennummernplatzhalter 1"/>
          <p:cNvSpPr>
            <a:spLocks noGrp="1"/>
          </p:cNvSpPr>
          <p:nvPr>
            <p:ph type="sldNum" sz="quarter" idx="11"/>
          </p:nvPr>
        </p:nvSpPr>
        <p:spPr/>
        <p:txBody>
          <a:bodyPr/>
          <a:lstStyle>
            <a:lvl1pPr>
              <a:defRPr/>
            </a:lvl1pPr>
          </a:lstStyle>
          <a:p>
            <a:pPr>
              <a:defRPr/>
            </a:pPr>
            <a:fld id="{47C08D87-5AEE-4B66-BF16-9DF565EEEEA1}" type="slidenum">
              <a:rPr lang="de-DE">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366395914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und Inhalt Punk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lvl1pPr marL="352425" indent="-352425">
              <a:buFont typeface="Wingdings" pitchFamily="2" charset="2"/>
              <a:buChar char=""/>
              <a:defRPr/>
            </a:lvl1pPr>
            <a:lvl2pPr marL="692150" indent="-260350">
              <a:buFont typeface="Wingdings" pitchFamily="2" charset="2"/>
              <a:buChar char=""/>
              <a:defRPr/>
            </a:lvl2pPr>
            <a:lvl3pPr marL="1143000" indent="-228600">
              <a:buFont typeface="Wingdings" pitchFamily="2" charset="2"/>
              <a:buChar char=""/>
              <a:defRPr/>
            </a:lvl3pPr>
            <a:lvl4pPr marL="1600200" indent="-228600">
              <a:buFont typeface="Wingdings" pitchFamily="2" charset="2"/>
              <a:buChar char=""/>
              <a:defRPr/>
            </a:lvl4pPr>
            <a:lvl5pPr marL="2057400" indent="-228600">
              <a:buFont typeface="Wingdings" pitchFamily="2" charset="2"/>
              <a:buChar char=""/>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ftr" sz="quarter" idx="10"/>
          </p:nvPr>
        </p:nvSpPr>
        <p:spPr/>
        <p:txBody>
          <a:bodyPr/>
          <a:lstStyle>
            <a:lvl1pPr>
              <a:defRPr/>
            </a:lvl1pPr>
          </a:lstStyle>
          <a:p>
            <a:pPr>
              <a:defRPr/>
            </a:pPr>
            <a:r>
              <a:rPr lang="de-DE">
                <a:solidFill>
                  <a:srgbClr val="000000"/>
                </a:solidFill>
              </a:rPr>
              <a:t>PBPV – 03/2013</a:t>
            </a:r>
          </a:p>
        </p:txBody>
      </p:sp>
      <p:sp>
        <p:nvSpPr>
          <p:cNvPr id="5" name="Foliennummernplatzhalter 1"/>
          <p:cNvSpPr>
            <a:spLocks noGrp="1"/>
          </p:cNvSpPr>
          <p:nvPr>
            <p:ph type="sldNum" sz="quarter" idx="11"/>
          </p:nvPr>
        </p:nvSpPr>
        <p:spPr/>
        <p:txBody>
          <a:bodyPr/>
          <a:lstStyle>
            <a:lvl1pPr>
              <a:defRPr/>
            </a:lvl1pPr>
          </a:lstStyle>
          <a:p>
            <a:pPr>
              <a:defRPr/>
            </a:pPr>
            <a:fld id="{0497B28B-781E-48AA-AE2E-A774B39DE1E6}" type="slidenum">
              <a:rPr lang="de-DE">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74414155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p:txBody>
          <a:bodyPr/>
          <a:lstStyle>
            <a:lvl1pPr>
              <a:defRPr/>
            </a:lvl1pPr>
          </a:lstStyle>
          <a:p>
            <a:pPr>
              <a:defRPr/>
            </a:pPr>
            <a:r>
              <a:rPr lang="de-DE">
                <a:solidFill>
                  <a:srgbClr val="000000"/>
                </a:solidFill>
              </a:rPr>
              <a:t>PBPV – 03/2013</a:t>
            </a:r>
          </a:p>
        </p:txBody>
      </p:sp>
      <p:sp>
        <p:nvSpPr>
          <p:cNvPr id="3" name="Foliennummernplatzhalter 1"/>
          <p:cNvSpPr>
            <a:spLocks noGrp="1"/>
          </p:cNvSpPr>
          <p:nvPr>
            <p:ph type="sldNum" sz="quarter" idx="11"/>
          </p:nvPr>
        </p:nvSpPr>
        <p:spPr/>
        <p:txBody>
          <a:bodyPr/>
          <a:lstStyle>
            <a:lvl1pPr>
              <a:defRPr/>
            </a:lvl1pPr>
          </a:lstStyle>
          <a:p>
            <a:pPr>
              <a:defRPr/>
            </a:pPr>
            <a:fld id="{7770ECD9-6FB4-4CA6-B2E6-F66303533DE7}" type="slidenum">
              <a:rPr lang="de-DE">
                <a:solidFill>
                  <a:srgbClr val="000000"/>
                </a:solidFill>
              </a:rPr>
              <a:pPr>
                <a:defRPr/>
              </a:pPr>
              <a:t>‹#›</a:t>
            </a:fld>
            <a:endParaRPr lang="de-DE" dirty="0">
              <a:solidFill>
                <a:srgbClr val="000000"/>
              </a:solidFill>
            </a:endParaRPr>
          </a:p>
        </p:txBody>
      </p:sp>
    </p:spTree>
    <p:extLst>
      <p:ext uri="{BB962C8B-B14F-4D97-AF65-F5344CB8AC3E}">
        <p14:creationId xmlns:p14="http://schemas.microsoft.com/office/powerpoint/2010/main" val="174043627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6D7A1C-255F-473E-BA7B-BB2E355831CA}" type="datetimeFigureOut">
              <a:rPr lang="en-US">
                <a:solidFill>
                  <a:prstClr val="black">
                    <a:tint val="75000"/>
                  </a:prstClr>
                </a:solidFill>
              </a:rPr>
              <a:pPr>
                <a:defRPr/>
              </a:pPr>
              <a:t>4/11/2016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6F50CFD-3B1C-40A2-B961-B2BD7E2327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2592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21EBF05-72E5-4FE5-B5A1-70569A2D601B}" type="datetimeFigureOut">
              <a:rPr lang="en-US">
                <a:solidFill>
                  <a:prstClr val="black">
                    <a:tint val="75000"/>
                  </a:prstClr>
                </a:solidFill>
              </a:rPr>
              <a:pPr>
                <a:defRPr/>
              </a:pPr>
              <a:t>4/11/2016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051A44E-EE83-47F6-AA5A-EB1540FFDEA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34287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3047E12-4DC5-4A69-9059-3EDA6F74CE4C}" type="datetimeFigureOut">
              <a:rPr lang="en-US">
                <a:solidFill>
                  <a:prstClr val="black">
                    <a:tint val="75000"/>
                  </a:prstClr>
                </a:solidFill>
              </a:rPr>
              <a:pPr>
                <a:defRPr/>
              </a:pPr>
              <a:t>4/11/2016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8E7EA6-4C76-4D03-8B91-FF0701CDDC7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909710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47D9DFA-3580-4A5B-9F73-76CD27470748}" type="datetimeFigureOut">
              <a:rPr lang="en-US">
                <a:solidFill>
                  <a:prstClr val="black">
                    <a:tint val="75000"/>
                  </a:prstClr>
                </a:solidFill>
              </a:rPr>
              <a:pPr>
                <a:defRPr/>
              </a:pPr>
              <a:t>4/11/2016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4D32828-0312-49A0-A987-A1688E08939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2689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D01CD7E-0260-4B48-8125-5A9352C255A8}" type="datetimeFigureOut">
              <a:rPr lang="en-US">
                <a:solidFill>
                  <a:prstClr val="black">
                    <a:tint val="75000"/>
                  </a:prstClr>
                </a:solidFill>
              </a:rPr>
              <a:pPr>
                <a:defRPr/>
              </a:pPr>
              <a:t>4/11/2016</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66374F15-5BAE-45D5-99F3-12D399EE141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94930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617C11-9945-4A44-98BF-77FA4F4F5BA1}" type="datetimeFigureOut">
              <a:rPr lang="en-US">
                <a:solidFill>
                  <a:prstClr val="black">
                    <a:tint val="75000"/>
                  </a:prstClr>
                </a:solidFill>
              </a:rPr>
              <a:pPr>
                <a:defRPr/>
              </a:pPr>
              <a:t>4/11/2016</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1449FA8B-E4F7-422F-8F52-8A341C95894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1826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FA0186-557F-4ED6-8AA3-6CD57495C8C8}" type="datetimeFigureOut">
              <a:rPr lang="en-US">
                <a:solidFill>
                  <a:prstClr val="black">
                    <a:tint val="75000"/>
                  </a:prstClr>
                </a:solidFill>
              </a:rPr>
              <a:pPr>
                <a:defRPr/>
              </a:pPr>
              <a:t>4/11/2016</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729721F-050E-4443-AC14-9F354472059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278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049959-9C90-4E09-83CB-7996365D32FA}"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48079-3F09-4995-BDEC-07E9AD20CF6F}" type="slidenum">
              <a:rPr lang="en-US" smtClean="0"/>
              <a:t>‹#›</a:t>
            </a:fld>
            <a:endParaRPr lang="en-US"/>
          </a:p>
        </p:txBody>
      </p:sp>
    </p:spTree>
    <p:extLst>
      <p:ext uri="{BB962C8B-B14F-4D97-AF65-F5344CB8AC3E}">
        <p14:creationId xmlns:p14="http://schemas.microsoft.com/office/powerpoint/2010/main" val="15256428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312488B-28E7-493B-B463-B57B7FB75E9A}" type="datetimeFigureOut">
              <a:rPr lang="en-US">
                <a:solidFill>
                  <a:prstClr val="black">
                    <a:tint val="75000"/>
                  </a:prstClr>
                </a:solidFill>
              </a:rPr>
              <a:pPr>
                <a:defRPr/>
              </a:pPr>
              <a:t>4/11/2016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CE059C-421B-405E-8208-26DDC5D150B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91443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D90D8F-AF22-4407-A012-AD1EDA98D786}" type="datetimeFigureOut">
              <a:rPr lang="en-US">
                <a:solidFill>
                  <a:prstClr val="black">
                    <a:tint val="75000"/>
                  </a:prstClr>
                </a:solidFill>
              </a:rPr>
              <a:pPr>
                <a:defRPr/>
              </a:pPr>
              <a:t>4/11/2016</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4BE90CD-4063-4624-B754-C27E38FCE0D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553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5C79860-971B-47B1-992B-A8EBAF860971}" type="datetimeFigureOut">
              <a:rPr lang="en-US">
                <a:solidFill>
                  <a:prstClr val="black">
                    <a:tint val="75000"/>
                  </a:prstClr>
                </a:solidFill>
              </a:rPr>
              <a:pPr>
                <a:defRPr/>
              </a:pPr>
              <a:t>4/11/2016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D59A17A-CC7E-4C30-A1CC-5145580405A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13080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495993-DA8E-48C0-BA14-3AF42FB877D3}" type="datetimeFigureOut">
              <a:rPr lang="en-US">
                <a:solidFill>
                  <a:prstClr val="black">
                    <a:tint val="75000"/>
                  </a:prstClr>
                </a:solidFill>
              </a:rPr>
              <a:pPr>
                <a:defRPr/>
              </a:pPr>
              <a:t>4/11/2016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0A069B2-E39B-4827-A2F9-EAB2B6ABC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10699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049959-9C90-4E09-83CB-7996365D32FA}" type="datetimeFigureOut">
              <a:rPr lang="en-US" smtClean="0"/>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48079-3F09-4995-BDEC-07E9AD20CF6F}" type="slidenum">
              <a:rPr lang="en-US" smtClean="0"/>
              <a:t>‹#›</a:t>
            </a:fld>
            <a:endParaRPr lang="en-US"/>
          </a:p>
        </p:txBody>
      </p:sp>
    </p:spTree>
    <p:extLst>
      <p:ext uri="{BB962C8B-B14F-4D97-AF65-F5344CB8AC3E}">
        <p14:creationId xmlns:p14="http://schemas.microsoft.com/office/powerpoint/2010/main" val="3355581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049959-9C90-4E09-83CB-7996365D32FA}" type="datetimeFigureOut">
              <a:rPr lang="en-US" smtClean="0"/>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48079-3F09-4995-BDEC-07E9AD20CF6F}" type="slidenum">
              <a:rPr lang="en-US" smtClean="0"/>
              <a:t>‹#›</a:t>
            </a:fld>
            <a:endParaRPr lang="en-US"/>
          </a:p>
        </p:txBody>
      </p:sp>
    </p:spTree>
    <p:extLst>
      <p:ext uri="{BB962C8B-B14F-4D97-AF65-F5344CB8AC3E}">
        <p14:creationId xmlns:p14="http://schemas.microsoft.com/office/powerpoint/2010/main" val="169482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49959-9C90-4E09-83CB-7996365D32FA}" type="datetimeFigureOut">
              <a:rPr lang="en-US" smtClean="0"/>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48079-3F09-4995-BDEC-07E9AD20CF6F}" type="slidenum">
              <a:rPr lang="en-US" smtClean="0"/>
              <a:t>‹#›</a:t>
            </a:fld>
            <a:endParaRPr lang="en-US"/>
          </a:p>
        </p:txBody>
      </p:sp>
    </p:spTree>
    <p:extLst>
      <p:ext uri="{BB962C8B-B14F-4D97-AF65-F5344CB8AC3E}">
        <p14:creationId xmlns:p14="http://schemas.microsoft.com/office/powerpoint/2010/main" val="1846627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49959-9C90-4E09-83CB-7996365D32FA}"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48079-3F09-4995-BDEC-07E9AD20CF6F}" type="slidenum">
              <a:rPr lang="en-US" smtClean="0"/>
              <a:t>‹#›</a:t>
            </a:fld>
            <a:endParaRPr lang="en-US"/>
          </a:p>
        </p:txBody>
      </p:sp>
    </p:spTree>
    <p:extLst>
      <p:ext uri="{BB962C8B-B14F-4D97-AF65-F5344CB8AC3E}">
        <p14:creationId xmlns:p14="http://schemas.microsoft.com/office/powerpoint/2010/main" val="4049560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49959-9C90-4E09-83CB-7996365D32FA}" type="datetimeFigureOut">
              <a:rPr lang="en-US" smtClean="0"/>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48079-3F09-4995-BDEC-07E9AD20CF6F}" type="slidenum">
              <a:rPr lang="en-US" smtClean="0"/>
              <a:t>‹#›</a:t>
            </a:fld>
            <a:endParaRPr lang="en-US"/>
          </a:p>
        </p:txBody>
      </p:sp>
    </p:spTree>
    <p:extLst>
      <p:ext uri="{BB962C8B-B14F-4D97-AF65-F5344CB8AC3E}">
        <p14:creationId xmlns:p14="http://schemas.microsoft.com/office/powerpoint/2010/main" val="2932397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49959-9C90-4E09-83CB-7996365D32FA}" type="datetimeFigureOut">
              <a:rPr lang="en-US" smtClean="0"/>
              <a:t>4/11/2016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48079-3F09-4995-BDEC-07E9AD20CF6F}" type="slidenum">
              <a:rPr lang="en-US" smtClean="0"/>
              <a:t>‹#›</a:t>
            </a:fld>
            <a:endParaRPr lang="en-US"/>
          </a:p>
        </p:txBody>
      </p:sp>
    </p:spTree>
    <p:extLst>
      <p:ext uri="{BB962C8B-B14F-4D97-AF65-F5344CB8AC3E}">
        <p14:creationId xmlns:p14="http://schemas.microsoft.com/office/powerpoint/2010/main" val="3322932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752600" y="347663"/>
            <a:ext cx="6934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Slide heading Arial 40</a:t>
            </a:r>
          </a:p>
        </p:txBody>
      </p:sp>
      <p:sp>
        <p:nvSpPr>
          <p:cNvPr id="2051" name="Rectangle 3"/>
          <p:cNvSpPr>
            <a:spLocks noGrp="1" noChangeArrowheads="1"/>
          </p:cNvSpPr>
          <p:nvPr>
            <p:ph type="body" idx="1"/>
          </p:nvPr>
        </p:nvSpPr>
        <p:spPr bwMode="auto">
          <a:xfrm>
            <a:off x="1752600" y="1773238"/>
            <a:ext cx="69342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First level Arial 24</a:t>
            </a:r>
          </a:p>
          <a:p>
            <a:pPr lvl="1"/>
            <a:r>
              <a:rPr lang="en-GB" altLang="en-US" smtClean="0"/>
              <a:t>Second level Arial 20</a:t>
            </a:r>
          </a:p>
          <a:p>
            <a:pPr lvl="2"/>
            <a:r>
              <a:rPr lang="en-GB" altLang="en-US" smtClean="0"/>
              <a:t>Third level Arial 20</a:t>
            </a:r>
          </a:p>
          <a:p>
            <a:pPr lvl="3"/>
            <a:r>
              <a:rPr lang="en-GB" altLang="en-US" smtClean="0"/>
              <a:t>Fourth level Arial 20</a:t>
            </a:r>
          </a:p>
          <a:p>
            <a:pPr lvl="4"/>
            <a:r>
              <a:rPr lang="en-GB" altLang="en-US" smtClean="0"/>
              <a:t>Fifth level Arial 20</a:t>
            </a:r>
          </a:p>
        </p:txBody>
      </p:sp>
      <p:sp>
        <p:nvSpPr>
          <p:cNvPr id="237572" name="Rectangle 4"/>
          <p:cNvSpPr>
            <a:spLocks noGrp="1" noChangeArrowheads="1"/>
          </p:cNvSpPr>
          <p:nvPr>
            <p:ph type="ftr" sz="quarter" idx="3"/>
          </p:nvPr>
        </p:nvSpPr>
        <p:spPr bwMode="auto">
          <a:xfrm>
            <a:off x="323850" y="6553200"/>
            <a:ext cx="28956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solidFill>
                  <a:schemeClr val="bg1"/>
                </a:solidFill>
                <a:latin typeface="Arial" pitchFamily="34" charset="0"/>
              </a:defRPr>
            </a:lvl1pPr>
          </a:lstStyle>
          <a:p>
            <a:pPr eaLnBrk="0" fontAlgn="base" hangingPunct="0">
              <a:spcBef>
                <a:spcPct val="0"/>
              </a:spcBef>
              <a:spcAft>
                <a:spcPct val="0"/>
              </a:spcAft>
              <a:defRPr/>
            </a:pPr>
            <a:r>
              <a:rPr lang="en-GB" altLang="en-US">
                <a:solidFill>
                  <a:srgbClr val="000000"/>
                </a:solidFill>
                <a:ea typeface="ＭＳ Ｐゴシック" pitchFamily="34" charset="-128"/>
              </a:rPr>
              <a:t>© Crown copyright 2013 Met Office</a:t>
            </a:r>
            <a:endParaRPr lang="en-GB" altLang="en-US" sz="1400">
              <a:solidFill>
                <a:srgbClr val="000000"/>
              </a:solidFill>
              <a:latin typeface="Times" pitchFamily="-1" charset="0"/>
              <a:ea typeface="ＭＳ Ｐゴシック" pitchFamily="34" charset="-128"/>
            </a:endParaRPr>
          </a:p>
        </p:txBody>
      </p:sp>
    </p:spTree>
    <p:extLst>
      <p:ext uri="{BB962C8B-B14F-4D97-AF65-F5344CB8AC3E}">
        <p14:creationId xmlns:p14="http://schemas.microsoft.com/office/powerpoint/2010/main" val="48174048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Lst>
  <p:transition/>
  <p:timing>
    <p:tnLst>
      <p:par>
        <p:cTn id="1" dur="indefinite" restart="never" nodeType="tmRoot"/>
      </p:par>
    </p:tnLst>
  </p:timing>
  <p:hf sldNum="0" hdr="0" dt="0"/>
  <p:txStyles>
    <p:titleStyle>
      <a:lvl1pPr algn="l" rtl="0" eaLnBrk="0" fontAlgn="base" hangingPunct="0">
        <a:lnSpc>
          <a:spcPct val="85000"/>
        </a:lnSpc>
        <a:spcBef>
          <a:spcPct val="0"/>
        </a:spcBef>
        <a:spcAft>
          <a:spcPct val="0"/>
        </a:spcAft>
        <a:defRPr sz="4000">
          <a:solidFill>
            <a:srgbClr val="000000"/>
          </a:solidFill>
          <a:latin typeface="+mj-lt"/>
          <a:ea typeface="ＭＳ Ｐゴシック" pitchFamily="-1" charset="-128"/>
          <a:cs typeface="ＭＳ Ｐゴシック" pitchFamily="-1" charset="-128"/>
        </a:defRPr>
      </a:lvl1pPr>
      <a:lvl2pPr algn="l" rtl="0" eaLnBrk="0" fontAlgn="base" hangingPunct="0">
        <a:lnSpc>
          <a:spcPct val="85000"/>
        </a:lnSpc>
        <a:spcBef>
          <a:spcPct val="0"/>
        </a:spcBef>
        <a:spcAft>
          <a:spcPct val="0"/>
        </a:spcAft>
        <a:defRPr sz="4000">
          <a:solidFill>
            <a:srgbClr val="000000"/>
          </a:solidFill>
          <a:latin typeface="Arial" charset="0"/>
          <a:ea typeface="ＭＳ Ｐゴシック" pitchFamily="-1" charset="-128"/>
          <a:cs typeface="ＭＳ Ｐゴシック" pitchFamily="-1" charset="-128"/>
        </a:defRPr>
      </a:lvl2pPr>
      <a:lvl3pPr algn="l" rtl="0" eaLnBrk="0" fontAlgn="base" hangingPunct="0">
        <a:lnSpc>
          <a:spcPct val="85000"/>
        </a:lnSpc>
        <a:spcBef>
          <a:spcPct val="0"/>
        </a:spcBef>
        <a:spcAft>
          <a:spcPct val="0"/>
        </a:spcAft>
        <a:defRPr sz="4000">
          <a:solidFill>
            <a:srgbClr val="000000"/>
          </a:solidFill>
          <a:latin typeface="Arial" charset="0"/>
          <a:ea typeface="ＭＳ Ｐゴシック" pitchFamily="-1" charset="-128"/>
          <a:cs typeface="ＭＳ Ｐゴシック" pitchFamily="-1" charset="-128"/>
        </a:defRPr>
      </a:lvl3pPr>
      <a:lvl4pPr algn="l" rtl="0" eaLnBrk="0" fontAlgn="base" hangingPunct="0">
        <a:lnSpc>
          <a:spcPct val="85000"/>
        </a:lnSpc>
        <a:spcBef>
          <a:spcPct val="0"/>
        </a:spcBef>
        <a:spcAft>
          <a:spcPct val="0"/>
        </a:spcAft>
        <a:defRPr sz="4000">
          <a:solidFill>
            <a:srgbClr val="000000"/>
          </a:solidFill>
          <a:latin typeface="Arial" charset="0"/>
          <a:ea typeface="ＭＳ Ｐゴシック" pitchFamily="-1" charset="-128"/>
          <a:cs typeface="ＭＳ Ｐゴシック" pitchFamily="-1" charset="-128"/>
        </a:defRPr>
      </a:lvl4pPr>
      <a:lvl5pPr algn="l" rtl="0" eaLnBrk="0" fontAlgn="base" hangingPunct="0">
        <a:lnSpc>
          <a:spcPct val="85000"/>
        </a:lnSpc>
        <a:spcBef>
          <a:spcPct val="0"/>
        </a:spcBef>
        <a:spcAft>
          <a:spcPct val="0"/>
        </a:spcAft>
        <a:defRPr sz="4000">
          <a:solidFill>
            <a:srgbClr val="000000"/>
          </a:solidFill>
          <a:latin typeface="Arial" charset="0"/>
          <a:ea typeface="ＭＳ Ｐゴシック" pitchFamily="-1" charset="-128"/>
          <a:cs typeface="ＭＳ Ｐゴシック" pitchFamily="-1" charset="-128"/>
        </a:defRPr>
      </a:lvl5pPr>
      <a:lvl6pPr marL="457200" algn="l" rtl="0" fontAlgn="base">
        <a:lnSpc>
          <a:spcPct val="85000"/>
        </a:lnSpc>
        <a:spcBef>
          <a:spcPct val="0"/>
        </a:spcBef>
        <a:spcAft>
          <a:spcPct val="0"/>
        </a:spcAft>
        <a:defRPr sz="4000">
          <a:solidFill>
            <a:srgbClr val="000000"/>
          </a:solidFill>
          <a:latin typeface="Arial" charset="0"/>
        </a:defRPr>
      </a:lvl6pPr>
      <a:lvl7pPr marL="914400" algn="l" rtl="0" fontAlgn="base">
        <a:lnSpc>
          <a:spcPct val="85000"/>
        </a:lnSpc>
        <a:spcBef>
          <a:spcPct val="0"/>
        </a:spcBef>
        <a:spcAft>
          <a:spcPct val="0"/>
        </a:spcAft>
        <a:defRPr sz="4000">
          <a:solidFill>
            <a:srgbClr val="000000"/>
          </a:solidFill>
          <a:latin typeface="Arial" charset="0"/>
        </a:defRPr>
      </a:lvl7pPr>
      <a:lvl8pPr marL="1371600" algn="l" rtl="0" fontAlgn="base">
        <a:lnSpc>
          <a:spcPct val="85000"/>
        </a:lnSpc>
        <a:spcBef>
          <a:spcPct val="0"/>
        </a:spcBef>
        <a:spcAft>
          <a:spcPct val="0"/>
        </a:spcAft>
        <a:defRPr sz="4000">
          <a:solidFill>
            <a:srgbClr val="000000"/>
          </a:solidFill>
          <a:latin typeface="Arial" charset="0"/>
        </a:defRPr>
      </a:lvl8pPr>
      <a:lvl9pPr marL="1828800" algn="l" rtl="0" fontAlgn="base">
        <a:lnSpc>
          <a:spcPct val="85000"/>
        </a:lnSpc>
        <a:spcBef>
          <a:spcPct val="0"/>
        </a:spcBef>
        <a:spcAft>
          <a:spcPct val="0"/>
        </a:spcAft>
        <a:defRPr sz="4000">
          <a:solidFill>
            <a:srgbClr val="000000"/>
          </a:solidFill>
          <a:latin typeface="Arial" charset="0"/>
        </a:defRPr>
      </a:lvl9pPr>
    </p:titleStyle>
    <p:bodyStyle>
      <a:lvl1pPr marL="261938" indent="-261938" algn="l" rtl="0" eaLnBrk="0" fontAlgn="base" hangingPunct="0">
        <a:lnSpc>
          <a:spcPct val="90000"/>
        </a:lnSpc>
        <a:spcBef>
          <a:spcPct val="35000"/>
        </a:spcBef>
        <a:spcAft>
          <a:spcPct val="35000"/>
        </a:spcAft>
        <a:buChar char="•"/>
        <a:defRPr sz="2400">
          <a:solidFill>
            <a:srgbClr val="000000"/>
          </a:solidFill>
          <a:latin typeface="+mn-lt"/>
          <a:ea typeface="ＭＳ Ｐゴシック" pitchFamily="-1" charset="-128"/>
          <a:cs typeface="ＭＳ Ｐゴシック" pitchFamily="-1" charset="-128"/>
        </a:defRPr>
      </a:lvl1pPr>
      <a:lvl2pPr marL="623888"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pitchFamily="-1" charset="-128"/>
        </a:defRPr>
      </a:lvl2pPr>
      <a:lvl3pPr marL="987425" indent="-184150" algn="l" rtl="0" eaLnBrk="0" fontAlgn="base" hangingPunct="0">
        <a:lnSpc>
          <a:spcPct val="90000"/>
        </a:lnSpc>
        <a:spcBef>
          <a:spcPct val="35000"/>
        </a:spcBef>
        <a:spcAft>
          <a:spcPct val="35000"/>
        </a:spcAft>
        <a:buChar char="•"/>
        <a:defRPr sz="2000">
          <a:solidFill>
            <a:srgbClr val="000000"/>
          </a:solidFill>
          <a:latin typeface="+mn-lt"/>
          <a:ea typeface="ＭＳ Ｐゴシック" pitchFamily="-1" charset="-128"/>
        </a:defRPr>
      </a:lvl3pPr>
      <a:lvl4pPr marL="1349375" indent="-182563" algn="l" rtl="0" eaLnBrk="0" fontAlgn="base" hangingPunct="0">
        <a:lnSpc>
          <a:spcPct val="90000"/>
        </a:lnSpc>
        <a:spcBef>
          <a:spcPct val="35000"/>
        </a:spcBef>
        <a:spcAft>
          <a:spcPct val="35000"/>
        </a:spcAft>
        <a:buChar char="•"/>
        <a:defRPr sz="2000">
          <a:solidFill>
            <a:srgbClr val="000000"/>
          </a:solidFill>
          <a:latin typeface="+mn-lt"/>
          <a:ea typeface="ＭＳ Ｐゴシック" pitchFamily="-1" charset="-128"/>
        </a:defRPr>
      </a:lvl4pPr>
      <a:lvl5pPr marL="1698625" indent="-169863" algn="l" rtl="0" eaLnBrk="0" fontAlgn="base" hangingPunct="0">
        <a:lnSpc>
          <a:spcPct val="90000"/>
        </a:lnSpc>
        <a:spcBef>
          <a:spcPct val="35000"/>
        </a:spcBef>
        <a:spcAft>
          <a:spcPct val="35000"/>
        </a:spcAft>
        <a:buChar char="•"/>
        <a:defRPr sz="2000">
          <a:solidFill>
            <a:srgbClr val="000000"/>
          </a:solidFill>
          <a:latin typeface="+mn-lt"/>
          <a:ea typeface="ＭＳ Ｐゴシック" pitchFamily="-1" charset="-128"/>
        </a:defRPr>
      </a:lvl5pPr>
      <a:lvl6pPr marL="2155825" indent="-169863" algn="l" rtl="0" fontAlgn="base">
        <a:lnSpc>
          <a:spcPct val="90000"/>
        </a:lnSpc>
        <a:spcBef>
          <a:spcPct val="35000"/>
        </a:spcBef>
        <a:spcAft>
          <a:spcPct val="35000"/>
        </a:spcAft>
        <a:buChar char="•"/>
        <a:defRPr sz="2000">
          <a:solidFill>
            <a:srgbClr val="000000"/>
          </a:solidFill>
          <a:latin typeface="+mn-lt"/>
        </a:defRPr>
      </a:lvl6pPr>
      <a:lvl7pPr marL="2613025" indent="-169863" algn="l" rtl="0" fontAlgn="base">
        <a:lnSpc>
          <a:spcPct val="90000"/>
        </a:lnSpc>
        <a:spcBef>
          <a:spcPct val="35000"/>
        </a:spcBef>
        <a:spcAft>
          <a:spcPct val="35000"/>
        </a:spcAft>
        <a:buChar char="•"/>
        <a:defRPr sz="2000">
          <a:solidFill>
            <a:srgbClr val="000000"/>
          </a:solidFill>
          <a:latin typeface="+mn-lt"/>
        </a:defRPr>
      </a:lvl7pPr>
      <a:lvl8pPr marL="3070225" indent="-169863" algn="l" rtl="0" fontAlgn="base">
        <a:lnSpc>
          <a:spcPct val="90000"/>
        </a:lnSpc>
        <a:spcBef>
          <a:spcPct val="35000"/>
        </a:spcBef>
        <a:spcAft>
          <a:spcPct val="35000"/>
        </a:spcAft>
        <a:buChar char="•"/>
        <a:defRPr sz="2000">
          <a:solidFill>
            <a:srgbClr val="000000"/>
          </a:solidFill>
          <a:latin typeface="+mn-lt"/>
        </a:defRPr>
      </a:lvl8pPr>
      <a:lvl9pPr marL="3527425" indent="-169863" algn="l" rtl="0" fontAlgn="base">
        <a:lnSpc>
          <a:spcPct val="90000"/>
        </a:lnSpc>
        <a:spcBef>
          <a:spcPct val="35000"/>
        </a:spcBef>
        <a:spcAft>
          <a:spcPct val="35000"/>
        </a:spcAft>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196975"/>
            <a:ext cx="83534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e-DE" altLang="de-DE" smtClean="0"/>
              <a:t>Folienmasterformat durch Klicken bearbeiten</a:t>
            </a:r>
          </a:p>
        </p:txBody>
      </p:sp>
      <p:sp>
        <p:nvSpPr>
          <p:cNvPr id="1027" name="Rectangle 3"/>
          <p:cNvSpPr>
            <a:spLocks noGrp="1" noChangeArrowheads="1"/>
          </p:cNvSpPr>
          <p:nvPr>
            <p:ph type="body" idx="1"/>
          </p:nvPr>
        </p:nvSpPr>
        <p:spPr bwMode="auto">
          <a:xfrm>
            <a:off x="395288" y="1839913"/>
            <a:ext cx="8353425"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9" name="Rectangle 15"/>
          <p:cNvSpPr>
            <a:spLocks noGrp="1" noChangeArrowheads="1"/>
          </p:cNvSpPr>
          <p:nvPr>
            <p:ph type="ftr" sz="quarter" idx="3"/>
          </p:nvPr>
        </p:nvSpPr>
        <p:spPr>
          <a:xfrm>
            <a:off x="4572000" y="6381750"/>
            <a:ext cx="3709988" cy="215900"/>
          </a:xfrm>
          <a:prstGeom prst="rect">
            <a:avLst/>
          </a:prstGeom>
          <a:ln/>
        </p:spPr>
        <p:txBody>
          <a:bodyPr vert="horz" wrap="square" lIns="91440" tIns="45720" rIns="91440" bIns="45720" numCol="1" anchor="ctr" anchorCtr="0" compatLnSpc="1">
            <a:prstTxWarp prst="textNoShape">
              <a:avLst/>
            </a:prstTxWarp>
          </a:bodyPr>
          <a:lstStyle>
            <a:lvl1pPr algn="r">
              <a:defRPr sz="1000" dirty="0" smtClean="0"/>
            </a:lvl1pPr>
          </a:lstStyle>
          <a:p>
            <a:pPr eaLnBrk="0" fontAlgn="base" hangingPunct="0">
              <a:spcBef>
                <a:spcPct val="0"/>
              </a:spcBef>
              <a:spcAft>
                <a:spcPct val="0"/>
              </a:spcAft>
              <a:defRPr/>
            </a:pPr>
            <a:r>
              <a:rPr lang="de-DE">
                <a:solidFill>
                  <a:srgbClr val="000000"/>
                </a:solidFill>
              </a:rPr>
              <a:t>PBPV – 03/2013</a:t>
            </a:r>
          </a:p>
        </p:txBody>
      </p:sp>
      <p:sp>
        <p:nvSpPr>
          <p:cNvPr id="20" name="Foliennummernplatzhalter 1"/>
          <p:cNvSpPr>
            <a:spLocks noGrp="1"/>
          </p:cNvSpPr>
          <p:nvPr>
            <p:ph type="sldNum" sz="quarter" idx="4"/>
          </p:nvPr>
        </p:nvSpPr>
        <p:spPr>
          <a:xfrm>
            <a:off x="8283575" y="6381750"/>
            <a:ext cx="465138" cy="215900"/>
          </a:xfrm>
          <a:prstGeom prst="rect">
            <a:avLst/>
          </a:prstGeom>
        </p:spPr>
        <p:txBody>
          <a:bodyPr lIns="0" tIns="0" rIns="0" bIns="0" anchor="ctr" anchorCtr="0"/>
          <a:lstStyle>
            <a:lvl1pPr algn="r">
              <a:defRPr sz="1000"/>
            </a:lvl1pPr>
          </a:lstStyle>
          <a:p>
            <a:pPr eaLnBrk="0" fontAlgn="base" hangingPunct="0">
              <a:spcBef>
                <a:spcPct val="0"/>
              </a:spcBef>
              <a:spcAft>
                <a:spcPct val="0"/>
              </a:spcAft>
              <a:defRPr/>
            </a:pPr>
            <a:fld id="{D0760583-7915-4AFE-BFE8-F3514AB3BC2D}" type="slidenum">
              <a:rPr lang="de-DE">
                <a:solidFill>
                  <a:srgbClr val="000000"/>
                </a:solidFill>
              </a:rPr>
              <a:pPr eaLnBrk="0" fontAlgn="base" hangingPunct="0">
                <a:spcBef>
                  <a:spcPct val="0"/>
                </a:spcBef>
                <a:spcAft>
                  <a:spcPct val="0"/>
                </a:spcAft>
                <a:defRPr/>
              </a:pPr>
              <a:t>‹#›</a:t>
            </a:fld>
            <a:endParaRPr lang="de-DE" dirty="0">
              <a:solidFill>
                <a:srgbClr val="000000"/>
              </a:solidFill>
            </a:endParaRPr>
          </a:p>
        </p:txBody>
      </p:sp>
    </p:spTree>
    <p:extLst>
      <p:ext uri="{BB962C8B-B14F-4D97-AF65-F5344CB8AC3E}">
        <p14:creationId xmlns:p14="http://schemas.microsoft.com/office/powerpoint/2010/main" val="236813577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Lst>
  <p:transition>
    <p:fade/>
  </p:transition>
  <p:timing>
    <p:tnLst>
      <p:par>
        <p:cTn id="1" dur="indefinite" restart="never" nodeType="tmRoot"/>
      </p:par>
    </p:tnLst>
  </p:timing>
  <p:hf hdr="0" dt="0"/>
  <p:txStyles>
    <p:titleStyle>
      <a:lvl1pPr algn="l" rtl="0" eaLnBrk="0" fontAlgn="base" hangingPunct="0">
        <a:spcBef>
          <a:spcPct val="0"/>
        </a:spcBef>
        <a:spcAft>
          <a:spcPct val="0"/>
        </a:spcAft>
        <a:defRPr sz="2400" b="1">
          <a:solidFill>
            <a:schemeClr val="tx2"/>
          </a:solidFill>
          <a:latin typeface="+mj-lt"/>
          <a:ea typeface="+mj-ea"/>
          <a:cs typeface="+mj-cs"/>
        </a:defRPr>
      </a:lvl1pPr>
      <a:lvl2pPr algn="l" rtl="0" eaLnBrk="0" fontAlgn="base" hangingPunct="0">
        <a:spcBef>
          <a:spcPct val="0"/>
        </a:spcBef>
        <a:spcAft>
          <a:spcPct val="0"/>
        </a:spcAft>
        <a:defRPr sz="2400" b="1">
          <a:solidFill>
            <a:schemeClr val="tx2"/>
          </a:solidFill>
          <a:latin typeface="Arial" charset="0"/>
        </a:defRPr>
      </a:lvl2pPr>
      <a:lvl3pPr algn="l" rtl="0" eaLnBrk="0" fontAlgn="base" hangingPunct="0">
        <a:spcBef>
          <a:spcPct val="0"/>
        </a:spcBef>
        <a:spcAft>
          <a:spcPct val="0"/>
        </a:spcAft>
        <a:defRPr sz="2400" b="1">
          <a:solidFill>
            <a:schemeClr val="tx2"/>
          </a:solidFill>
          <a:latin typeface="Arial" charset="0"/>
        </a:defRPr>
      </a:lvl3pPr>
      <a:lvl4pPr algn="l" rtl="0" eaLnBrk="0" fontAlgn="base" hangingPunct="0">
        <a:spcBef>
          <a:spcPct val="0"/>
        </a:spcBef>
        <a:spcAft>
          <a:spcPct val="0"/>
        </a:spcAft>
        <a:defRPr sz="2400" b="1">
          <a:solidFill>
            <a:schemeClr val="tx2"/>
          </a:solidFill>
          <a:latin typeface="Arial" charset="0"/>
        </a:defRPr>
      </a:lvl4pPr>
      <a:lvl5pPr algn="l" rtl="0" eaLnBrk="0" fontAlgn="base" hangingPunct="0">
        <a:spcBef>
          <a:spcPct val="0"/>
        </a:spcBef>
        <a:spcAft>
          <a:spcPct val="0"/>
        </a:spcAft>
        <a:defRPr sz="2400" b="1">
          <a:solidFill>
            <a:schemeClr val="tx2"/>
          </a:solidFill>
          <a:latin typeface="Arial" charset="0"/>
        </a:defRPr>
      </a:lvl5pPr>
      <a:lvl6pPr marL="457200" algn="l" rtl="0" eaLnBrk="0" fontAlgn="base" hangingPunct="0">
        <a:spcBef>
          <a:spcPct val="0"/>
        </a:spcBef>
        <a:spcAft>
          <a:spcPct val="0"/>
        </a:spcAft>
        <a:defRPr sz="2400" b="1">
          <a:solidFill>
            <a:schemeClr val="accent1"/>
          </a:solidFill>
          <a:latin typeface="Arial" charset="0"/>
        </a:defRPr>
      </a:lvl6pPr>
      <a:lvl7pPr marL="914400" algn="l" rtl="0" eaLnBrk="0" fontAlgn="base" hangingPunct="0">
        <a:spcBef>
          <a:spcPct val="0"/>
        </a:spcBef>
        <a:spcAft>
          <a:spcPct val="0"/>
        </a:spcAft>
        <a:defRPr sz="2400" b="1">
          <a:solidFill>
            <a:schemeClr val="accent1"/>
          </a:solidFill>
          <a:latin typeface="Arial" charset="0"/>
        </a:defRPr>
      </a:lvl7pPr>
      <a:lvl8pPr marL="1371600" algn="l" rtl="0" eaLnBrk="0" fontAlgn="base" hangingPunct="0">
        <a:spcBef>
          <a:spcPct val="0"/>
        </a:spcBef>
        <a:spcAft>
          <a:spcPct val="0"/>
        </a:spcAft>
        <a:defRPr sz="2400" b="1">
          <a:solidFill>
            <a:schemeClr val="accent1"/>
          </a:solidFill>
          <a:latin typeface="Arial" charset="0"/>
        </a:defRPr>
      </a:lvl8pPr>
      <a:lvl9pPr marL="1828800" algn="l" rtl="0" eaLnBrk="0" fontAlgn="base" hangingPunct="0">
        <a:spcBef>
          <a:spcPct val="0"/>
        </a:spcBef>
        <a:spcAft>
          <a:spcPct val="0"/>
        </a:spcAft>
        <a:defRPr sz="2400" b="1">
          <a:solidFill>
            <a:schemeClr val="accent1"/>
          </a:solidFill>
          <a:latin typeface="Arial" charset="0"/>
        </a:defRPr>
      </a:lvl9pPr>
    </p:titleStyle>
    <p:bodyStyle>
      <a:lvl1pPr marL="352425" indent="-352425" algn="l" rtl="0" eaLnBrk="0" fontAlgn="base" hangingPunct="0">
        <a:spcBef>
          <a:spcPct val="40000"/>
        </a:spcBef>
        <a:spcAft>
          <a:spcPct val="0"/>
        </a:spcAft>
        <a:buClr>
          <a:schemeClr val="tx2"/>
        </a:buClr>
        <a:buSzPct val="95000"/>
        <a:buFont typeface="Wingdings" pitchFamily="2" charset="2"/>
        <a:buChar char="è"/>
        <a:defRPr>
          <a:solidFill>
            <a:schemeClr val="tx1"/>
          </a:solidFill>
          <a:latin typeface="+mn-lt"/>
          <a:ea typeface="+mn-ea"/>
          <a:cs typeface="+mn-cs"/>
        </a:defRPr>
      </a:lvl1pPr>
      <a:lvl2pPr marL="692150" indent="-260350" algn="l" rtl="0" eaLnBrk="0" fontAlgn="base" hangingPunct="0">
        <a:spcBef>
          <a:spcPct val="40000"/>
        </a:spcBef>
        <a:spcAft>
          <a:spcPct val="0"/>
        </a:spcAft>
        <a:buClr>
          <a:schemeClr val="tx2"/>
        </a:buClr>
        <a:buSzPct val="95000"/>
        <a:buFont typeface="Wingdings" pitchFamily="2" charset="2"/>
        <a:buChar char="è"/>
        <a:defRPr>
          <a:solidFill>
            <a:schemeClr val="tx1"/>
          </a:solidFill>
          <a:latin typeface="+mn-lt"/>
        </a:defRPr>
      </a:lvl2pPr>
      <a:lvl3pPr marL="1143000" indent="-228600" algn="l" rtl="0" eaLnBrk="0" fontAlgn="base" hangingPunct="0">
        <a:spcBef>
          <a:spcPct val="40000"/>
        </a:spcBef>
        <a:spcAft>
          <a:spcPct val="0"/>
        </a:spcAft>
        <a:buClr>
          <a:schemeClr val="tx2"/>
        </a:buClr>
        <a:buSzPct val="95000"/>
        <a:buFont typeface="Wingdings" pitchFamily="2" charset="2"/>
        <a:buChar char="è"/>
        <a:defRPr>
          <a:solidFill>
            <a:schemeClr val="tx1"/>
          </a:solidFill>
          <a:latin typeface="+mn-lt"/>
        </a:defRPr>
      </a:lvl3pPr>
      <a:lvl4pPr marL="1600200" indent="-228600" algn="l" rtl="0" eaLnBrk="0" fontAlgn="base" hangingPunct="0">
        <a:spcBef>
          <a:spcPct val="40000"/>
        </a:spcBef>
        <a:spcAft>
          <a:spcPct val="0"/>
        </a:spcAft>
        <a:buClr>
          <a:schemeClr val="tx2"/>
        </a:buClr>
        <a:buSzPct val="95000"/>
        <a:buFont typeface="Wingdings" pitchFamily="2" charset="2"/>
        <a:buChar char="è"/>
        <a:defRPr>
          <a:solidFill>
            <a:schemeClr val="tx1"/>
          </a:solidFill>
          <a:latin typeface="+mn-lt"/>
        </a:defRPr>
      </a:lvl4pPr>
      <a:lvl5pPr marL="2057400" indent="-228600" algn="l" rtl="0" eaLnBrk="0" fontAlgn="base" hangingPunct="0">
        <a:spcBef>
          <a:spcPct val="40000"/>
        </a:spcBef>
        <a:spcAft>
          <a:spcPct val="0"/>
        </a:spcAft>
        <a:buClr>
          <a:schemeClr val="tx2"/>
        </a:buClr>
        <a:buSzPct val="95000"/>
        <a:buFont typeface="Wingdings" pitchFamily="2" charset="2"/>
        <a:buChar char="è"/>
        <a:defRPr>
          <a:solidFill>
            <a:schemeClr val="tx1"/>
          </a:solidFill>
          <a:latin typeface="+mn-lt"/>
        </a:defRPr>
      </a:lvl5pPr>
      <a:lvl6pPr marL="25146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6pPr>
      <a:lvl7pPr marL="29718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7pPr>
      <a:lvl8pPr marL="34290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8pPr>
      <a:lvl9pPr marL="3886200" indent="-228600" algn="l" rtl="0" eaLnBrk="0" fontAlgn="base" hangingPunct="0">
        <a:spcBef>
          <a:spcPct val="40000"/>
        </a:spcBef>
        <a:spcAft>
          <a:spcPct val="0"/>
        </a:spcAft>
        <a:buClr>
          <a:schemeClr val="accent1"/>
        </a:buClr>
        <a:buFont typeface="Wingdings" pitchFamily="2" charset="2"/>
        <a:buChar char="è"/>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3225DA24-2E5A-45EA-B0C2-796354876B32}" type="datetimeFigureOut">
              <a:rPr lang="en-US">
                <a:solidFill>
                  <a:prstClr val="black">
                    <a:tint val="75000"/>
                  </a:prstClr>
                </a:solidFill>
              </a:rPr>
              <a:pPr>
                <a:defRPr/>
              </a:pPr>
              <a:t>4/11/2016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93E2FFA-42F8-45EB-BC14-F158DBDA667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8867834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534400" cy="1077218"/>
          </a:xfrm>
          <a:prstGeom prst="rect">
            <a:avLst/>
          </a:prstGeom>
          <a:noFill/>
        </p:spPr>
        <p:txBody>
          <a:bodyPr wrap="square" rtlCol="0">
            <a:spAutoFit/>
          </a:bodyPr>
          <a:lstStyle/>
          <a:p>
            <a:pPr algn="ctr"/>
            <a:r>
              <a:rPr lang="en-US" sz="3200" b="1" i="1" dirty="0" smtClean="0">
                <a:solidFill>
                  <a:srgbClr val="C00000"/>
                </a:solidFill>
              </a:rPr>
              <a:t>Current Issues and Challenges in Ensemble Forecasting</a:t>
            </a:r>
          </a:p>
        </p:txBody>
      </p:sp>
      <p:sp>
        <p:nvSpPr>
          <p:cNvPr id="5" name="TextBox 4"/>
          <p:cNvSpPr txBox="1"/>
          <p:nvPr/>
        </p:nvSpPr>
        <p:spPr>
          <a:xfrm>
            <a:off x="990600" y="1371602"/>
            <a:ext cx="6781800" cy="1569660"/>
          </a:xfrm>
          <a:prstGeom prst="rect">
            <a:avLst/>
          </a:prstGeom>
          <a:noFill/>
        </p:spPr>
        <p:txBody>
          <a:bodyPr wrap="square" rtlCol="0">
            <a:spAutoFit/>
          </a:bodyPr>
          <a:lstStyle/>
          <a:p>
            <a:pPr algn="ctr"/>
            <a:r>
              <a:rPr lang="en-US" sz="2400" b="1" dirty="0" smtClean="0"/>
              <a:t>Junichi Ishida (JMA</a:t>
            </a:r>
            <a:r>
              <a:rPr lang="en-US" sz="2400" b="1" dirty="0"/>
              <a:t>) </a:t>
            </a:r>
            <a:r>
              <a:rPr lang="en-US" sz="2400" b="1" dirty="0" smtClean="0"/>
              <a:t>and Carolyn </a:t>
            </a:r>
            <a:r>
              <a:rPr lang="en-US" sz="2400" b="1" dirty="0"/>
              <a:t>Reynolds (NRL)</a:t>
            </a:r>
            <a:endParaRPr lang="en-US" sz="2400" b="1" dirty="0" smtClean="0"/>
          </a:p>
          <a:p>
            <a:pPr algn="ctr"/>
            <a:r>
              <a:rPr lang="en-US" sz="2400" b="1" dirty="0" smtClean="0"/>
              <a:t>With contributions from WGNE members </a:t>
            </a:r>
          </a:p>
          <a:p>
            <a:pPr algn="ctr"/>
            <a:r>
              <a:rPr lang="en-US" sz="2400" b="1" dirty="0" smtClean="0"/>
              <a:t>31</a:t>
            </a:r>
            <a:r>
              <a:rPr lang="en-US" sz="2400" b="1" baseline="30000" dirty="0" smtClean="0"/>
              <a:t>th</a:t>
            </a:r>
            <a:r>
              <a:rPr lang="en-US" sz="2400" b="1" dirty="0" smtClean="0"/>
              <a:t> WGNE</a:t>
            </a:r>
          </a:p>
          <a:p>
            <a:pPr algn="ctr"/>
            <a:r>
              <a:rPr lang="en-US" sz="2400" b="1" dirty="0" smtClean="0"/>
              <a:t>Pretoria, South Africa, 26-29 April 2016</a:t>
            </a:r>
            <a:endParaRPr lang="en-US" sz="2400" b="1" dirty="0"/>
          </a:p>
        </p:txBody>
      </p:sp>
      <p:sp>
        <p:nvSpPr>
          <p:cNvPr id="6" name="TextBox 5"/>
          <p:cNvSpPr txBox="1"/>
          <p:nvPr/>
        </p:nvSpPr>
        <p:spPr>
          <a:xfrm>
            <a:off x="996287" y="3733800"/>
            <a:ext cx="6781800" cy="2246769"/>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t>Recent trends in ensemble-related research</a:t>
            </a:r>
          </a:p>
          <a:p>
            <a:pPr marL="342900" indent="-342900">
              <a:buFont typeface="Arial" panose="020B0604020202020204" pitchFamily="34" charset="0"/>
              <a:buChar char="•"/>
            </a:pPr>
            <a:r>
              <a:rPr lang="en-US" sz="2000" b="1" dirty="0" smtClean="0"/>
              <a:t>Continued improvements in global EPS</a:t>
            </a:r>
          </a:p>
          <a:p>
            <a:pPr marL="342900" indent="-342900">
              <a:buFont typeface="Arial" panose="020B0604020202020204" pitchFamily="34" charset="0"/>
              <a:buChar char="•"/>
            </a:pPr>
            <a:r>
              <a:rPr lang="en-US" sz="2000" b="1" dirty="0" smtClean="0"/>
              <a:t>High-resolution ensembles (issues, improvements)</a:t>
            </a:r>
          </a:p>
          <a:p>
            <a:pPr marL="342900" indent="-342900">
              <a:buFont typeface="Arial" panose="020B0604020202020204" pitchFamily="34" charset="0"/>
              <a:buChar char="•"/>
            </a:pPr>
            <a:r>
              <a:rPr lang="en-US" sz="2000" b="1" dirty="0" smtClean="0"/>
              <a:t>Impact-driven products</a:t>
            </a:r>
          </a:p>
          <a:p>
            <a:pPr marL="342900" indent="-342900">
              <a:buFont typeface="Arial" panose="020B0604020202020204" pitchFamily="34" charset="0"/>
              <a:buChar char="•"/>
            </a:pPr>
            <a:r>
              <a:rPr lang="en-US" sz="2000" b="1" dirty="0" smtClean="0"/>
              <a:t>Tropical cyclone </a:t>
            </a:r>
            <a:r>
              <a:rPr lang="en-US" sz="2000" b="1" dirty="0"/>
              <a:t>e</a:t>
            </a:r>
            <a:r>
              <a:rPr lang="en-US" sz="2000" b="1" dirty="0" smtClean="0"/>
              <a:t>nsembles</a:t>
            </a:r>
          </a:p>
          <a:p>
            <a:pPr marL="342900" indent="-342900">
              <a:buFont typeface="Arial" panose="020B0604020202020204" pitchFamily="34" charset="0"/>
              <a:buChar char="•"/>
            </a:pPr>
            <a:r>
              <a:rPr lang="en-US" sz="2000" b="1" dirty="0" smtClean="0"/>
              <a:t>Overview of plans</a:t>
            </a:r>
          </a:p>
          <a:p>
            <a:pPr marL="342900" indent="-342900">
              <a:buFont typeface="Arial" panose="020B0604020202020204" pitchFamily="34" charset="0"/>
              <a:buChar char="•"/>
            </a:pPr>
            <a:endParaRPr lang="en-US" sz="2000" b="1" dirty="0"/>
          </a:p>
        </p:txBody>
      </p:sp>
      <p:sp>
        <p:nvSpPr>
          <p:cNvPr id="7" name="Slide Number Placeholder 3"/>
          <p:cNvSpPr>
            <a:spLocks noGrp="1"/>
          </p:cNvSpPr>
          <p:nvPr>
            <p:ph type="sldNum" sz="quarter" idx="12"/>
          </p:nvPr>
        </p:nvSpPr>
        <p:spPr>
          <a:xfrm>
            <a:off x="6553200" y="6356352"/>
            <a:ext cx="2133600" cy="365125"/>
          </a:xfrm>
        </p:spPr>
        <p:txBody>
          <a:bodyPr/>
          <a:lstStyle/>
          <a:p>
            <a:fld id="{6DF8C2B5-1989-D648-8A9D-C57A19E1E241}" type="slidenum">
              <a:rPr lang="en-US" smtClean="0"/>
              <a:t>1</a:t>
            </a:fld>
            <a:endParaRPr lang="en-US"/>
          </a:p>
        </p:txBody>
      </p:sp>
    </p:spTree>
    <p:extLst>
      <p:ext uri="{BB962C8B-B14F-4D97-AF65-F5344CB8AC3E}">
        <p14:creationId xmlns:p14="http://schemas.microsoft.com/office/powerpoint/2010/main" val="5493830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33" y="652666"/>
            <a:ext cx="9067800" cy="5509200"/>
          </a:xfrm>
          <a:prstGeom prst="rect">
            <a:avLst/>
          </a:prstGeom>
          <a:noFill/>
        </p:spPr>
        <p:txBody>
          <a:bodyPr wrap="square" rtlCol="0">
            <a:spAutoFit/>
          </a:bodyPr>
          <a:lstStyle/>
          <a:p>
            <a:pPr marL="342900" indent="-342900">
              <a:buFont typeface="Arial" panose="020B0604020202020204" pitchFamily="34" charset="0"/>
              <a:buChar char="•"/>
            </a:pPr>
            <a:r>
              <a:rPr lang="en-US" sz="2200" b="1" dirty="0" smtClean="0"/>
              <a:t>Improved initial conditions:</a:t>
            </a:r>
          </a:p>
          <a:p>
            <a:pPr marL="800100" lvl="1" indent="-342900">
              <a:buFont typeface="Arial" panose="020B0604020202020204" pitchFamily="34" charset="0"/>
              <a:buChar char="•"/>
            </a:pPr>
            <a:r>
              <a:rPr lang="en-US" sz="2200" b="1" dirty="0" smtClean="0"/>
              <a:t>ROSHYDROMET: LETKF and 3d-VAR Hybrid</a:t>
            </a:r>
          </a:p>
          <a:p>
            <a:pPr marL="800100" lvl="1" indent="-342900">
              <a:buFont typeface="Arial" panose="020B0604020202020204" pitchFamily="34" charset="0"/>
              <a:buChar char="•"/>
            </a:pPr>
            <a:r>
              <a:rPr lang="en-US" sz="2200" b="1" dirty="0" smtClean="0"/>
              <a:t>NCEP: </a:t>
            </a:r>
            <a:r>
              <a:rPr lang="en-US" sz="2200" b="1" dirty="0" err="1" smtClean="0"/>
              <a:t>EnKF</a:t>
            </a:r>
            <a:r>
              <a:rPr lang="en-US" sz="2200" b="1" dirty="0" smtClean="0"/>
              <a:t> replaced ETR</a:t>
            </a:r>
          </a:p>
          <a:p>
            <a:pPr marL="800100" lvl="1" indent="-342900">
              <a:buFont typeface="Arial" panose="020B0604020202020204" pitchFamily="34" charset="0"/>
              <a:buChar char="•"/>
            </a:pPr>
            <a:r>
              <a:rPr lang="en-US" sz="2200" b="1" dirty="0" smtClean="0"/>
              <a:t>CPTEC: </a:t>
            </a:r>
            <a:r>
              <a:rPr lang="en-US" sz="2200" b="1" dirty="0" err="1" smtClean="0"/>
              <a:t>EnKF</a:t>
            </a:r>
            <a:endParaRPr lang="en-US" sz="2200" b="1" dirty="0" smtClean="0"/>
          </a:p>
          <a:p>
            <a:pPr marL="800100" lvl="1" indent="-342900">
              <a:buFont typeface="Arial" panose="020B0604020202020204" pitchFamily="34" charset="0"/>
              <a:buChar char="•"/>
            </a:pPr>
            <a:r>
              <a:rPr lang="en-US" sz="2200" b="1" dirty="0" smtClean="0"/>
              <a:t>ECMWF: Use ensemble of 4dVARs directly (no </a:t>
            </a:r>
            <a:r>
              <a:rPr lang="en-US" sz="2200" b="1" dirty="0" err="1" smtClean="0"/>
              <a:t>recentering</a:t>
            </a:r>
            <a:r>
              <a:rPr lang="en-US" sz="2200" b="1" dirty="0" smtClean="0"/>
              <a:t>)</a:t>
            </a:r>
          </a:p>
          <a:p>
            <a:pPr marL="800100" lvl="1" indent="-342900">
              <a:buFont typeface="Arial" panose="020B0604020202020204" pitchFamily="34" charset="0"/>
              <a:buChar char="•"/>
            </a:pPr>
            <a:r>
              <a:rPr lang="en-US" sz="2200" b="1" dirty="0" smtClean="0"/>
              <a:t>Met Office: replace ETKF with En-4dENVar, convective scale </a:t>
            </a:r>
            <a:r>
              <a:rPr lang="en-US" sz="2200" b="1" dirty="0" err="1" smtClean="0"/>
              <a:t>ens.</a:t>
            </a:r>
            <a:r>
              <a:rPr lang="en-US" sz="2200" b="1" dirty="0" smtClean="0"/>
              <a:t> DA</a:t>
            </a:r>
          </a:p>
          <a:p>
            <a:pPr marL="800100" lvl="1" indent="-342900">
              <a:buFont typeface="Arial" panose="020B0604020202020204" pitchFamily="34" charset="0"/>
              <a:buChar char="•"/>
            </a:pPr>
            <a:r>
              <a:rPr lang="en-US" sz="2200" b="1" dirty="0" smtClean="0"/>
              <a:t>NRL: Perturbed </a:t>
            </a:r>
            <a:r>
              <a:rPr lang="en-US" sz="2200" b="1" dirty="0" err="1" smtClean="0"/>
              <a:t>obs</a:t>
            </a:r>
            <a:r>
              <a:rPr lang="en-US" sz="2200" b="1" dirty="0" smtClean="0"/>
              <a:t> scheme in atmosphere and ocean</a:t>
            </a:r>
          </a:p>
          <a:p>
            <a:pPr marL="800100" lvl="1" indent="-342900">
              <a:buFont typeface="Arial" panose="020B0604020202020204" pitchFamily="34" charset="0"/>
              <a:buChar char="•"/>
            </a:pPr>
            <a:r>
              <a:rPr lang="en-US" sz="2200" b="1" dirty="0" smtClean="0"/>
              <a:t>CMC: Validation package to test for expected statistical relationships, incremental updates replacing digital filter </a:t>
            </a:r>
          </a:p>
          <a:p>
            <a:pPr marL="800100" lvl="1" indent="-342900">
              <a:buFont typeface="Arial" panose="020B0604020202020204" pitchFamily="34" charset="0"/>
              <a:buChar char="•"/>
            </a:pPr>
            <a:endParaRPr lang="en-US" sz="2200" b="1" dirty="0" smtClean="0"/>
          </a:p>
          <a:p>
            <a:pPr marL="342900" indent="-342900">
              <a:buFont typeface="Arial" panose="020B0604020202020204" pitchFamily="34" charset="0"/>
              <a:buChar char="•"/>
            </a:pPr>
            <a:r>
              <a:rPr lang="en-US" sz="2200" b="1" dirty="0" smtClean="0"/>
              <a:t>Improved Model Uncertainty </a:t>
            </a:r>
          </a:p>
          <a:p>
            <a:pPr marL="800100" lvl="1" indent="-342900">
              <a:buFont typeface="Arial" panose="020B0604020202020204" pitchFamily="34" charset="0"/>
              <a:buChar char="•"/>
            </a:pPr>
            <a:r>
              <a:rPr lang="en-US" sz="2200" b="1" dirty="0" smtClean="0"/>
              <a:t>NCEP: (SKEB, SPPT, SHUM)</a:t>
            </a:r>
          </a:p>
          <a:p>
            <a:pPr marL="800100" lvl="1" indent="-342900">
              <a:buFont typeface="Arial" panose="020B0604020202020204" pitchFamily="34" charset="0"/>
              <a:buChar char="•"/>
            </a:pPr>
            <a:r>
              <a:rPr lang="en-US" sz="2200" b="1" dirty="0" err="1" smtClean="0"/>
              <a:t>MeteoFrance</a:t>
            </a:r>
            <a:r>
              <a:rPr lang="en-US" sz="2200" b="1" dirty="0" smtClean="0"/>
              <a:t>: extend stochastic physics</a:t>
            </a:r>
          </a:p>
          <a:p>
            <a:pPr marL="800100" lvl="1" indent="-342900">
              <a:buFont typeface="Arial" panose="020B0604020202020204" pitchFamily="34" charset="0"/>
              <a:buChar char="•"/>
            </a:pPr>
            <a:r>
              <a:rPr lang="en-US" sz="2200" b="1" dirty="0" smtClean="0"/>
              <a:t>ECMWF: Revision of SPPT scheme, physically consistent tendency perturbations, consistent at all time ranges.</a:t>
            </a:r>
          </a:p>
          <a:p>
            <a:pPr marL="800100" lvl="1" indent="-342900">
              <a:buFont typeface="Arial" panose="020B0604020202020204" pitchFamily="34" charset="0"/>
              <a:buChar char="•"/>
            </a:pPr>
            <a:r>
              <a:rPr lang="en-US" sz="2200" b="1" dirty="0" smtClean="0"/>
              <a:t>Met Office: Upgrades to random parameters</a:t>
            </a:r>
          </a:p>
        </p:txBody>
      </p:sp>
      <p:sp>
        <p:nvSpPr>
          <p:cNvPr id="3" name="TextBox 2"/>
          <p:cNvSpPr txBox="1"/>
          <p:nvPr/>
        </p:nvSpPr>
        <p:spPr>
          <a:xfrm>
            <a:off x="-76199" y="147935"/>
            <a:ext cx="9220200" cy="461665"/>
          </a:xfrm>
          <a:prstGeom prst="rect">
            <a:avLst/>
          </a:prstGeom>
          <a:noFill/>
        </p:spPr>
        <p:txBody>
          <a:bodyPr wrap="square" rtlCol="0">
            <a:spAutoFit/>
          </a:bodyPr>
          <a:lstStyle/>
          <a:p>
            <a:pPr algn="ctr"/>
            <a:r>
              <a:rPr lang="en-US" sz="2400" b="1" i="1" dirty="0" smtClean="0">
                <a:solidFill>
                  <a:srgbClr val="C00000"/>
                </a:solidFill>
              </a:rPr>
              <a:t>PLANS (beyond increased resolution and # of members)</a:t>
            </a:r>
          </a:p>
        </p:txBody>
      </p:sp>
    </p:spTree>
    <p:extLst>
      <p:ext uri="{BB962C8B-B14F-4D97-AF65-F5344CB8AC3E}">
        <p14:creationId xmlns:p14="http://schemas.microsoft.com/office/powerpoint/2010/main" val="2345158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33" y="609600"/>
            <a:ext cx="9067800" cy="3631763"/>
          </a:xfrm>
          <a:prstGeom prst="rect">
            <a:avLst/>
          </a:prstGeom>
          <a:noFill/>
        </p:spPr>
        <p:txBody>
          <a:bodyPr wrap="square" rtlCol="0">
            <a:spAutoFit/>
          </a:bodyPr>
          <a:lstStyle/>
          <a:p>
            <a:pPr marL="342900" indent="-342900">
              <a:buFont typeface="Arial" panose="020B0604020202020204" pitchFamily="34" charset="0"/>
              <a:buChar char="•"/>
            </a:pPr>
            <a:r>
              <a:rPr lang="en-US" sz="2300" b="1" dirty="0" smtClean="0"/>
              <a:t>Improved lateral/lower boundary uncertainty</a:t>
            </a:r>
          </a:p>
          <a:p>
            <a:pPr marL="800100" lvl="1" indent="-342900">
              <a:buFont typeface="Arial" panose="020B0604020202020204" pitchFamily="34" charset="0"/>
              <a:buChar char="•"/>
            </a:pPr>
            <a:r>
              <a:rPr lang="en-US" sz="2300" b="1" dirty="0" smtClean="0"/>
              <a:t>NCEP: Stochastic perturbed land surface</a:t>
            </a:r>
          </a:p>
          <a:p>
            <a:pPr marL="800100" lvl="1" indent="-342900">
              <a:buFont typeface="Arial" panose="020B0604020202020204" pitchFamily="34" charset="0"/>
              <a:buChar char="•"/>
            </a:pPr>
            <a:r>
              <a:rPr lang="en-US" sz="2300" b="1" dirty="0" smtClean="0"/>
              <a:t>NRL: SST perturbations, SST diurnal cycle</a:t>
            </a:r>
          </a:p>
          <a:p>
            <a:pPr marL="800100" lvl="1" indent="-342900">
              <a:buFont typeface="Arial" panose="020B0604020202020204" pitchFamily="34" charset="0"/>
              <a:buChar char="•"/>
            </a:pPr>
            <a:r>
              <a:rPr lang="en-US" sz="2300" b="1" dirty="0" err="1" smtClean="0"/>
              <a:t>MeteoFrance</a:t>
            </a:r>
            <a:r>
              <a:rPr lang="en-US" sz="2300" b="1" dirty="0" smtClean="0"/>
              <a:t>: Surface perturbations, new surface model (SURFEX)</a:t>
            </a:r>
          </a:p>
          <a:p>
            <a:pPr marL="800100" lvl="1" indent="-342900">
              <a:buFont typeface="Arial" panose="020B0604020202020204" pitchFamily="34" charset="0"/>
              <a:buChar char="•"/>
            </a:pPr>
            <a:r>
              <a:rPr lang="en-US" sz="2300" b="1" dirty="0" smtClean="0"/>
              <a:t>JMA: consistent initial and lateral boundary perturbations</a:t>
            </a:r>
          </a:p>
          <a:p>
            <a:pPr marL="800100" lvl="1" indent="-342900">
              <a:buFont typeface="Arial" panose="020B0604020202020204" pitchFamily="34" charset="0"/>
              <a:buChar char="•"/>
            </a:pPr>
            <a:r>
              <a:rPr lang="en-US" sz="2300" b="1" dirty="0" smtClean="0"/>
              <a:t>CPTEC:  Use coupled Brazilian Earth System Model</a:t>
            </a:r>
          </a:p>
          <a:p>
            <a:pPr marL="800100" lvl="1" indent="-342900">
              <a:buFont typeface="Arial" panose="020B0604020202020204" pitchFamily="34" charset="0"/>
              <a:buChar char="•"/>
            </a:pPr>
            <a:r>
              <a:rPr lang="en-US" sz="2300" b="1" dirty="0" smtClean="0"/>
              <a:t>ECMWF: resolution upgrade to NEO ocean model</a:t>
            </a:r>
          </a:p>
          <a:p>
            <a:pPr marL="800100" lvl="1" indent="-342900">
              <a:buFont typeface="Arial" panose="020B0604020202020204" pitchFamily="34" charset="0"/>
              <a:buChar char="•"/>
            </a:pPr>
            <a:r>
              <a:rPr lang="en-US" sz="2300" b="1" dirty="0" smtClean="0"/>
              <a:t>Met Office: Coupled </a:t>
            </a:r>
            <a:r>
              <a:rPr lang="en-US" sz="2300" b="1" dirty="0" err="1" smtClean="0"/>
              <a:t>atmo</a:t>
            </a:r>
            <a:r>
              <a:rPr lang="en-US" sz="2300" b="1" dirty="0" smtClean="0"/>
              <a:t>. in all global configurations, parameter perturbations in JULES land surface model</a:t>
            </a:r>
          </a:p>
          <a:p>
            <a:pPr marL="800100" lvl="1" indent="-342900">
              <a:buFont typeface="Arial" panose="020B0604020202020204" pitchFamily="34" charset="0"/>
              <a:buChar char="•"/>
            </a:pPr>
            <a:endParaRPr lang="en-US" sz="2300" b="1" dirty="0" smtClean="0"/>
          </a:p>
        </p:txBody>
      </p:sp>
      <p:sp>
        <p:nvSpPr>
          <p:cNvPr id="4" name="TextBox 3"/>
          <p:cNvSpPr txBox="1"/>
          <p:nvPr/>
        </p:nvSpPr>
        <p:spPr>
          <a:xfrm>
            <a:off x="76201" y="76200"/>
            <a:ext cx="9220200" cy="461665"/>
          </a:xfrm>
          <a:prstGeom prst="rect">
            <a:avLst/>
          </a:prstGeom>
          <a:noFill/>
        </p:spPr>
        <p:txBody>
          <a:bodyPr wrap="square" rtlCol="0">
            <a:spAutoFit/>
          </a:bodyPr>
          <a:lstStyle/>
          <a:p>
            <a:pPr algn="ctr"/>
            <a:r>
              <a:rPr lang="en-US" sz="2400" b="1" i="1" dirty="0" smtClean="0">
                <a:solidFill>
                  <a:srgbClr val="C00000"/>
                </a:solidFill>
              </a:rPr>
              <a:t>PLANS (beyond increased resolution and # of members)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765" y="4191000"/>
            <a:ext cx="8200281"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39233" y="3915097"/>
            <a:ext cx="8763000" cy="369332"/>
          </a:xfrm>
          <a:prstGeom prst="rect">
            <a:avLst/>
          </a:prstGeom>
        </p:spPr>
        <p:txBody>
          <a:bodyPr wrap="square">
            <a:spAutoFit/>
          </a:bodyPr>
          <a:lstStyle/>
          <a:p>
            <a:pPr algn="ctr"/>
            <a:r>
              <a:rPr lang="en-US" b="1" dirty="0"/>
              <a:t>JMA Representation of SST Uncertainty: Impact on atmospheric forecast</a:t>
            </a:r>
          </a:p>
        </p:txBody>
      </p:sp>
      <p:sp>
        <p:nvSpPr>
          <p:cNvPr id="20" name="Rectangle 19"/>
          <p:cNvSpPr/>
          <p:nvPr/>
        </p:nvSpPr>
        <p:spPr>
          <a:xfrm>
            <a:off x="103697" y="3915096"/>
            <a:ext cx="8884063" cy="2852827"/>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905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3581400"/>
            <a:ext cx="8815015" cy="2739211"/>
          </a:xfrm>
          <a:prstGeom prst="rect">
            <a:avLst/>
          </a:prstGeom>
          <a:noFill/>
          <a:ln w="57150">
            <a:solidFill>
              <a:schemeClr val="tx2"/>
            </a:solidFill>
          </a:ln>
        </p:spPr>
        <p:txBody>
          <a:bodyPr wrap="square">
            <a:spAutoFit/>
          </a:bodyPr>
          <a:lstStyle/>
          <a:p>
            <a:pPr algn="ctr"/>
            <a:r>
              <a:rPr lang="en-US" sz="2000" b="1" dirty="0" smtClean="0"/>
              <a:t>Workshop </a:t>
            </a:r>
            <a:r>
              <a:rPr lang="en-US" sz="2000" b="1" dirty="0"/>
              <a:t>on </a:t>
            </a:r>
            <a:r>
              <a:rPr lang="en-US" sz="2000" b="1" dirty="0" err="1"/>
              <a:t>Subseasonal</a:t>
            </a:r>
            <a:r>
              <a:rPr lang="en-US" sz="2000" b="1" dirty="0"/>
              <a:t> Predictability: ECMWF 2-4 NOV 2015</a:t>
            </a:r>
          </a:p>
          <a:p>
            <a:pPr algn="ctr"/>
            <a:r>
              <a:rPr lang="en-US" sz="2000" b="1" dirty="0" smtClean="0"/>
              <a:t>Recommendations  concerning representation of model uncertainty:</a:t>
            </a:r>
          </a:p>
          <a:p>
            <a:endParaRPr lang="en-US" sz="1200" b="1" dirty="0" smtClean="0"/>
          </a:p>
          <a:p>
            <a:r>
              <a:rPr lang="en-US" sz="2000" b="1" dirty="0"/>
              <a:t>•Closer integration between development of model components and the stochastic parameterization;</a:t>
            </a:r>
          </a:p>
          <a:p>
            <a:r>
              <a:rPr lang="en-US" sz="2000" b="1" dirty="0" smtClean="0"/>
              <a:t>•Need </a:t>
            </a:r>
            <a:r>
              <a:rPr lang="en-US" sz="2000" b="1" dirty="0"/>
              <a:t>to explore the representation of uncertainty in </a:t>
            </a:r>
            <a:r>
              <a:rPr lang="en-US" sz="2000" b="1" dirty="0" smtClean="0"/>
              <a:t>ocean/sea-ice/land-surface</a:t>
            </a:r>
            <a:endParaRPr lang="en-US" sz="2000" b="1" dirty="0"/>
          </a:p>
          <a:p>
            <a:r>
              <a:rPr lang="en-US" sz="2000" b="1" dirty="0"/>
              <a:t>•Improved understanding of impact of stochastic parametrization on the model climate and modes of variability</a:t>
            </a:r>
          </a:p>
          <a:p>
            <a:r>
              <a:rPr lang="en-US" sz="2000" b="1" dirty="0"/>
              <a:t>•Exploit S2S to explore model uncertainty issues</a:t>
            </a:r>
          </a:p>
        </p:txBody>
      </p:sp>
      <p:sp>
        <p:nvSpPr>
          <p:cNvPr id="4" name="TextBox 3"/>
          <p:cNvSpPr txBox="1"/>
          <p:nvPr/>
        </p:nvSpPr>
        <p:spPr>
          <a:xfrm>
            <a:off x="114300" y="685800"/>
            <a:ext cx="9067800" cy="2569934"/>
          </a:xfrm>
          <a:prstGeom prst="rect">
            <a:avLst/>
          </a:prstGeom>
          <a:noFill/>
        </p:spPr>
        <p:txBody>
          <a:bodyPr wrap="square" rtlCol="0">
            <a:spAutoFit/>
          </a:bodyPr>
          <a:lstStyle/>
          <a:p>
            <a:pPr marL="342900" indent="-342900">
              <a:buFont typeface="Arial" panose="020B0604020202020204" pitchFamily="34" charset="0"/>
              <a:buChar char="•"/>
            </a:pPr>
            <a:r>
              <a:rPr lang="en-US" sz="2300" b="1" dirty="0" err="1" smtClean="0"/>
              <a:t>Subseasonal</a:t>
            </a:r>
            <a:r>
              <a:rPr lang="en-US" sz="2300" b="1" dirty="0" smtClean="0"/>
              <a:t> to seasonal forecasting</a:t>
            </a:r>
          </a:p>
          <a:p>
            <a:pPr marL="800100" lvl="1" indent="-342900">
              <a:buFont typeface="Arial" panose="020B0604020202020204" pitchFamily="34" charset="0"/>
              <a:buChar char="•"/>
            </a:pPr>
            <a:r>
              <a:rPr lang="en-US" sz="2300" b="1" dirty="0" smtClean="0"/>
              <a:t>NCEP extending GEFS to 45 days, coupling TBD</a:t>
            </a:r>
          </a:p>
          <a:p>
            <a:pPr marL="800100" lvl="1" indent="-342900">
              <a:buFont typeface="Arial" panose="020B0604020202020204" pitchFamily="34" charset="0"/>
              <a:buChar char="•"/>
            </a:pPr>
            <a:r>
              <a:rPr lang="en-US" sz="2300" b="1" dirty="0" smtClean="0"/>
              <a:t>NRL testing global ensembles (NAVGEM-HYCOM-CICE)</a:t>
            </a:r>
          </a:p>
          <a:p>
            <a:pPr marL="800100" lvl="1" indent="-342900">
              <a:buFont typeface="Arial" panose="020B0604020202020204" pitchFamily="34" charset="0"/>
              <a:buChar char="•"/>
            </a:pPr>
            <a:r>
              <a:rPr lang="en-US" sz="2300" b="1" dirty="0" smtClean="0"/>
              <a:t>ECMWF: Extending forecast range from 32 to 46 days</a:t>
            </a:r>
          </a:p>
          <a:p>
            <a:pPr marL="800100" lvl="1" indent="-342900">
              <a:buFont typeface="Arial" panose="020B0604020202020204" pitchFamily="34" charset="0"/>
              <a:buChar char="•"/>
            </a:pPr>
            <a:r>
              <a:rPr lang="en-US" sz="2300" b="1" dirty="0" smtClean="0"/>
              <a:t>Met Office: increase </a:t>
            </a:r>
            <a:r>
              <a:rPr lang="en-US" sz="2300" b="1" dirty="0" err="1" smtClean="0"/>
              <a:t>hindcast</a:t>
            </a:r>
            <a:r>
              <a:rPr lang="en-US" sz="2300" b="1" dirty="0" smtClean="0"/>
              <a:t> members (also running decadal ensembles)</a:t>
            </a:r>
          </a:p>
          <a:p>
            <a:pPr marL="342900" indent="-342900">
              <a:buFont typeface="Arial" panose="020B0604020202020204" pitchFamily="34" charset="0"/>
              <a:buChar char="•"/>
            </a:pPr>
            <a:endParaRPr lang="en-US" sz="2300" b="1" dirty="0"/>
          </a:p>
        </p:txBody>
      </p:sp>
      <p:sp>
        <p:nvSpPr>
          <p:cNvPr id="5" name="TextBox 4"/>
          <p:cNvSpPr txBox="1"/>
          <p:nvPr/>
        </p:nvSpPr>
        <p:spPr>
          <a:xfrm>
            <a:off x="114300" y="26647"/>
            <a:ext cx="9220200" cy="461665"/>
          </a:xfrm>
          <a:prstGeom prst="rect">
            <a:avLst/>
          </a:prstGeom>
          <a:noFill/>
        </p:spPr>
        <p:txBody>
          <a:bodyPr wrap="square" rtlCol="0">
            <a:spAutoFit/>
          </a:bodyPr>
          <a:lstStyle/>
          <a:p>
            <a:pPr algn="ctr"/>
            <a:r>
              <a:rPr lang="en-US" sz="2400" b="1" i="1" dirty="0" smtClean="0">
                <a:solidFill>
                  <a:srgbClr val="C00000"/>
                </a:solidFill>
              </a:rPr>
              <a:t>PLANS (beyond increased resolution and # of members)</a:t>
            </a:r>
          </a:p>
        </p:txBody>
      </p:sp>
    </p:spTree>
    <p:extLst>
      <p:ext uri="{BB962C8B-B14F-4D97-AF65-F5344CB8AC3E}">
        <p14:creationId xmlns:p14="http://schemas.microsoft.com/office/powerpoint/2010/main" val="32996158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 slides</a:t>
            </a:r>
            <a:endParaRPr lang="en-US" dirty="0"/>
          </a:p>
        </p:txBody>
      </p:sp>
    </p:spTree>
    <p:extLst>
      <p:ext uri="{BB962C8B-B14F-4D97-AF65-F5344CB8AC3E}">
        <p14:creationId xmlns:p14="http://schemas.microsoft.com/office/powerpoint/2010/main" val="35100904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8991600" cy="461665"/>
          </a:xfrm>
          <a:prstGeom prst="rect">
            <a:avLst/>
          </a:prstGeom>
          <a:noFill/>
        </p:spPr>
        <p:txBody>
          <a:bodyPr wrap="square" rtlCol="0">
            <a:spAutoFit/>
          </a:bodyPr>
          <a:lstStyle/>
          <a:p>
            <a:r>
              <a:rPr lang="en-US" sz="2400" b="1" dirty="0" smtClean="0">
                <a:solidFill>
                  <a:srgbClr val="C00000"/>
                </a:solidFill>
              </a:rPr>
              <a:t>(Paraphrased) Comments </a:t>
            </a:r>
            <a:r>
              <a:rPr lang="en-US" sz="2400" b="1" dirty="0">
                <a:solidFill>
                  <a:srgbClr val="C00000"/>
                </a:solidFill>
              </a:rPr>
              <a:t>from Pieter </a:t>
            </a:r>
            <a:r>
              <a:rPr lang="en-US" sz="2400" b="1" dirty="0" err="1" smtClean="0">
                <a:solidFill>
                  <a:srgbClr val="C00000"/>
                </a:solidFill>
              </a:rPr>
              <a:t>Houtekamer</a:t>
            </a:r>
            <a:r>
              <a:rPr lang="en-US" sz="2400" b="1" dirty="0">
                <a:solidFill>
                  <a:srgbClr val="C00000"/>
                </a:solidFill>
              </a:rPr>
              <a:t> </a:t>
            </a:r>
            <a:r>
              <a:rPr lang="en-US" sz="2400" b="1" dirty="0" smtClean="0">
                <a:solidFill>
                  <a:srgbClr val="C00000"/>
                </a:solidFill>
              </a:rPr>
              <a:t>(CMC)</a:t>
            </a:r>
            <a:endParaRPr lang="en-US" sz="2400" b="1" dirty="0">
              <a:solidFill>
                <a:srgbClr val="C00000"/>
              </a:solidFill>
            </a:endParaRPr>
          </a:p>
        </p:txBody>
      </p:sp>
      <p:sp>
        <p:nvSpPr>
          <p:cNvPr id="4" name="Rectangle 3"/>
          <p:cNvSpPr/>
          <p:nvPr/>
        </p:nvSpPr>
        <p:spPr>
          <a:xfrm>
            <a:off x="0" y="609600"/>
            <a:ext cx="9144000" cy="5632311"/>
          </a:xfrm>
          <a:prstGeom prst="rect">
            <a:avLst/>
          </a:prstGeom>
        </p:spPr>
        <p:txBody>
          <a:bodyPr wrap="square">
            <a:spAutoFit/>
          </a:bodyPr>
          <a:lstStyle/>
          <a:p>
            <a:r>
              <a:rPr lang="en-US" sz="2000" dirty="0" smtClean="0"/>
              <a:t>1</a:t>
            </a:r>
            <a:r>
              <a:rPr lang="en-US" sz="2000" dirty="0"/>
              <a:t>) </a:t>
            </a:r>
            <a:r>
              <a:rPr lang="en-US" sz="2000" dirty="0" smtClean="0"/>
              <a:t>Validation </a:t>
            </a:r>
            <a:r>
              <a:rPr lang="en-US" sz="2000" dirty="0"/>
              <a:t>of the initial </a:t>
            </a:r>
            <a:r>
              <a:rPr lang="en-US" sz="2000" dirty="0" smtClean="0"/>
              <a:t>ensemble: Ideally</a:t>
            </a:r>
            <a:r>
              <a:rPr lang="en-US" sz="2000" dirty="0"/>
              <a:t>, an ensemble prediction system would use a fully coherent simulation of the sources of error in the data assimilation and prediction system. </a:t>
            </a:r>
            <a:r>
              <a:rPr lang="en-US" sz="2000" dirty="0" smtClean="0"/>
              <a:t> A </a:t>
            </a:r>
            <a:r>
              <a:rPr lang="en-US" sz="2000" dirty="0"/>
              <a:t>test suite will be developed for the </a:t>
            </a:r>
            <a:r>
              <a:rPr lang="en-US" sz="2000" dirty="0" err="1"/>
              <a:t>EnKF</a:t>
            </a:r>
            <a:r>
              <a:rPr lang="en-US" sz="2000" dirty="0"/>
              <a:t> system to confirm that expected statistical relations are </a:t>
            </a:r>
            <a:r>
              <a:rPr lang="en-US" sz="2000" dirty="0" smtClean="0"/>
              <a:t>respected</a:t>
            </a:r>
            <a:r>
              <a:rPr lang="en-US" sz="2000" dirty="0"/>
              <a:t>. </a:t>
            </a:r>
            <a:r>
              <a:rPr lang="en-US" sz="2000" dirty="0" smtClean="0"/>
              <a:t>Will be developed </a:t>
            </a:r>
            <a:r>
              <a:rPr lang="en-US" sz="2000" dirty="0"/>
              <a:t>using </a:t>
            </a:r>
            <a:r>
              <a:rPr lang="en-US" sz="2000" dirty="0" smtClean="0"/>
              <a:t>Python, may serve </a:t>
            </a:r>
            <a:r>
              <a:rPr lang="en-US" sz="2000" dirty="0"/>
              <a:t>in </a:t>
            </a:r>
            <a:r>
              <a:rPr lang="en-US" sz="2000" dirty="0" smtClean="0"/>
              <a:t>system </a:t>
            </a:r>
            <a:r>
              <a:rPr lang="en-US" sz="2000" dirty="0" err="1" smtClean="0"/>
              <a:t>intercomparisons</a:t>
            </a:r>
            <a:r>
              <a:rPr lang="en-US" sz="2000" dirty="0" smtClean="0"/>
              <a:t>.</a:t>
            </a:r>
            <a:endParaRPr lang="en-US" sz="2000" dirty="0"/>
          </a:p>
          <a:p>
            <a:r>
              <a:rPr lang="en-US" sz="2000" dirty="0"/>
              <a:t> </a:t>
            </a:r>
          </a:p>
          <a:p>
            <a:r>
              <a:rPr lang="en-US" sz="2000" dirty="0"/>
              <a:t>2) </a:t>
            </a:r>
            <a:r>
              <a:rPr lang="en-US" sz="2000" dirty="0" smtClean="0"/>
              <a:t>Length </a:t>
            </a:r>
            <a:r>
              <a:rPr lang="en-US" sz="2000" dirty="0"/>
              <a:t>of the assimilation </a:t>
            </a:r>
            <a:r>
              <a:rPr lang="en-US" sz="2000" dirty="0" smtClean="0"/>
              <a:t>window: With </a:t>
            </a:r>
            <a:r>
              <a:rPr lang="en-US" sz="2000" dirty="0"/>
              <a:t>increasing spatial resolution </a:t>
            </a:r>
            <a:r>
              <a:rPr lang="en-US" sz="2000" dirty="0" smtClean="0"/>
              <a:t>it </a:t>
            </a:r>
            <a:r>
              <a:rPr lang="en-US" sz="2000" dirty="0"/>
              <a:t>may be necessary to reduce the length of the assimilation </a:t>
            </a:r>
            <a:r>
              <a:rPr lang="en-US" sz="2000" dirty="0" smtClean="0"/>
              <a:t>window. Issues </a:t>
            </a:r>
            <a:r>
              <a:rPr lang="en-US" sz="2000" dirty="0"/>
              <a:t>are how to maintain balance </a:t>
            </a:r>
            <a:r>
              <a:rPr lang="en-US" sz="2000" dirty="0" smtClean="0"/>
              <a:t>and  </a:t>
            </a:r>
            <a:r>
              <a:rPr lang="en-US" sz="2000" dirty="0"/>
              <a:t>reduce model spin-up when a model run has been interrupted by data </a:t>
            </a:r>
            <a:r>
              <a:rPr lang="en-US" sz="2000" dirty="0" smtClean="0"/>
              <a:t>assimilation. Current </a:t>
            </a:r>
            <a:r>
              <a:rPr lang="en-US" sz="2000" dirty="0"/>
              <a:t>R&amp;D work </a:t>
            </a:r>
            <a:r>
              <a:rPr lang="en-US" sz="2000" dirty="0" smtClean="0"/>
              <a:t>in global and regional </a:t>
            </a:r>
            <a:r>
              <a:rPr lang="en-US" sz="2000" dirty="0" err="1" smtClean="0"/>
              <a:t>EnKF</a:t>
            </a:r>
            <a:r>
              <a:rPr lang="en-US" sz="2000" dirty="0" smtClean="0"/>
              <a:t>.  Systems migrating </a:t>
            </a:r>
            <a:r>
              <a:rPr lang="en-US" sz="2000" dirty="0"/>
              <a:t>to the use of </a:t>
            </a:r>
            <a:r>
              <a:rPr lang="en-US" sz="2000" dirty="0" smtClean="0"/>
              <a:t>incremental </a:t>
            </a:r>
            <a:r>
              <a:rPr lang="en-US" sz="2000" dirty="0"/>
              <a:t>analysis update </a:t>
            </a:r>
            <a:r>
              <a:rPr lang="en-US" sz="2000" dirty="0" smtClean="0"/>
              <a:t>replacing digital filter. Compute analysis </a:t>
            </a:r>
            <a:r>
              <a:rPr lang="en-US" sz="2000" dirty="0"/>
              <a:t>increments directly on the model grid. </a:t>
            </a:r>
            <a:endParaRPr lang="en-US" sz="2000" dirty="0" smtClean="0"/>
          </a:p>
          <a:p>
            <a:endParaRPr lang="en-US" sz="2000" dirty="0"/>
          </a:p>
          <a:p>
            <a:r>
              <a:rPr lang="en-US" sz="2000" dirty="0" smtClean="0"/>
              <a:t>3</a:t>
            </a:r>
            <a:r>
              <a:rPr lang="en-US" sz="2000" dirty="0"/>
              <a:t>) </a:t>
            </a:r>
            <a:r>
              <a:rPr lang="en-US" sz="2000" dirty="0" smtClean="0"/>
              <a:t>Coupling </a:t>
            </a:r>
            <a:r>
              <a:rPr lang="en-US" sz="2000" dirty="0"/>
              <a:t>with other forecasting </a:t>
            </a:r>
            <a:r>
              <a:rPr lang="en-US" sz="2000" dirty="0" smtClean="0"/>
              <a:t>systems: Parameters in a </a:t>
            </a:r>
            <a:r>
              <a:rPr lang="en-US" sz="2000" dirty="0"/>
              <a:t>component system </a:t>
            </a:r>
            <a:r>
              <a:rPr lang="en-US" sz="2000" dirty="0" smtClean="0"/>
              <a:t> may be tuned to </a:t>
            </a:r>
            <a:r>
              <a:rPr lang="en-US" sz="2000" dirty="0"/>
              <a:t>partly compensate for an error of unknown </a:t>
            </a:r>
            <a:r>
              <a:rPr lang="en-US" sz="2000" dirty="0" smtClean="0"/>
              <a:t>origin. Therefore improvement </a:t>
            </a:r>
            <a:r>
              <a:rPr lang="en-US" sz="2000" dirty="0"/>
              <a:t>in one system can actually degrade the performance of a system coupled to it. </a:t>
            </a:r>
            <a:r>
              <a:rPr lang="en-US" sz="2000" dirty="0" smtClean="0"/>
              <a:t>R&amp;D </a:t>
            </a:r>
            <a:r>
              <a:rPr lang="en-US" sz="2000" dirty="0"/>
              <a:t>has to be performed in a big-science mode where various groups work tightly together to improve systems</a:t>
            </a:r>
            <a:r>
              <a:rPr lang="en-US" sz="2000" dirty="0" smtClean="0"/>
              <a:t>.</a:t>
            </a:r>
            <a:r>
              <a:rPr lang="en-US" sz="2000" dirty="0"/>
              <a:t> </a:t>
            </a:r>
          </a:p>
        </p:txBody>
      </p:sp>
    </p:spTree>
    <p:extLst>
      <p:ext uri="{BB962C8B-B14F-4D97-AF65-F5344CB8AC3E}">
        <p14:creationId xmlns:p14="http://schemas.microsoft.com/office/powerpoint/2010/main" val="11522589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0"/>
            <a:ext cx="8458200" cy="1754326"/>
          </a:xfrm>
          <a:prstGeom prst="rect">
            <a:avLst/>
          </a:prstGeom>
          <a:noFill/>
        </p:spPr>
        <p:txBody>
          <a:bodyPr wrap="square" rtlCol="0">
            <a:spAutoFit/>
          </a:bodyPr>
          <a:lstStyle/>
          <a:p>
            <a:pPr algn="ctr"/>
            <a:r>
              <a:rPr lang="en-US" sz="2800" b="1" i="1" dirty="0" smtClean="0">
                <a:solidFill>
                  <a:srgbClr val="C00000"/>
                </a:solidFill>
              </a:rPr>
              <a:t>Number of multi-model ensembles are growing</a:t>
            </a:r>
          </a:p>
          <a:p>
            <a:endParaRPr lang="en-US" sz="2000" b="1" dirty="0"/>
          </a:p>
          <a:p>
            <a:r>
              <a:rPr lang="en-US" sz="2000" b="1" dirty="0" err="1" smtClean="0"/>
              <a:t>Mesoscale</a:t>
            </a:r>
            <a:r>
              <a:rPr lang="en-US" sz="2000" b="1" dirty="0" smtClean="0"/>
              <a:t>: TIGGE-LAM, NOAA SREF, AEMET-SREPS, SESAR, CAPS, HFIP</a:t>
            </a:r>
          </a:p>
          <a:p>
            <a:r>
              <a:rPr lang="en-US" sz="2000" b="1" dirty="0" smtClean="0"/>
              <a:t>Global 1-2 weeks: NAEFS, NUOPC, TIGGE, HIWPP, ICAP</a:t>
            </a:r>
          </a:p>
          <a:p>
            <a:r>
              <a:rPr lang="en-US" sz="2000" b="1" dirty="0" err="1" smtClean="0"/>
              <a:t>Subseasonal</a:t>
            </a:r>
            <a:r>
              <a:rPr lang="en-US" sz="2000" b="1" dirty="0"/>
              <a:t> </a:t>
            </a:r>
            <a:r>
              <a:rPr lang="en-US" sz="2000" b="1" dirty="0" smtClean="0"/>
              <a:t>to seasonal: NMME, DEMETER, S2S</a:t>
            </a:r>
          </a:p>
        </p:txBody>
      </p:sp>
      <p:sp>
        <p:nvSpPr>
          <p:cNvPr id="3" name="TextBox 2"/>
          <p:cNvSpPr txBox="1"/>
          <p:nvPr/>
        </p:nvSpPr>
        <p:spPr>
          <a:xfrm>
            <a:off x="217967" y="1838143"/>
            <a:ext cx="8458200" cy="646331"/>
          </a:xfrm>
          <a:prstGeom prst="rect">
            <a:avLst/>
          </a:prstGeom>
          <a:noFill/>
        </p:spPr>
        <p:txBody>
          <a:bodyPr wrap="square" rtlCol="0">
            <a:spAutoFit/>
          </a:bodyPr>
          <a:lstStyle/>
          <a:p>
            <a:r>
              <a:rPr lang="en-US" b="1" i="1" dirty="0" smtClean="0">
                <a:solidFill>
                  <a:srgbClr val="C00000"/>
                </a:solidFill>
              </a:rPr>
              <a:t>Why do multi-model ensemble often outperform single model ensembles?  Is </a:t>
            </a:r>
            <a:r>
              <a:rPr lang="en-US" b="1" i="1" dirty="0">
                <a:solidFill>
                  <a:srgbClr val="C00000"/>
                </a:solidFill>
              </a:rPr>
              <a:t> </a:t>
            </a:r>
            <a:r>
              <a:rPr lang="en-US" b="1" i="1" dirty="0" smtClean="0">
                <a:solidFill>
                  <a:srgbClr val="C00000"/>
                </a:solidFill>
              </a:rPr>
              <a:t>the improvement in skill due to larger ensemble size or to combining signals?  (extra slide)</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56" t="40447" r="55517" b="42975"/>
          <a:stretch/>
        </p:blipFill>
        <p:spPr bwMode="auto">
          <a:xfrm>
            <a:off x="380999" y="3007906"/>
            <a:ext cx="3143251" cy="125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6354" t="45518" r="54583" b="39501"/>
          <a:stretch/>
        </p:blipFill>
        <p:spPr bwMode="auto">
          <a:xfrm>
            <a:off x="4114800" y="3007906"/>
            <a:ext cx="4381500" cy="1411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2514600"/>
            <a:ext cx="8115300" cy="369332"/>
          </a:xfrm>
          <a:prstGeom prst="rect">
            <a:avLst/>
          </a:prstGeom>
          <a:noFill/>
        </p:spPr>
        <p:txBody>
          <a:bodyPr wrap="square" rtlCol="0">
            <a:spAutoFit/>
          </a:bodyPr>
          <a:lstStyle/>
          <a:p>
            <a:pPr algn="ctr"/>
            <a:r>
              <a:rPr lang="en-US" b="1" dirty="0" smtClean="0"/>
              <a:t>International Conference on S2S prediction, 10-13 Feb 2014</a:t>
            </a:r>
            <a:endParaRPr lang="en-US" b="1" dirty="0"/>
          </a:p>
        </p:txBody>
      </p:sp>
      <p:sp>
        <p:nvSpPr>
          <p:cNvPr id="5" name="Rectangle 4"/>
          <p:cNvSpPr/>
          <p:nvPr/>
        </p:nvSpPr>
        <p:spPr>
          <a:xfrm>
            <a:off x="0" y="2514600"/>
            <a:ext cx="9144000" cy="205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0" y="4648200"/>
            <a:ext cx="9144000" cy="2215991"/>
          </a:xfrm>
          <a:prstGeom prst="rect">
            <a:avLst/>
          </a:prstGeom>
          <a:noFill/>
        </p:spPr>
        <p:txBody>
          <a:bodyPr wrap="square" rtlCol="0">
            <a:spAutoFit/>
          </a:bodyPr>
          <a:lstStyle/>
          <a:p>
            <a:pPr marL="342900" indent="-342900">
              <a:buFont typeface="Arial" panose="020B0604020202020204" pitchFamily="34" charset="0"/>
              <a:buChar char="•"/>
            </a:pPr>
            <a:r>
              <a:rPr lang="en-US" sz="2000" b="1" i="1" dirty="0" smtClean="0">
                <a:solidFill>
                  <a:srgbClr val="002060"/>
                </a:solidFill>
              </a:rPr>
              <a:t>How does one combine multi-model forecasts of unequal skill? Equal weights competitive with more complex schemes (</a:t>
            </a:r>
            <a:r>
              <a:rPr lang="en-US" b="1" i="1" dirty="0" err="1" smtClean="0">
                <a:solidFill>
                  <a:srgbClr val="002060"/>
                </a:solidFill>
              </a:rPr>
              <a:t>DelSole</a:t>
            </a:r>
            <a:r>
              <a:rPr lang="en-US" b="1" i="1" dirty="0" smtClean="0">
                <a:solidFill>
                  <a:srgbClr val="002060"/>
                </a:solidFill>
              </a:rPr>
              <a:t> et al. 2012, </a:t>
            </a:r>
            <a:r>
              <a:rPr lang="en-US" b="1" i="1" dirty="0" err="1" smtClean="0">
                <a:solidFill>
                  <a:srgbClr val="002060"/>
                </a:solidFill>
              </a:rPr>
              <a:t>Sansom</a:t>
            </a:r>
            <a:r>
              <a:rPr lang="en-US" b="1" i="1" dirty="0" smtClean="0">
                <a:solidFill>
                  <a:srgbClr val="002060"/>
                </a:solidFill>
              </a:rPr>
              <a:t> et al. 2013, …)</a:t>
            </a:r>
          </a:p>
          <a:p>
            <a:pPr marL="342900" indent="-342900">
              <a:buFont typeface="Arial" panose="020B0604020202020204" pitchFamily="34" charset="0"/>
              <a:buChar char="•"/>
            </a:pPr>
            <a:endParaRPr lang="en-US" b="1" i="1" dirty="0" smtClean="0">
              <a:solidFill>
                <a:srgbClr val="002060"/>
              </a:solidFill>
            </a:endParaRPr>
          </a:p>
          <a:p>
            <a:pPr marL="342900" indent="-342900">
              <a:buFont typeface="Arial" panose="020B0604020202020204" pitchFamily="34" charset="0"/>
              <a:buChar char="•"/>
            </a:pPr>
            <a:r>
              <a:rPr lang="en-US" sz="2000" b="1" i="1" dirty="0" smtClean="0">
                <a:solidFill>
                  <a:srgbClr val="002060"/>
                </a:solidFill>
              </a:rPr>
              <a:t>Tradeoffs</a:t>
            </a:r>
            <a:r>
              <a:rPr lang="en-US" sz="2000" b="1" i="1" dirty="0">
                <a:solidFill>
                  <a:srgbClr val="002060"/>
                </a:solidFill>
              </a:rPr>
              <a:t> </a:t>
            </a:r>
            <a:r>
              <a:rPr lang="en-US" sz="2000" b="1" i="1" dirty="0" smtClean="0">
                <a:solidFill>
                  <a:srgbClr val="002060"/>
                </a:solidFill>
              </a:rPr>
              <a:t>between independence from multi-models vs. focusing resources on one system.</a:t>
            </a:r>
          </a:p>
          <a:p>
            <a:pPr marL="342900" indent="-342900">
              <a:buFont typeface="Arial" panose="020B0604020202020204" pitchFamily="34" charset="0"/>
              <a:buChar char="•"/>
            </a:pPr>
            <a:endParaRPr lang="en-US" sz="2000" b="1" i="1" dirty="0" smtClean="0">
              <a:solidFill>
                <a:srgbClr val="002060"/>
              </a:solidFill>
            </a:endParaRPr>
          </a:p>
          <a:p>
            <a:pPr marL="342900" indent="-342900">
              <a:buFont typeface="Arial" panose="020B0604020202020204" pitchFamily="34" charset="0"/>
              <a:buChar char="•"/>
            </a:pPr>
            <a:r>
              <a:rPr lang="en-US" sz="2000" b="1" i="1" dirty="0" smtClean="0">
                <a:solidFill>
                  <a:srgbClr val="002060"/>
                </a:solidFill>
              </a:rPr>
              <a:t>Issues of latency, data transfer reliability, etc.</a:t>
            </a:r>
            <a:endParaRPr lang="en-US" sz="2000" b="1" i="1" dirty="0">
              <a:solidFill>
                <a:srgbClr val="002060"/>
              </a:solidFill>
            </a:endParaRPr>
          </a:p>
        </p:txBody>
      </p:sp>
      <p:sp>
        <p:nvSpPr>
          <p:cNvPr id="9" name="Slide Number Placeholder 3"/>
          <p:cNvSpPr>
            <a:spLocks noGrp="1"/>
          </p:cNvSpPr>
          <p:nvPr>
            <p:ph type="sldNum" sz="quarter" idx="12"/>
          </p:nvPr>
        </p:nvSpPr>
        <p:spPr>
          <a:xfrm>
            <a:off x="6553200" y="6356352"/>
            <a:ext cx="2133600" cy="365125"/>
          </a:xfrm>
        </p:spPr>
        <p:txBody>
          <a:bodyPr/>
          <a:lstStyle/>
          <a:p>
            <a:fld id="{6DF8C2B5-1989-D648-8A9D-C57A19E1E241}" type="slidenum">
              <a:rPr lang="en-US" smtClean="0"/>
              <a:t>15</a:t>
            </a:fld>
            <a:endParaRPr lang="en-US"/>
          </a:p>
        </p:txBody>
      </p:sp>
    </p:spTree>
    <p:extLst>
      <p:ext uri="{BB962C8B-B14F-4D97-AF65-F5344CB8AC3E}">
        <p14:creationId xmlns:p14="http://schemas.microsoft.com/office/powerpoint/2010/main" val="249687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3969"/>
            <a:ext cx="9143999" cy="523220"/>
          </a:xfrm>
          <a:prstGeom prst="rect">
            <a:avLst/>
          </a:prstGeom>
          <a:noFill/>
        </p:spPr>
        <p:txBody>
          <a:bodyPr wrap="square" rtlCol="0">
            <a:spAutoFit/>
          </a:bodyPr>
          <a:lstStyle/>
          <a:p>
            <a:pPr algn="ctr"/>
            <a:r>
              <a:rPr lang="en-US" sz="2800" b="1" i="1" dirty="0" smtClean="0">
                <a:solidFill>
                  <a:srgbClr val="C00000"/>
                </a:solidFill>
              </a:rPr>
              <a:t>Number of Article/Year with These Words in the Abstract*</a:t>
            </a:r>
          </a:p>
        </p:txBody>
      </p:sp>
      <p:sp>
        <p:nvSpPr>
          <p:cNvPr id="5" name="TextBox 4"/>
          <p:cNvSpPr txBox="1"/>
          <p:nvPr/>
        </p:nvSpPr>
        <p:spPr>
          <a:xfrm>
            <a:off x="5924266" y="1124999"/>
            <a:ext cx="2968626" cy="1323439"/>
          </a:xfrm>
          <a:prstGeom prst="rect">
            <a:avLst/>
          </a:prstGeom>
          <a:noFill/>
        </p:spPr>
        <p:txBody>
          <a:bodyPr wrap="square" rtlCol="0">
            <a:spAutoFit/>
          </a:bodyPr>
          <a:lstStyle/>
          <a:p>
            <a:r>
              <a:rPr lang="en-US" sz="2000" b="1" i="1" dirty="0" smtClean="0">
                <a:solidFill>
                  <a:srgbClr val="002060"/>
                </a:solidFill>
              </a:rPr>
              <a:t>Research in </a:t>
            </a:r>
            <a:r>
              <a:rPr lang="en-US" sz="2000" b="1" i="1" dirty="0">
                <a:solidFill>
                  <a:srgbClr val="002060"/>
                </a:solidFill>
              </a:rPr>
              <a:t>e</a:t>
            </a:r>
            <a:r>
              <a:rPr lang="en-US" sz="2000" b="1" i="1" dirty="0" smtClean="0">
                <a:solidFill>
                  <a:srgbClr val="002060"/>
                </a:solidFill>
              </a:rPr>
              <a:t>nsemble forecasting and ensemble </a:t>
            </a:r>
            <a:r>
              <a:rPr lang="en-US" sz="2000" b="1" i="1" dirty="0">
                <a:solidFill>
                  <a:srgbClr val="002060"/>
                </a:solidFill>
              </a:rPr>
              <a:t>d</a:t>
            </a:r>
            <a:r>
              <a:rPr lang="en-US" sz="2000" b="1" i="1" dirty="0" smtClean="0">
                <a:solidFill>
                  <a:srgbClr val="002060"/>
                </a:solidFill>
              </a:rPr>
              <a:t>ata assimilation continues its steady climb.</a:t>
            </a:r>
          </a:p>
        </p:txBody>
      </p:sp>
      <p:sp>
        <p:nvSpPr>
          <p:cNvPr id="2" name="TextBox 1"/>
          <p:cNvSpPr txBox="1"/>
          <p:nvPr/>
        </p:nvSpPr>
        <p:spPr>
          <a:xfrm>
            <a:off x="0" y="6477000"/>
            <a:ext cx="4343400" cy="381000"/>
          </a:xfrm>
          <a:prstGeom prst="rect">
            <a:avLst/>
          </a:prstGeom>
          <a:noFill/>
        </p:spPr>
        <p:txBody>
          <a:bodyPr wrap="square" rtlCol="0">
            <a:spAutoFit/>
          </a:bodyPr>
          <a:lstStyle/>
          <a:p>
            <a:r>
              <a:rPr lang="en-US" b="1" dirty="0" smtClean="0"/>
              <a:t>*AMS journals only</a:t>
            </a:r>
            <a:endParaRPr lang="en-US" b="1"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87" t="2196" r="28911" b="1636"/>
          <a:stretch/>
        </p:blipFill>
        <p:spPr bwMode="auto">
          <a:xfrm>
            <a:off x="318977" y="889676"/>
            <a:ext cx="5605289" cy="558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28801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73969"/>
            <a:ext cx="8892892" cy="523220"/>
          </a:xfrm>
          <a:prstGeom prst="rect">
            <a:avLst/>
          </a:prstGeom>
          <a:noFill/>
        </p:spPr>
        <p:txBody>
          <a:bodyPr wrap="square" rtlCol="0">
            <a:spAutoFit/>
          </a:bodyPr>
          <a:lstStyle/>
          <a:p>
            <a:pPr algn="ctr"/>
            <a:r>
              <a:rPr lang="en-US" sz="2800" b="1" i="1" dirty="0" smtClean="0">
                <a:solidFill>
                  <a:srgbClr val="C00000"/>
                </a:solidFill>
              </a:rPr>
              <a:t>Number of Article/Year with These Words in the Abstract*</a:t>
            </a:r>
          </a:p>
        </p:txBody>
      </p:sp>
      <p:sp>
        <p:nvSpPr>
          <p:cNvPr id="4" name="TextBox 3"/>
          <p:cNvSpPr txBox="1"/>
          <p:nvPr/>
        </p:nvSpPr>
        <p:spPr>
          <a:xfrm>
            <a:off x="5924266" y="1143000"/>
            <a:ext cx="2968626" cy="2554545"/>
          </a:xfrm>
          <a:prstGeom prst="rect">
            <a:avLst/>
          </a:prstGeom>
          <a:noFill/>
        </p:spPr>
        <p:txBody>
          <a:bodyPr wrap="square" rtlCol="0">
            <a:spAutoFit/>
          </a:bodyPr>
          <a:lstStyle/>
          <a:p>
            <a:r>
              <a:rPr lang="en-US" sz="2000" b="1" i="1" dirty="0" smtClean="0">
                <a:solidFill>
                  <a:srgbClr val="002060"/>
                </a:solidFill>
              </a:rPr>
              <a:t>Research in model </a:t>
            </a:r>
            <a:r>
              <a:rPr lang="en-US" sz="2000" b="1" i="1" dirty="0">
                <a:solidFill>
                  <a:srgbClr val="002060"/>
                </a:solidFill>
              </a:rPr>
              <a:t>u</a:t>
            </a:r>
            <a:r>
              <a:rPr lang="en-US" sz="2000" b="1" i="1" dirty="0" smtClean="0">
                <a:solidFill>
                  <a:srgbClr val="002060"/>
                </a:solidFill>
              </a:rPr>
              <a:t>ncertainty continues to grow rapidly.</a:t>
            </a:r>
          </a:p>
          <a:p>
            <a:endParaRPr lang="en-US" sz="2000" b="1" i="1" dirty="0" smtClean="0">
              <a:solidFill>
                <a:srgbClr val="002060"/>
              </a:solidFill>
            </a:endParaRPr>
          </a:p>
          <a:p>
            <a:r>
              <a:rPr lang="en-US" sz="2000" b="1" i="1" dirty="0" smtClean="0">
                <a:solidFill>
                  <a:srgbClr val="002060"/>
                </a:solidFill>
              </a:rPr>
              <a:t> Interest in calibration and post-processing also substantially larger than in the early 2000s.</a:t>
            </a:r>
            <a:endParaRPr lang="en-US" sz="2000" b="1" i="1" dirty="0">
              <a:solidFill>
                <a:srgbClr val="002060"/>
              </a:solidFill>
            </a:endParaRPr>
          </a:p>
        </p:txBody>
      </p:sp>
      <p:sp>
        <p:nvSpPr>
          <p:cNvPr id="6" name="TextBox 5"/>
          <p:cNvSpPr txBox="1"/>
          <p:nvPr/>
        </p:nvSpPr>
        <p:spPr>
          <a:xfrm>
            <a:off x="304800" y="6477000"/>
            <a:ext cx="4343400" cy="381000"/>
          </a:xfrm>
          <a:prstGeom prst="rect">
            <a:avLst/>
          </a:prstGeom>
          <a:noFill/>
        </p:spPr>
        <p:txBody>
          <a:bodyPr wrap="square" rtlCol="0">
            <a:spAutoFit/>
          </a:bodyPr>
          <a:lstStyle/>
          <a:p>
            <a:r>
              <a:rPr lang="en-US" b="1" dirty="0" smtClean="0"/>
              <a:t>*AMS journals only</a:t>
            </a:r>
            <a:endParaRPr lang="en-US" b="1" dirty="0"/>
          </a:p>
        </p:txBody>
      </p:sp>
      <p:sp>
        <p:nvSpPr>
          <p:cNvPr id="7" name="Slide Number Placeholder 3"/>
          <p:cNvSpPr>
            <a:spLocks noGrp="1"/>
          </p:cNvSpPr>
          <p:nvPr>
            <p:ph type="sldNum" sz="quarter" idx="12"/>
          </p:nvPr>
        </p:nvSpPr>
        <p:spPr>
          <a:xfrm>
            <a:off x="6553200" y="6356352"/>
            <a:ext cx="2133600" cy="365125"/>
          </a:xfrm>
        </p:spPr>
        <p:txBody>
          <a:bodyPr/>
          <a:lstStyle/>
          <a:p>
            <a:fld id="{6DF8C2B5-1989-D648-8A9D-C57A19E1E241}" type="slidenum">
              <a:rPr lang="en-US" smtClean="0"/>
              <a:t>3</a:t>
            </a:fld>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79" t="3546" r="34405" b="7062"/>
          <a:stretch/>
        </p:blipFill>
        <p:spPr bwMode="auto">
          <a:xfrm>
            <a:off x="304800" y="597189"/>
            <a:ext cx="5467066" cy="5635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971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txBox="1">
            <a:spLocks/>
          </p:cNvSpPr>
          <p:nvPr/>
        </p:nvSpPr>
        <p:spPr>
          <a:xfrm>
            <a:off x="457200" y="983888"/>
            <a:ext cx="2971800" cy="921112"/>
          </a:xfrm>
          <a:prstGeom prst="rect">
            <a:avLst/>
          </a:prstGeom>
        </p:spPr>
        <p:txBody>
          <a:bodyPr lIns="0" tIns="0" rIns="0" bIns="0"/>
          <a:lstStyle>
            <a:lvl1pPr algn="l" defTabSz="457200" rtl="0" eaLnBrk="1" latinLnBrk="0" hangingPunct="1">
              <a:lnSpc>
                <a:spcPts val="2800"/>
              </a:lnSpc>
              <a:spcBef>
                <a:spcPct val="0"/>
              </a:spcBef>
              <a:buNone/>
              <a:defRPr sz="2400" kern="1200">
                <a:solidFill>
                  <a:srgbClr val="064E83"/>
                </a:solidFill>
                <a:latin typeface="+mj-lt"/>
                <a:ea typeface="+mj-ea"/>
                <a:cs typeface="+mj-cs"/>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Arial"/>
                <a:ea typeface="+mj-ea"/>
                <a:cs typeface="+mj-cs"/>
              </a:rPr>
              <a:t>ECMWF:</a:t>
            </a:r>
            <a:r>
              <a:rPr kumimoji="0" lang="en-GB" sz="2000" b="0" i="0" u="none" strike="noStrike" kern="1200" cap="none" spc="0" normalizeH="0" noProof="0" dirty="0" smtClean="0">
                <a:ln>
                  <a:noFill/>
                </a:ln>
                <a:solidFill>
                  <a:schemeClr val="tx1"/>
                </a:solidFill>
                <a:effectLst/>
                <a:uLnTx/>
                <a:uFillTx/>
                <a:latin typeface="Arial"/>
                <a:ea typeface="+mj-ea"/>
                <a:cs typeface="+mj-cs"/>
              </a:rPr>
              <a:t> </a:t>
            </a:r>
            <a:r>
              <a:rPr lang="en-GB" sz="2000" noProof="0" dirty="0" smtClean="0">
                <a:solidFill>
                  <a:schemeClr val="tx1"/>
                </a:solidFill>
                <a:latin typeface="Arial"/>
              </a:rPr>
              <a:t>2-m T </a:t>
            </a:r>
            <a:r>
              <a:rPr kumimoji="0" lang="en-GB" sz="2000" b="0" i="0" u="none" strike="noStrike" kern="1200" cap="none" spc="0" normalizeH="0" baseline="0" noProof="0" dirty="0" smtClean="0">
                <a:ln>
                  <a:noFill/>
                </a:ln>
                <a:solidFill>
                  <a:schemeClr val="tx1"/>
                </a:solidFill>
                <a:effectLst/>
                <a:uLnTx/>
                <a:uFillTx/>
                <a:latin typeface="Arial"/>
                <a:ea typeface="+mj-ea"/>
                <a:cs typeface="+mj-cs"/>
              </a:rPr>
              <a:t>over Europe: Impact of resolution upgrade</a:t>
            </a:r>
            <a:endParaRPr kumimoji="0" lang="en-GB" sz="2000" b="0" i="0" u="none" strike="noStrike" kern="1200" cap="none" spc="0" normalizeH="0" baseline="0" noProof="0" dirty="0">
              <a:ln>
                <a:noFill/>
              </a:ln>
              <a:solidFill>
                <a:schemeClr val="tx1"/>
              </a:solidFill>
              <a:effectLst/>
              <a:uLnTx/>
              <a:uFillTx/>
              <a:latin typeface="Arial"/>
              <a:ea typeface="+mj-ea"/>
              <a:cs typeface="+mj-cs"/>
            </a:endParaRPr>
          </a:p>
        </p:txBody>
      </p:sp>
      <p:sp>
        <p:nvSpPr>
          <p:cNvPr id="20" name="TextBox 19"/>
          <p:cNvSpPr txBox="1"/>
          <p:nvPr/>
        </p:nvSpPr>
        <p:spPr>
          <a:xfrm>
            <a:off x="-76199" y="21946"/>
            <a:ext cx="9220200" cy="461665"/>
          </a:xfrm>
          <a:prstGeom prst="rect">
            <a:avLst/>
          </a:prstGeom>
          <a:noFill/>
        </p:spPr>
        <p:txBody>
          <a:bodyPr wrap="square" rtlCol="0">
            <a:spAutoFit/>
          </a:bodyPr>
          <a:lstStyle/>
          <a:p>
            <a:pPr algn="ctr"/>
            <a:r>
              <a:rPr lang="en-US" sz="2400" b="1" i="1" dirty="0" smtClean="0">
                <a:solidFill>
                  <a:srgbClr val="C00000"/>
                </a:solidFill>
              </a:rPr>
              <a:t>Continued Improvement in Global EPS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558790"/>
            <a:ext cx="4089383" cy="3159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1" y="533400"/>
            <a:ext cx="5486400" cy="2855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txBox="1">
            <a:spLocks/>
          </p:cNvSpPr>
          <p:nvPr/>
        </p:nvSpPr>
        <p:spPr>
          <a:xfrm>
            <a:off x="4495800" y="4267200"/>
            <a:ext cx="3962400" cy="2057400"/>
          </a:xfrm>
          <a:prstGeom prst="rect">
            <a:avLst/>
          </a:prstGeom>
        </p:spPr>
        <p:txBody>
          <a:bodyPr lIns="0" tIns="0" rIns="0" bIns="0"/>
          <a:lstStyle>
            <a:lvl1pPr algn="l" defTabSz="457200" rtl="0" eaLnBrk="1" latinLnBrk="0" hangingPunct="1">
              <a:lnSpc>
                <a:spcPts val="2800"/>
              </a:lnSpc>
              <a:spcBef>
                <a:spcPct val="0"/>
              </a:spcBef>
              <a:buNone/>
              <a:defRPr sz="2400" kern="1200">
                <a:solidFill>
                  <a:srgbClr val="064E83"/>
                </a:solidFill>
                <a:latin typeface="+mj-lt"/>
                <a:ea typeface="+mj-ea"/>
                <a:cs typeface="+mj-cs"/>
              </a:defRPr>
            </a:lvl1pPr>
          </a:lstStyle>
          <a:p>
            <a:pPr marL="0" marR="0" lvl="0" indent="0" algn="l" defTabSz="457200" rtl="0" eaLnBrk="1" fontAlgn="auto" latinLnBrk="0" hangingPunct="1">
              <a:lnSpc>
                <a:spcPts val="2800"/>
              </a:lnSpc>
              <a:spcBef>
                <a:spcPct val="0"/>
              </a:spcBef>
              <a:spcAft>
                <a:spcPts val="0"/>
              </a:spcAft>
              <a:buClrTx/>
              <a:buSzTx/>
              <a:buFontTx/>
              <a:buNone/>
              <a:tabLst/>
              <a:defRPr/>
            </a:pPr>
            <a:r>
              <a:rPr kumimoji="0" lang="en-GB" sz="2000" b="0" i="0" u="none" strike="noStrike" kern="1200" cap="none" spc="0" normalizeH="0" baseline="0" noProof="0" dirty="0" smtClean="0">
                <a:ln>
                  <a:noFill/>
                </a:ln>
                <a:solidFill>
                  <a:schemeClr val="tx1"/>
                </a:solidFill>
                <a:effectLst/>
                <a:uLnTx/>
                <a:uFillTx/>
                <a:latin typeface="Arial"/>
                <a:ea typeface="+mj-ea"/>
                <a:cs typeface="+mj-cs"/>
              </a:rPr>
              <a:t>NCEP: 500-hPa AC impact</a:t>
            </a:r>
            <a:r>
              <a:rPr kumimoji="0" lang="en-GB" sz="2000" b="0" i="0" u="none" strike="noStrike" kern="1200" cap="none" spc="0" normalizeH="0" noProof="0" dirty="0" smtClean="0">
                <a:ln>
                  <a:noFill/>
                </a:ln>
                <a:solidFill>
                  <a:schemeClr val="tx1"/>
                </a:solidFill>
                <a:effectLst/>
                <a:uLnTx/>
                <a:uFillTx/>
                <a:latin typeface="Arial"/>
                <a:ea typeface="+mj-ea"/>
                <a:cs typeface="+mj-cs"/>
              </a:rPr>
              <a:t> from latest model and resolution upgrades, shift from ETR to </a:t>
            </a:r>
            <a:r>
              <a:rPr kumimoji="0" lang="en-GB" sz="2000" b="0" i="0" u="none" strike="noStrike" kern="1200" cap="none" spc="0" normalizeH="0" noProof="0" dirty="0" err="1" smtClean="0">
                <a:ln>
                  <a:noFill/>
                </a:ln>
                <a:solidFill>
                  <a:schemeClr val="tx1"/>
                </a:solidFill>
                <a:effectLst/>
                <a:uLnTx/>
                <a:uFillTx/>
                <a:latin typeface="Arial"/>
                <a:ea typeface="+mj-ea"/>
                <a:cs typeface="+mj-cs"/>
              </a:rPr>
              <a:t>EnKF</a:t>
            </a:r>
            <a:r>
              <a:rPr lang="en-GB" sz="2000" dirty="0">
                <a:solidFill>
                  <a:schemeClr val="tx1"/>
                </a:solidFill>
                <a:latin typeface="Arial"/>
              </a:rPr>
              <a:t> </a:t>
            </a:r>
            <a:r>
              <a:rPr lang="en-GB" sz="2000" dirty="0" smtClean="0">
                <a:solidFill>
                  <a:schemeClr val="tx1"/>
                </a:solidFill>
                <a:latin typeface="Arial"/>
              </a:rPr>
              <a:t>based initial perturbations.</a:t>
            </a:r>
            <a:endParaRPr kumimoji="0" lang="en-GB" sz="2000" b="0" i="0" u="none" strike="noStrike" kern="1200" cap="none" spc="0" normalizeH="0" baseline="0" noProof="0" dirty="0">
              <a:ln>
                <a:noFill/>
              </a:ln>
              <a:solidFill>
                <a:schemeClr val="tx1"/>
              </a:solidFill>
              <a:effectLst/>
              <a:uLnTx/>
              <a:uFillTx/>
              <a:latin typeface="Arial"/>
              <a:ea typeface="+mj-ea"/>
              <a:cs typeface="+mj-cs"/>
            </a:endParaRPr>
          </a:p>
        </p:txBody>
      </p:sp>
      <p:sp>
        <p:nvSpPr>
          <p:cNvPr id="21" name="Rectangle 20"/>
          <p:cNvSpPr/>
          <p:nvPr/>
        </p:nvSpPr>
        <p:spPr>
          <a:xfrm>
            <a:off x="103697" y="3657600"/>
            <a:ext cx="8884063" cy="311032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3697" y="478586"/>
            <a:ext cx="8884064" cy="2950414"/>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45454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17" name="Рисунок 4" descr="logoRoshydrome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0" y="6096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9" name="Rectangle 19"/>
          <p:cNvSpPr>
            <a:spLocks noChangeArrowheads="1"/>
          </p:cNvSpPr>
          <p:nvPr/>
        </p:nvSpPr>
        <p:spPr bwMode="auto">
          <a:xfrm>
            <a:off x="993775" y="6019800"/>
            <a:ext cx="723582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ru-RU" sz="2000" b="1" i="1" dirty="0" smtClean="0">
                <a:solidFill>
                  <a:schemeClr val="hlink"/>
                </a:solidFill>
              </a:rPr>
              <a:t>Understanding why spread is so small in regions of higher topography may help in reducing under-dispersion problem.</a:t>
            </a:r>
            <a:endParaRPr lang="ru-RU" altLang="ru-RU" sz="2000" b="1" i="1" dirty="0">
              <a:solidFill>
                <a:schemeClr val="hlink"/>
              </a:solidFill>
            </a:endParaRPr>
          </a:p>
        </p:txBody>
      </p:sp>
      <p:sp>
        <p:nvSpPr>
          <p:cNvPr id="20" name="TextBox 19"/>
          <p:cNvSpPr txBox="1"/>
          <p:nvPr/>
        </p:nvSpPr>
        <p:spPr>
          <a:xfrm>
            <a:off x="0" y="-76200"/>
            <a:ext cx="9220200" cy="830997"/>
          </a:xfrm>
          <a:prstGeom prst="rect">
            <a:avLst/>
          </a:prstGeom>
          <a:noFill/>
        </p:spPr>
        <p:txBody>
          <a:bodyPr wrap="square" rtlCol="0">
            <a:spAutoFit/>
          </a:bodyPr>
          <a:lstStyle/>
          <a:p>
            <a:pPr algn="ctr"/>
            <a:r>
              <a:rPr lang="en-US" sz="2400" b="1" i="1" dirty="0" smtClean="0">
                <a:solidFill>
                  <a:srgbClr val="C00000"/>
                </a:solidFill>
              </a:rPr>
              <a:t>High Resolution Ensembles</a:t>
            </a:r>
          </a:p>
          <a:p>
            <a:pPr algn="ctr"/>
            <a:r>
              <a:rPr lang="en-US" sz="2400" b="1" dirty="0" smtClean="0"/>
              <a:t>ROSHYDROMET: Sensitivity of 2-m T to resolution</a:t>
            </a: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988" y="736600"/>
            <a:ext cx="9090025" cy="538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39648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p:cNvSpPr txBox="1"/>
          <p:nvPr/>
        </p:nvSpPr>
        <p:spPr>
          <a:xfrm>
            <a:off x="-76199" y="0"/>
            <a:ext cx="9220200" cy="1138773"/>
          </a:xfrm>
          <a:prstGeom prst="rect">
            <a:avLst/>
          </a:prstGeom>
          <a:noFill/>
        </p:spPr>
        <p:txBody>
          <a:bodyPr wrap="square" rtlCol="0">
            <a:spAutoFit/>
          </a:bodyPr>
          <a:lstStyle/>
          <a:p>
            <a:pPr algn="ctr"/>
            <a:r>
              <a:rPr lang="en-US" sz="2400" b="1" i="1" dirty="0" smtClean="0">
                <a:solidFill>
                  <a:srgbClr val="C00000"/>
                </a:solidFill>
              </a:rPr>
              <a:t>High Resolution Ensembles</a:t>
            </a:r>
          </a:p>
          <a:p>
            <a:pPr algn="ctr"/>
            <a:r>
              <a:rPr lang="en-US" sz="2200" b="1" dirty="0" smtClean="0"/>
              <a:t>JMA: More consistency between initial and lateral boundary conditions improves performance (including timing of front, below).</a:t>
            </a:r>
          </a:p>
        </p:txBody>
      </p:sp>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04" y="1165225"/>
            <a:ext cx="9097963" cy="569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0501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 y="26647"/>
            <a:ext cx="9220200" cy="461665"/>
          </a:xfrm>
          <a:prstGeom prst="rect">
            <a:avLst/>
          </a:prstGeom>
          <a:noFill/>
        </p:spPr>
        <p:txBody>
          <a:bodyPr wrap="square" rtlCol="0">
            <a:spAutoFit/>
          </a:bodyPr>
          <a:lstStyle/>
          <a:p>
            <a:pPr algn="ctr"/>
            <a:r>
              <a:rPr lang="en-US" sz="2400" b="1" i="1" dirty="0" smtClean="0">
                <a:solidFill>
                  <a:srgbClr val="C00000"/>
                </a:solidFill>
              </a:rPr>
              <a:t>Impact-driven Products</a:t>
            </a:r>
            <a:endParaRPr lang="en-US" sz="2400" b="1" i="1" dirty="0" smtClean="0">
              <a:solidFill>
                <a:srgbClr val="C00000"/>
              </a:solidFill>
            </a:endParaRPr>
          </a:p>
        </p:txBody>
      </p:sp>
      <p:sp>
        <p:nvSpPr>
          <p:cNvPr id="4" name="Rectangle 3"/>
          <p:cNvSpPr/>
          <p:nvPr/>
        </p:nvSpPr>
        <p:spPr>
          <a:xfrm>
            <a:off x="410817" y="1981200"/>
            <a:ext cx="8809383" cy="1754326"/>
          </a:xfrm>
          <a:prstGeom prst="rect">
            <a:avLst/>
          </a:prstGeom>
        </p:spPr>
        <p:txBody>
          <a:bodyPr wrap="square">
            <a:spAutoFit/>
          </a:bodyPr>
          <a:lstStyle/>
          <a:p>
            <a:pPr marL="285750" indent="-285750">
              <a:buFont typeface="Arial" panose="020B0604020202020204" pitchFamily="34" charset="0"/>
              <a:buChar char="•"/>
            </a:pPr>
            <a:r>
              <a:rPr lang="en-US" dirty="0"/>
              <a:t>calibration of ensemble output, focus on severe weather event forecast;</a:t>
            </a:r>
          </a:p>
          <a:p>
            <a:pPr marL="285750" indent="-285750">
              <a:buFont typeface="Arial" panose="020B0604020202020204" pitchFamily="34" charset="0"/>
              <a:buChar char="•"/>
            </a:pPr>
            <a:r>
              <a:rPr lang="en-US" dirty="0"/>
              <a:t>deterministic and probabilistic methods for prediction of fog and thunderstorm;</a:t>
            </a:r>
          </a:p>
          <a:p>
            <a:pPr marL="285750" indent="-285750">
              <a:buFont typeface="Arial" panose="020B0604020202020204" pitchFamily="34" charset="0"/>
              <a:buChar char="•"/>
            </a:pPr>
            <a:r>
              <a:rPr lang="en-US" dirty="0"/>
              <a:t>predictability of severe weather events in an ensemble forecast framework;</a:t>
            </a:r>
          </a:p>
          <a:p>
            <a:pPr marL="285750" indent="-285750">
              <a:buFont typeface="Arial" panose="020B0604020202020204" pitchFamily="34" charset="0"/>
              <a:buChar char="•"/>
            </a:pPr>
            <a:r>
              <a:rPr lang="en-US" dirty="0"/>
              <a:t>evaluation of the impact of the different components of an ensemble system on the prediction of the severe weather phenomena, focusing on the representation of the model errors and surface uncertainties﻿.</a:t>
            </a:r>
          </a:p>
        </p:txBody>
      </p:sp>
      <p:sp>
        <p:nvSpPr>
          <p:cNvPr id="5" name="Rectangle 4"/>
          <p:cNvSpPr/>
          <p:nvPr/>
        </p:nvSpPr>
        <p:spPr>
          <a:xfrm>
            <a:off x="4648200" y="3896732"/>
            <a:ext cx="4339562" cy="2862322"/>
          </a:xfrm>
          <a:prstGeom prst="rect">
            <a:avLst/>
          </a:prstGeom>
        </p:spPr>
        <p:txBody>
          <a:bodyPr wrap="square">
            <a:spAutoFit/>
          </a:bodyPr>
          <a:lstStyle/>
          <a:p>
            <a:r>
              <a:rPr lang="en-US" dirty="0" smtClean="0"/>
              <a:t>Focus on post-processing </a:t>
            </a:r>
            <a:r>
              <a:rPr lang="en-US" dirty="0"/>
              <a:t>approaches and downscaling of atmospheric ensemble forecasts, community </a:t>
            </a:r>
            <a:r>
              <a:rPr lang="en-US" dirty="0" err="1"/>
              <a:t>multimodel</a:t>
            </a:r>
            <a:r>
              <a:rPr lang="en-US" dirty="0"/>
              <a:t> endeavors, hydrologic </a:t>
            </a:r>
            <a:r>
              <a:rPr lang="en-US" dirty="0" smtClean="0"/>
              <a:t>DA (what </a:t>
            </a:r>
            <a:r>
              <a:rPr lang="en-US" dirty="0"/>
              <a:t>and how), ensemble verification and value of predictions, post-processing of hydrological predictive distributions, uncertainty quantification and user acceptance, communication of forecast services and products, risk-based </a:t>
            </a:r>
            <a:r>
              <a:rPr lang="en-US" dirty="0" smtClean="0"/>
              <a:t>decision-making….</a:t>
            </a:r>
            <a:endParaRPr lang="en-US" dirty="0"/>
          </a:p>
        </p:txBody>
      </p:sp>
      <p:sp>
        <p:nvSpPr>
          <p:cNvPr id="10" name="Rectangle 9"/>
          <p:cNvSpPr/>
          <p:nvPr/>
        </p:nvSpPr>
        <p:spPr>
          <a:xfrm>
            <a:off x="103698" y="488312"/>
            <a:ext cx="8884063" cy="3247214"/>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03697" y="3810000"/>
            <a:ext cx="8884063" cy="2957924"/>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87" y="4114118"/>
            <a:ext cx="4619625"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866" y="597527"/>
            <a:ext cx="770572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9311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685800"/>
            <a:ext cx="9144000" cy="52710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fr-FR" sz="2400" b="1" dirty="0" err="1" smtClean="0"/>
              <a:t>MetoFrance</a:t>
            </a:r>
            <a:r>
              <a:rPr lang="fr-FR" sz="2400" b="1" dirty="0" smtClean="0"/>
              <a:t>: </a:t>
            </a:r>
            <a:r>
              <a:rPr lang="fr-FR" sz="2400" b="1" dirty="0" err="1" smtClean="0"/>
              <a:t>Probability</a:t>
            </a:r>
            <a:r>
              <a:rPr lang="fr-FR" sz="2400" b="1" dirty="0" smtClean="0"/>
              <a:t> of </a:t>
            </a:r>
            <a:r>
              <a:rPr lang="fr-FR" sz="2400" b="1" dirty="0" err="1" smtClean="0"/>
              <a:t>Thunderstorm</a:t>
            </a:r>
            <a:r>
              <a:rPr lang="fr-FR" sz="2400" b="1" dirty="0" smtClean="0"/>
              <a:t> Occurrence (12-h range)</a:t>
            </a:r>
            <a:br>
              <a:rPr lang="fr-FR" sz="2400" b="1" dirty="0" smtClean="0"/>
            </a:br>
            <a:r>
              <a:rPr lang="fr-FR" sz="2400" b="1" dirty="0" smtClean="0"/>
              <a:t>  </a:t>
            </a:r>
            <a:r>
              <a:rPr lang="fr-FR" sz="2400" b="1" dirty="0" err="1" smtClean="0"/>
              <a:t>from</a:t>
            </a:r>
            <a:r>
              <a:rPr lang="fr-FR" sz="2400" b="1" dirty="0" smtClean="0"/>
              <a:t> Arome-EPS (2.5 km)</a:t>
            </a:r>
            <a:endParaRPr lang="fr-FR" sz="2400" b="1" dirty="0"/>
          </a:p>
        </p:txBody>
      </p:sp>
      <p:sp>
        <p:nvSpPr>
          <p:cNvPr id="6" name="TextBox 5"/>
          <p:cNvSpPr txBox="1"/>
          <p:nvPr/>
        </p:nvSpPr>
        <p:spPr>
          <a:xfrm>
            <a:off x="5224818" y="2169915"/>
            <a:ext cx="2987184" cy="347895"/>
          </a:xfrm>
          <a:prstGeom prst="rect">
            <a:avLst/>
          </a:prstGeom>
          <a:noFill/>
          <a:ln>
            <a:noFill/>
          </a:ln>
        </p:spPr>
        <p:txBody>
          <a:bodyPr vert="horz" wrap="none" lIns="81639" tIns="40820" rIns="81639" bIns="40820" anchorCtr="0" compatLnSpc="0">
            <a:spAutoFit/>
          </a:bodyPr>
          <a:lstStyle/>
          <a:p>
            <a:pPr hangingPunct="0"/>
            <a:r>
              <a:rPr lang="fr-FR" dirty="0">
                <a:latin typeface="Arial" pitchFamily="18"/>
                <a:ea typeface="微软雅黑" pitchFamily="2"/>
                <a:cs typeface="FreeSans" pitchFamily="2"/>
              </a:rPr>
              <a:t>Arome-France EPS </a:t>
            </a:r>
            <a:r>
              <a:rPr lang="fr-FR" dirty="0" err="1">
                <a:latin typeface="Arial" pitchFamily="18"/>
                <a:ea typeface="微软雅黑" pitchFamily="2"/>
                <a:cs typeface="FreeSans" pitchFamily="2"/>
              </a:rPr>
              <a:t>domain</a:t>
            </a:r>
            <a:endParaRPr lang="fr-FR" dirty="0">
              <a:latin typeface="Arial" pitchFamily="18"/>
              <a:ea typeface="微软雅黑" pitchFamily="2"/>
              <a:cs typeface="FreeSans" pitchFamily="2"/>
            </a:endParaRPr>
          </a:p>
        </p:txBody>
      </p:sp>
      <p:sp>
        <p:nvSpPr>
          <p:cNvPr id="7" name="TextBox 6"/>
          <p:cNvSpPr txBox="1"/>
          <p:nvPr/>
        </p:nvSpPr>
        <p:spPr>
          <a:xfrm>
            <a:off x="95437" y="2014496"/>
            <a:ext cx="4544789" cy="878809"/>
          </a:xfrm>
          <a:prstGeom prst="rect">
            <a:avLst/>
          </a:prstGeom>
          <a:noFill/>
          <a:ln>
            <a:noFill/>
          </a:ln>
        </p:spPr>
        <p:txBody>
          <a:bodyPr vert="horz" wrap="square" lIns="81639" tIns="40820" rIns="81639" bIns="40820" anchorCtr="0" compatLnSpc="0">
            <a:spAutoFit/>
          </a:bodyPr>
          <a:lstStyle/>
          <a:p>
            <a:pPr hangingPunct="0">
              <a:defRPr i="1"/>
            </a:pPr>
            <a:r>
              <a:rPr lang="fr-FR" i="1" dirty="0" err="1" smtClean="0">
                <a:latin typeface="Arial" pitchFamily="18"/>
                <a:ea typeface="微软雅黑" pitchFamily="2"/>
                <a:cs typeface="FreeSans" pitchFamily="2"/>
              </a:rPr>
              <a:t>Probabilities</a:t>
            </a:r>
            <a:r>
              <a:rPr lang="fr-FR" i="1" dirty="0" smtClean="0">
                <a:latin typeface="Arial" pitchFamily="18"/>
                <a:ea typeface="微软雅黑" pitchFamily="2"/>
                <a:cs typeface="FreeSans" pitchFamily="2"/>
              </a:rPr>
              <a:t> </a:t>
            </a:r>
            <a:r>
              <a:rPr lang="fr-FR" i="1" dirty="0">
                <a:latin typeface="Arial" pitchFamily="18"/>
                <a:ea typeface="微软雅黑" pitchFamily="2"/>
                <a:cs typeface="FreeSans" pitchFamily="2"/>
              </a:rPr>
              <a:t>of a convection </a:t>
            </a:r>
            <a:r>
              <a:rPr lang="fr-FR" i="1" dirty="0" err="1">
                <a:latin typeface="Arial" pitchFamily="18"/>
                <a:ea typeface="微软雅黑" pitchFamily="2"/>
                <a:cs typeface="FreeSans" pitchFamily="2"/>
              </a:rPr>
              <a:t>severity</a:t>
            </a:r>
            <a:r>
              <a:rPr lang="fr-FR" i="1" dirty="0">
                <a:latin typeface="Arial" pitchFamily="18"/>
                <a:ea typeface="微软雅黑" pitchFamily="2"/>
                <a:cs typeface="FreeSans" pitchFamily="2"/>
              </a:rPr>
              <a:t> index </a:t>
            </a:r>
            <a:r>
              <a:rPr lang="fr-FR" i="1" dirty="0" err="1">
                <a:latin typeface="Arial" pitchFamily="18"/>
                <a:ea typeface="微软雅黑" pitchFamily="2"/>
                <a:cs typeface="FreeSans" pitchFamily="2"/>
              </a:rPr>
              <a:t>derived</a:t>
            </a:r>
            <a:r>
              <a:rPr lang="fr-FR" i="1" dirty="0">
                <a:latin typeface="Arial" pitchFamily="18"/>
                <a:ea typeface="微软雅黑" pitchFamily="2"/>
                <a:cs typeface="FreeSans" pitchFamily="2"/>
              </a:rPr>
              <a:t> </a:t>
            </a:r>
            <a:r>
              <a:rPr lang="fr-FR" i="1" dirty="0" err="1">
                <a:latin typeface="Arial" pitchFamily="18"/>
                <a:ea typeface="微软雅黑" pitchFamily="2"/>
                <a:cs typeface="FreeSans" pitchFamily="2"/>
              </a:rPr>
              <a:t>from</a:t>
            </a:r>
            <a:r>
              <a:rPr lang="fr-FR" i="1" dirty="0">
                <a:latin typeface="Arial" pitchFamily="18"/>
                <a:ea typeface="微软雅黑" pitchFamily="2"/>
                <a:cs typeface="FreeSans" pitchFamily="2"/>
              </a:rPr>
              <a:t> the 3D </a:t>
            </a:r>
            <a:r>
              <a:rPr lang="fr-FR" i="1" dirty="0" err="1">
                <a:latin typeface="Arial" pitchFamily="18"/>
                <a:ea typeface="微软雅黑" pitchFamily="2"/>
                <a:cs typeface="FreeSans" pitchFamily="2"/>
              </a:rPr>
              <a:t>hydrometeor</a:t>
            </a:r>
            <a:r>
              <a:rPr lang="fr-FR" i="1" dirty="0">
                <a:latin typeface="Arial" pitchFamily="18"/>
                <a:ea typeface="微软雅黑" pitchFamily="2"/>
                <a:cs typeface="FreeSans" pitchFamily="2"/>
              </a:rPr>
              <a:t> </a:t>
            </a:r>
            <a:r>
              <a:rPr lang="fr-FR" i="1" dirty="0" err="1">
                <a:latin typeface="Arial" pitchFamily="18"/>
                <a:ea typeface="微软雅黑" pitchFamily="2"/>
                <a:cs typeface="FreeSans" pitchFamily="2"/>
              </a:rPr>
              <a:t>fields</a:t>
            </a:r>
            <a:r>
              <a:rPr lang="fr-FR" i="1" dirty="0">
                <a:latin typeface="Arial" pitchFamily="18"/>
                <a:ea typeface="微软雅黑" pitchFamily="2"/>
                <a:cs typeface="FreeSans" pitchFamily="2"/>
              </a:rPr>
              <a:t> in ensemble </a:t>
            </a:r>
            <a:r>
              <a:rPr lang="fr-FR" i="1" dirty="0" err="1">
                <a:latin typeface="Arial" pitchFamily="18"/>
                <a:ea typeface="微软雅黑" pitchFamily="2"/>
                <a:cs typeface="FreeSans" pitchFamily="2"/>
              </a:rPr>
              <a:t>members</a:t>
            </a:r>
            <a:endParaRPr lang="fr-FR" i="1" dirty="0">
              <a:latin typeface="Arial" pitchFamily="18"/>
              <a:ea typeface="微软雅黑" pitchFamily="2"/>
              <a:cs typeface="FreeSans" pitchFamily="2"/>
            </a:endParaRPr>
          </a:p>
        </p:txBody>
      </p:sp>
      <p:sp>
        <p:nvSpPr>
          <p:cNvPr id="8" name="TextBox 7"/>
          <p:cNvSpPr txBox="1"/>
          <p:nvPr/>
        </p:nvSpPr>
        <p:spPr>
          <a:xfrm>
            <a:off x="0" y="0"/>
            <a:ext cx="9220200" cy="461665"/>
          </a:xfrm>
          <a:prstGeom prst="rect">
            <a:avLst/>
          </a:prstGeom>
          <a:noFill/>
        </p:spPr>
        <p:txBody>
          <a:bodyPr wrap="square" rtlCol="0">
            <a:spAutoFit/>
          </a:bodyPr>
          <a:lstStyle/>
          <a:p>
            <a:pPr algn="ctr"/>
            <a:r>
              <a:rPr lang="en-US" sz="2400" b="1" i="1" dirty="0" smtClean="0">
                <a:solidFill>
                  <a:srgbClr val="C00000"/>
                </a:solidFill>
              </a:rPr>
              <a:t>New Products and Severe Weather</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0"/>
            <a:ext cx="3657600" cy="324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2804409"/>
            <a:ext cx="3590925" cy="3462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58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199" y="-80665"/>
            <a:ext cx="9220200" cy="461665"/>
          </a:xfrm>
          <a:prstGeom prst="rect">
            <a:avLst/>
          </a:prstGeom>
          <a:noFill/>
        </p:spPr>
        <p:txBody>
          <a:bodyPr wrap="square" rtlCol="0">
            <a:spAutoFit/>
          </a:bodyPr>
          <a:lstStyle/>
          <a:p>
            <a:pPr algn="ctr"/>
            <a:r>
              <a:rPr lang="en-US" sz="2400" b="1" i="1" dirty="0" smtClean="0">
                <a:solidFill>
                  <a:srgbClr val="C00000"/>
                </a:solidFill>
              </a:rPr>
              <a:t>Tropical Cyclone Ensemble Forecasting</a:t>
            </a:r>
          </a:p>
        </p:txBody>
      </p:sp>
      <p:pic>
        <p:nvPicPr>
          <p:cNvPr id="8" name="Picture 7"/>
          <p:cNvPicPr>
            <a:picLocks noChangeAspect="1"/>
          </p:cNvPicPr>
          <p:nvPr/>
        </p:nvPicPr>
        <p:blipFill>
          <a:blip r:embed="rId2"/>
          <a:stretch>
            <a:fillRect/>
          </a:stretch>
        </p:blipFill>
        <p:spPr>
          <a:xfrm>
            <a:off x="439359" y="371288"/>
            <a:ext cx="3656648" cy="2212046"/>
          </a:xfrm>
          <a:prstGeom prst="rect">
            <a:avLst/>
          </a:prstGeom>
        </p:spPr>
      </p:pic>
      <p:sp>
        <p:nvSpPr>
          <p:cNvPr id="11" name="TextBox 10"/>
          <p:cNvSpPr txBox="1"/>
          <p:nvPr/>
        </p:nvSpPr>
        <p:spPr>
          <a:xfrm>
            <a:off x="2205915" y="2373964"/>
            <a:ext cx="469434" cy="369236"/>
          </a:xfrm>
          <a:prstGeom prst="rect">
            <a:avLst/>
          </a:prstGeom>
          <a:noFill/>
        </p:spPr>
        <p:txBody>
          <a:bodyPr wrap="square" rtlCol="0">
            <a:spAutoFit/>
          </a:bodyPr>
          <a:lstStyle/>
          <a:p>
            <a:pPr defTabSz="457200"/>
            <a:r>
              <a:rPr lang="en-GB" sz="1799" dirty="0">
                <a:solidFill>
                  <a:prstClr val="black"/>
                </a:solidFill>
                <a:latin typeface="Arial"/>
              </a:rPr>
              <a:t>h</a:t>
            </a:r>
          </a:p>
        </p:txBody>
      </p:sp>
      <p:sp>
        <p:nvSpPr>
          <p:cNvPr id="12" name="TextBox 11"/>
          <p:cNvSpPr txBox="1"/>
          <p:nvPr/>
        </p:nvSpPr>
        <p:spPr>
          <a:xfrm>
            <a:off x="3873644" y="704830"/>
            <a:ext cx="1456815" cy="1199504"/>
          </a:xfrm>
          <a:prstGeom prst="rect">
            <a:avLst/>
          </a:prstGeom>
          <a:noFill/>
        </p:spPr>
        <p:txBody>
          <a:bodyPr wrap="square" rtlCol="0">
            <a:spAutoFit/>
          </a:bodyPr>
          <a:lstStyle/>
          <a:p>
            <a:pPr defTabSz="457200"/>
            <a:r>
              <a:rPr lang="en-GB" sz="1799" dirty="0">
                <a:solidFill>
                  <a:srgbClr val="4BACC6">
                    <a:lumMod val="75000"/>
                  </a:srgbClr>
                </a:solidFill>
                <a:latin typeface="Arial"/>
              </a:rPr>
              <a:t>Blue : TL639</a:t>
            </a:r>
          </a:p>
          <a:p>
            <a:pPr defTabSz="457200"/>
            <a:r>
              <a:rPr lang="en-GB" sz="1799" dirty="0">
                <a:solidFill>
                  <a:srgbClr val="FF0000"/>
                </a:solidFill>
                <a:latin typeface="Arial"/>
              </a:rPr>
              <a:t>Red  : TCo639</a:t>
            </a:r>
          </a:p>
        </p:txBody>
      </p:sp>
      <p:sp>
        <p:nvSpPr>
          <p:cNvPr id="13" name="TextBox 12"/>
          <p:cNvSpPr txBox="1"/>
          <p:nvPr/>
        </p:nvSpPr>
        <p:spPr>
          <a:xfrm>
            <a:off x="4876800" y="648764"/>
            <a:ext cx="4114799" cy="1323439"/>
          </a:xfrm>
          <a:prstGeom prst="rect">
            <a:avLst/>
          </a:prstGeom>
          <a:noFill/>
        </p:spPr>
        <p:txBody>
          <a:bodyPr wrap="square" rtlCol="0">
            <a:spAutoFit/>
          </a:bodyPr>
          <a:lstStyle/>
          <a:p>
            <a:r>
              <a:rPr lang="en-GB" sz="2000" b="1" dirty="0" smtClean="0"/>
              <a:t>ECMWF increase in resolution substantial decreases intensity error (solid red line) and increases spread (dashed red line).</a:t>
            </a:r>
            <a:endParaRPr lang="en-GB" sz="2000" b="1" dirty="0"/>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t="5066"/>
          <a:stretch>
            <a:fillRect/>
          </a:stretch>
        </p:blipFill>
        <p:spPr bwMode="auto">
          <a:xfrm>
            <a:off x="4955252" y="3174761"/>
            <a:ext cx="4045207" cy="3552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4971496" y="2740136"/>
            <a:ext cx="4151313" cy="400050"/>
          </a:xfrm>
          <a:prstGeom prst="rect">
            <a:avLst/>
          </a:prstGeom>
          <a:noFill/>
        </p:spPr>
        <p:txBody>
          <a:bodyPr wrap="none">
            <a:spAutoFit/>
          </a:bodyPr>
          <a:lstStyle/>
          <a:p>
            <a:pPr>
              <a:defRPr/>
            </a:pPr>
            <a:r>
              <a:rPr lang="en-US" sz="2000" b="1" dirty="0">
                <a:effectLst>
                  <a:outerShdw blurRad="38100" dist="38100" dir="2700000" algn="tl">
                    <a:srgbClr val="000000">
                      <a:alpha val="43137"/>
                    </a:srgbClr>
                  </a:outerShdw>
                </a:effectLst>
                <a:latin typeface="Calibri" panose="020F0502020204030204" pitchFamily="34" charset="0"/>
              </a:rPr>
              <a:t>Intensity error (solid) &amp; bias (dashed)</a:t>
            </a:r>
          </a:p>
        </p:txBody>
      </p:sp>
      <p:sp>
        <p:nvSpPr>
          <p:cNvPr id="16" name="TextBox 22"/>
          <p:cNvSpPr txBox="1">
            <a:spLocks noChangeArrowheads="1"/>
          </p:cNvSpPr>
          <p:nvPr/>
        </p:nvSpPr>
        <p:spPr bwMode="auto">
          <a:xfrm>
            <a:off x="152400" y="6213475"/>
            <a:ext cx="1425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solidFill>
                  <a:srgbClr val="0000FF"/>
                </a:solidFill>
                <a:latin typeface="Arial" charset="0"/>
              </a:rPr>
              <a:t>COAMPS-TC</a:t>
            </a:r>
          </a:p>
        </p:txBody>
      </p:sp>
      <p:sp>
        <p:nvSpPr>
          <p:cNvPr id="17" name="TextBox 23"/>
          <p:cNvSpPr txBox="1">
            <a:spLocks noChangeArrowheads="1"/>
          </p:cNvSpPr>
          <p:nvPr/>
        </p:nvSpPr>
        <p:spPr bwMode="auto">
          <a:xfrm>
            <a:off x="1642120" y="6189662"/>
            <a:ext cx="7985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dirty="0">
                <a:solidFill>
                  <a:srgbClr val="C00000"/>
                </a:solidFill>
                <a:latin typeface="Arial" charset="0"/>
              </a:rPr>
              <a:t>HWRF</a:t>
            </a:r>
          </a:p>
        </p:txBody>
      </p:sp>
      <p:sp>
        <p:nvSpPr>
          <p:cNvPr id="18" name="TextBox 17"/>
          <p:cNvSpPr txBox="1"/>
          <p:nvPr/>
        </p:nvSpPr>
        <p:spPr>
          <a:xfrm>
            <a:off x="2399185" y="6189662"/>
            <a:ext cx="3065462" cy="338138"/>
          </a:xfrm>
          <a:prstGeom prst="rect">
            <a:avLst/>
          </a:prstGeom>
          <a:noFill/>
        </p:spPr>
        <p:txBody>
          <a:bodyPr wrap="none">
            <a:spAutoFit/>
          </a:bodyPr>
          <a:lstStyle/>
          <a:p>
            <a:pPr>
              <a:defRPr/>
            </a:pPr>
            <a:r>
              <a:rPr lang="en-US" sz="1600" b="1" dirty="0">
                <a:solidFill>
                  <a:schemeClr val="bg1">
                    <a:lumMod val="50000"/>
                  </a:schemeClr>
                </a:solidFill>
              </a:rPr>
              <a:t>Combo COAMPS-TC &amp; HWRF</a:t>
            </a:r>
          </a:p>
        </p:txBody>
      </p:sp>
      <p:sp>
        <p:nvSpPr>
          <p:cNvPr id="19" name="TextBox 18"/>
          <p:cNvSpPr txBox="1"/>
          <p:nvPr/>
        </p:nvSpPr>
        <p:spPr>
          <a:xfrm>
            <a:off x="264470" y="3113863"/>
            <a:ext cx="4269431" cy="2554545"/>
          </a:xfrm>
          <a:prstGeom prst="rect">
            <a:avLst/>
          </a:prstGeom>
          <a:noFill/>
        </p:spPr>
        <p:txBody>
          <a:bodyPr wrap="square" rtlCol="0">
            <a:spAutoFit/>
          </a:bodyPr>
          <a:lstStyle/>
          <a:p>
            <a:r>
              <a:rPr lang="en-GB" sz="2000" b="1" dirty="0" smtClean="0"/>
              <a:t>NOAA Hurricane Forecast Improvement Project 2015 Real-time Multi-model Ensemble:  COAMPS-TC &amp; HWRF combination outperforms the two individual models.  Multi-models show promise, but more cases needed to better assess performance.</a:t>
            </a:r>
          </a:p>
          <a:p>
            <a:endParaRPr lang="en-GB" sz="2000" b="1" dirty="0"/>
          </a:p>
        </p:txBody>
      </p:sp>
      <p:sp>
        <p:nvSpPr>
          <p:cNvPr id="20" name="Rectangle 19"/>
          <p:cNvSpPr/>
          <p:nvPr/>
        </p:nvSpPr>
        <p:spPr>
          <a:xfrm>
            <a:off x="103697" y="2743200"/>
            <a:ext cx="8884063" cy="4024723"/>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03697" y="381000"/>
            <a:ext cx="8884064" cy="2264614"/>
          </a:xfrm>
          <a:prstGeom prst="rect">
            <a:avLst/>
          </a:prstGeom>
          <a:no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2321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Presentation">
  <a:themeElements>
    <a:clrScheme name="">
      <a:dk1>
        <a:srgbClr val="808080"/>
      </a:dk1>
      <a:lt1>
        <a:srgbClr val="FFFFFF"/>
      </a:lt1>
      <a:dk2>
        <a:srgbClr val="000000"/>
      </a:dk2>
      <a:lt2>
        <a:srgbClr val="FFFFFF"/>
      </a:lt2>
      <a:accent1>
        <a:srgbClr val="BBE0E3"/>
      </a:accent1>
      <a:accent2>
        <a:srgbClr val="333399"/>
      </a:accent2>
      <a:accent3>
        <a:srgbClr val="AAAAAA"/>
      </a:accent3>
      <a:accent4>
        <a:srgbClr val="DADADA"/>
      </a:accent4>
      <a:accent5>
        <a:srgbClr val="DAEDEF"/>
      </a:accent5>
      <a:accent6>
        <a:srgbClr val="2D2D8A"/>
      </a:accent6>
      <a:hlink>
        <a:srgbClr val="009999"/>
      </a:hlink>
      <a:folHlink>
        <a:srgbClr val="CCFF33"/>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9050" cap="flat" cmpd="sng" algn="ctr">
          <a:solidFill>
            <a:schemeClr val="bg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Blank Presentation 13">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CCFF33"/>
        </a:folHlink>
      </a:clrScheme>
      <a:clrMap bg1="dk2" tx1="lt1" bg2="dk1" tx2="lt2" accent1="accent1" accent2="accent2" accent3="accent3" accent4="accent4" accent5="accent5" accent6="accent6" hlink="hlink" folHlink="folHlink"/>
    </a:extraClrScheme>
    <a:extraClrScheme>
      <a:clrScheme name="2_Blank Presentation 14">
        <a:dk1>
          <a:srgbClr val="808080"/>
        </a:dk1>
        <a:lt1>
          <a:srgbClr val="FFFFFF"/>
        </a:lt1>
        <a:dk2>
          <a:srgbClr val="000000"/>
        </a:dk2>
        <a:lt2>
          <a:srgbClr val="FFFFFF"/>
        </a:lt2>
        <a:accent1>
          <a:srgbClr val="BBE0E3"/>
        </a:accent1>
        <a:accent2>
          <a:srgbClr val="ED2939"/>
        </a:accent2>
        <a:accent3>
          <a:srgbClr val="AAAAAA"/>
        </a:accent3>
        <a:accent4>
          <a:srgbClr val="DADADA"/>
        </a:accent4>
        <a:accent5>
          <a:srgbClr val="DAEDEF"/>
        </a:accent5>
        <a:accent6>
          <a:srgbClr val="D72433"/>
        </a:accent6>
        <a:hlink>
          <a:srgbClr val="009999"/>
        </a:hlink>
        <a:folHlink>
          <a:srgbClr val="B9DB0E"/>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WD Standard Master">
  <a:themeElements>
    <a:clrScheme name="">
      <a:dk1>
        <a:srgbClr val="000000"/>
      </a:dk1>
      <a:lt1>
        <a:srgbClr val="FFFFFF"/>
      </a:lt1>
      <a:dk2>
        <a:srgbClr val="2D4B9B"/>
      </a:dk2>
      <a:lt2>
        <a:srgbClr val="D2E1F5"/>
      </a:lt2>
      <a:accent1>
        <a:srgbClr val="96B9DC"/>
      </a:accent1>
      <a:accent2>
        <a:srgbClr val="E10019"/>
      </a:accent2>
      <a:accent3>
        <a:srgbClr val="FFFFFF"/>
      </a:accent3>
      <a:accent4>
        <a:srgbClr val="000000"/>
      </a:accent4>
      <a:accent5>
        <a:srgbClr val="C9D9EB"/>
      </a:accent5>
      <a:accent6>
        <a:srgbClr val="CC0016"/>
      </a:accent6>
      <a:hlink>
        <a:srgbClr val="2D4B9B"/>
      </a:hlink>
      <a:folHlink>
        <a:srgbClr val="96B9DC"/>
      </a:folHlink>
    </a:clrScheme>
    <a:fontScheme name="DWD Standard Master">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DWD Standard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WD Standard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WD Standard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WD Standard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WD Standard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WD Standard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WD Standard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WD Standard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WD Standard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WD Standard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WD Standard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WD Standard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WD Standard Master 13">
        <a:dk1>
          <a:srgbClr val="000000"/>
        </a:dk1>
        <a:lt1>
          <a:srgbClr val="FFFFFF"/>
        </a:lt1>
        <a:dk2>
          <a:srgbClr val="000000"/>
        </a:dk2>
        <a:lt2>
          <a:srgbClr val="808080"/>
        </a:lt2>
        <a:accent1>
          <a:srgbClr val="1017A8"/>
        </a:accent1>
        <a:accent2>
          <a:srgbClr val="333399"/>
        </a:accent2>
        <a:accent3>
          <a:srgbClr val="FFFFFF"/>
        </a:accent3>
        <a:accent4>
          <a:srgbClr val="000000"/>
        </a:accent4>
        <a:accent5>
          <a:srgbClr val="AAABD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WD Standard Master 14">
        <a:dk1>
          <a:srgbClr val="000000"/>
        </a:dk1>
        <a:lt1>
          <a:srgbClr val="FFFFFF"/>
        </a:lt1>
        <a:dk2>
          <a:srgbClr val="000000"/>
        </a:dk2>
        <a:lt2>
          <a:srgbClr val="808080"/>
        </a:lt2>
        <a:accent1>
          <a:srgbClr val="1017A8"/>
        </a:accent1>
        <a:accent2>
          <a:srgbClr val="575DC2"/>
        </a:accent2>
        <a:accent3>
          <a:srgbClr val="FFFFFF"/>
        </a:accent3>
        <a:accent4>
          <a:srgbClr val="000000"/>
        </a:accent4>
        <a:accent5>
          <a:srgbClr val="AAABD1"/>
        </a:accent5>
        <a:accent6>
          <a:srgbClr val="4E53B0"/>
        </a:accent6>
        <a:hlink>
          <a:srgbClr val="9FA3DC"/>
        </a:hlink>
        <a:folHlink>
          <a:srgbClr val="DBDDF2"/>
        </a:folHlink>
      </a:clrScheme>
      <a:clrMap bg1="lt1" tx1="dk1" bg2="lt2" tx2="dk2" accent1="accent1" accent2="accent2" accent3="accent3" accent4="accent4" accent5="accent5" accent6="accent6" hlink="hlink" folHlink="folHlink"/>
    </a:extraClrScheme>
    <a:extraClrScheme>
      <a:clrScheme name="DWD Standard Master 15">
        <a:dk1>
          <a:srgbClr val="000000"/>
        </a:dk1>
        <a:lt1>
          <a:srgbClr val="FFFFFF"/>
        </a:lt1>
        <a:dk2>
          <a:srgbClr val="000000"/>
        </a:dk2>
        <a:lt2>
          <a:srgbClr val="808080"/>
        </a:lt2>
        <a:accent1>
          <a:srgbClr val="2D4B9B"/>
        </a:accent1>
        <a:accent2>
          <a:srgbClr val="6278B4"/>
        </a:accent2>
        <a:accent3>
          <a:srgbClr val="FFFFFF"/>
        </a:accent3>
        <a:accent4>
          <a:srgbClr val="000000"/>
        </a:accent4>
        <a:accent5>
          <a:srgbClr val="ADB1CB"/>
        </a:accent5>
        <a:accent6>
          <a:srgbClr val="586CA3"/>
        </a:accent6>
        <a:hlink>
          <a:srgbClr val="96A5CD"/>
        </a:hlink>
        <a:folHlink>
          <a:srgbClr val="CBD3E6"/>
        </a:folHlink>
      </a:clrScheme>
      <a:clrMap bg1="lt1" tx1="dk1" bg2="lt2" tx2="dk2" accent1="accent1" accent2="accent2" accent3="accent3" accent4="accent4" accent5="accent5" accent6="accent6" hlink="hlink" folHlink="folHlink"/>
    </a:extraClrScheme>
    <a:extraClrScheme>
      <a:clrScheme name="DWD Standard Master 16">
        <a:dk1>
          <a:srgbClr val="000000"/>
        </a:dk1>
        <a:lt1>
          <a:srgbClr val="FFFFFF"/>
        </a:lt1>
        <a:dk2>
          <a:srgbClr val="000000"/>
        </a:dk2>
        <a:lt2>
          <a:srgbClr val="808080"/>
        </a:lt2>
        <a:accent1>
          <a:srgbClr val="2D4B9B"/>
        </a:accent1>
        <a:accent2>
          <a:srgbClr val="96B9DC"/>
        </a:accent2>
        <a:accent3>
          <a:srgbClr val="FFFFFF"/>
        </a:accent3>
        <a:accent4>
          <a:srgbClr val="000000"/>
        </a:accent4>
        <a:accent5>
          <a:srgbClr val="ADB1CB"/>
        </a:accent5>
        <a:accent6>
          <a:srgbClr val="87A7C7"/>
        </a:accent6>
        <a:hlink>
          <a:srgbClr val="D2E1F5"/>
        </a:hlink>
        <a:folHlink>
          <a:srgbClr val="E1001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1456</TotalTime>
  <Words>1088</Words>
  <Application>Microsoft Office PowerPoint</Application>
  <PresentationFormat>画面に合わせる (4:3)</PresentationFormat>
  <Paragraphs>126</Paragraphs>
  <Slides>15</Slides>
  <Notes>8</Notes>
  <HiddenSlides>0</HiddenSlides>
  <MMClips>0</MMClips>
  <ScaleCrop>false</ScaleCrop>
  <HeadingPairs>
    <vt:vector size="4" baseType="variant">
      <vt:variant>
        <vt:lpstr>テーマ</vt:lpstr>
      </vt:variant>
      <vt:variant>
        <vt:i4>4</vt:i4>
      </vt:variant>
      <vt:variant>
        <vt:lpstr>スライド タイトル</vt:lpstr>
      </vt:variant>
      <vt:variant>
        <vt:i4>15</vt:i4>
      </vt:variant>
    </vt:vector>
  </HeadingPairs>
  <TitlesOfParts>
    <vt:vector size="19" baseType="lpstr">
      <vt:lpstr>Office Theme</vt:lpstr>
      <vt:lpstr>2_Blank Presentation</vt:lpstr>
      <vt:lpstr>DWD Standard Master</vt:lpstr>
      <vt:lpstr>1_Office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MetoFrance: Probability of Thunderstorm Occurrence (12-h range)   from Arome-EPS (2.5 km)</vt:lpstr>
      <vt:lpstr>PowerPoint プレゼンテーション</vt:lpstr>
      <vt:lpstr>PowerPoint プレゼンテーション</vt:lpstr>
      <vt:lpstr>PowerPoint プレゼンテーション</vt:lpstr>
      <vt:lpstr>PowerPoint プレゼンテーション</vt:lpstr>
      <vt:lpstr>Extra slides</vt:lpstr>
      <vt:lpstr>PowerPoint プレゼンテーション</vt:lpstr>
      <vt:lpstr>PowerPoint プレゼンテーション</vt:lpstr>
    </vt:vector>
  </TitlesOfParts>
  <Company>Naval Research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Reynolds, Dr. Carolyn</dc:creator>
  <cp:lastModifiedBy>気象庁</cp:lastModifiedBy>
  <cp:revision>120</cp:revision>
  <cp:lastPrinted>2015-03-20T14:36:31Z</cp:lastPrinted>
  <dcterms:created xsi:type="dcterms:W3CDTF">2014-03-01T22:25:50Z</dcterms:created>
  <dcterms:modified xsi:type="dcterms:W3CDTF">2016-04-11T02:53:46Z</dcterms:modified>
</cp:coreProperties>
</file>