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6" r:id="rId2"/>
  </p:sldMasterIdLst>
  <p:notesMasterIdLst>
    <p:notesMasterId r:id="rId34"/>
  </p:notesMasterIdLst>
  <p:sldIdLst>
    <p:sldId id="280" r:id="rId3"/>
    <p:sldId id="314" r:id="rId4"/>
    <p:sldId id="285" r:id="rId5"/>
    <p:sldId id="284" r:id="rId6"/>
    <p:sldId id="286" r:id="rId7"/>
    <p:sldId id="288" r:id="rId8"/>
    <p:sldId id="289" r:id="rId9"/>
    <p:sldId id="304" r:id="rId10"/>
    <p:sldId id="300" r:id="rId11"/>
    <p:sldId id="305" r:id="rId12"/>
    <p:sldId id="298" r:id="rId13"/>
    <p:sldId id="301" r:id="rId14"/>
    <p:sldId id="303" r:id="rId15"/>
    <p:sldId id="274" r:id="rId16"/>
    <p:sldId id="275" r:id="rId17"/>
    <p:sldId id="276" r:id="rId18"/>
    <p:sldId id="277" r:id="rId19"/>
    <p:sldId id="278" r:id="rId20"/>
    <p:sldId id="293" r:id="rId21"/>
    <p:sldId id="294" r:id="rId22"/>
    <p:sldId id="295" r:id="rId23"/>
    <p:sldId id="311" r:id="rId24"/>
    <p:sldId id="313" r:id="rId25"/>
    <p:sldId id="309" r:id="rId26"/>
    <p:sldId id="310" r:id="rId27"/>
    <p:sldId id="297" r:id="rId28"/>
    <p:sldId id="307" r:id="rId29"/>
    <p:sldId id="306" r:id="rId30"/>
    <p:sldId id="283" r:id="rId31"/>
    <p:sldId id="290" r:id="rId32"/>
    <p:sldId id="291" r:id="rId33"/>
  </p:sldIdLst>
  <p:sldSz cx="9144000" cy="6858000" type="screen4x3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62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64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A2A2A1-B448-4C36-BC54-6DDD2D12E647}" type="datetimeFigureOut">
              <a:rPr lang="en-GB" smtClean="0"/>
              <a:t>21/04/2016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27C5BB-DECB-4071-8BB8-327813F297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054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Model </a:t>
            </a:r>
            <a:r>
              <a:rPr lang="en-GB" dirty="0" err="1" smtClean="0"/>
              <a:t>intercomparison</a:t>
            </a:r>
            <a:r>
              <a:rPr lang="en-GB" dirty="0" smtClean="0"/>
              <a:t> for T+72</a:t>
            </a:r>
            <a:r>
              <a:rPr lang="en-GB" baseline="0" dirty="0" smtClean="0"/>
              <a:t> in the extra-tropics </a:t>
            </a:r>
            <a:r>
              <a:rPr lang="en-GB" dirty="0" smtClean="0"/>
              <a:t>using SEEPS.</a:t>
            </a:r>
            <a:r>
              <a:rPr lang="en-GB" baseline="0" dirty="0" smtClean="0"/>
              <a:t> ECMWF leading, with UKMO second. Temporal evolution dominated by strong seasonal cycle in skill.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7C5BB-DECB-4071-8BB8-327813F2975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114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Model </a:t>
            </a:r>
            <a:r>
              <a:rPr lang="en-GB" dirty="0" err="1" smtClean="0"/>
              <a:t>intercomparison</a:t>
            </a:r>
            <a:r>
              <a:rPr lang="en-GB" dirty="0" smtClean="0"/>
              <a:t> for T+72</a:t>
            </a:r>
            <a:r>
              <a:rPr lang="en-GB" baseline="0" dirty="0" smtClean="0"/>
              <a:t> in the extra-tropics </a:t>
            </a:r>
            <a:r>
              <a:rPr lang="en-GB" dirty="0" smtClean="0"/>
              <a:t>using ETS for a low threshold of  1 mm.</a:t>
            </a:r>
            <a:r>
              <a:rPr lang="en-GB" baseline="0" dirty="0" smtClean="0"/>
              <a:t> Recent increases in skill partly due to improved light precipitation forecast due to microphysics changes.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7C5BB-DECB-4071-8BB8-327813F2975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373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ETS for a higher threshold of 5 mm in the extra-tropics, showing dependence on lead time.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7C5BB-DECB-4071-8BB8-327813F2975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511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CRPSS evolution at T+120 in the extra-tropics for different centres. Overall improvement for all, with ECMWF leading by a good margin.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7C5BB-DECB-4071-8BB8-327813F2975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535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Shows that the reliability</a:t>
            </a:r>
            <a:r>
              <a:rPr lang="en-GB" baseline="0" dirty="0" smtClean="0"/>
              <a:t> of moderate to heavy </a:t>
            </a:r>
            <a:r>
              <a:rPr lang="en-GB" baseline="0" dirty="0" err="1" smtClean="0"/>
              <a:t>precip</a:t>
            </a:r>
            <a:r>
              <a:rPr lang="en-GB" baseline="0" dirty="0" smtClean="0"/>
              <a:t> is generally higher than the one for light precipitation. For light precipitation (&gt;0.2 mm/24 h), ECMWF is similar to other centres, for heavier </a:t>
            </a:r>
            <a:r>
              <a:rPr lang="en-GB" baseline="0" dirty="0" err="1" smtClean="0"/>
              <a:t>precip</a:t>
            </a:r>
            <a:r>
              <a:rPr lang="en-GB" baseline="0" dirty="0" smtClean="0"/>
              <a:t> it is leading.</a:t>
            </a:r>
          </a:p>
          <a:p>
            <a:r>
              <a:rPr lang="en-GB" baseline="0" dirty="0" smtClean="0"/>
              <a:t>Thresholds used in the </a:t>
            </a:r>
            <a:r>
              <a:rPr lang="en-GB" baseline="0" dirty="0" err="1" smtClean="0"/>
              <a:t>rhs</a:t>
            </a:r>
            <a:r>
              <a:rPr lang="en-GB" baseline="0" dirty="0" smtClean="0"/>
              <a:t> plot are different at each station, depending on the station climate, typically 5-10 mm.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7C5BB-DECB-4071-8BB8-327813F2975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41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620360" y="360000"/>
            <a:ext cx="5903280" cy="3693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1620360" y="936000"/>
            <a:ext cx="5903280" cy="23778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1620360" y="3539880"/>
            <a:ext cx="5903280" cy="23778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620360" y="360000"/>
            <a:ext cx="5903280" cy="3693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1620360" y="936000"/>
            <a:ext cx="2880360" cy="23778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45080" y="936000"/>
            <a:ext cx="2880360" cy="23778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645080" y="3539880"/>
            <a:ext cx="2880360" cy="23778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1620360" y="3539880"/>
            <a:ext cx="2880360" cy="23778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620360" y="360000"/>
            <a:ext cx="5903280" cy="3693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1620360" y="936000"/>
            <a:ext cx="2880360" cy="23778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645080" y="936000"/>
            <a:ext cx="2880360" cy="23778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41" name="Picture 40"/>
          <p:cNvPicPr/>
          <p:nvPr/>
        </p:nvPicPr>
        <p:blipFill>
          <a:blip r:embed="rId2"/>
          <a:stretch>
            <a:fillRect/>
          </a:stretch>
        </p:blipFill>
        <p:spPr>
          <a:xfrm>
            <a:off x="4644720" y="3579480"/>
            <a:ext cx="2880360" cy="2297880"/>
          </a:xfrm>
          <a:prstGeom prst="rect">
            <a:avLst/>
          </a:prstGeom>
          <a:ln>
            <a:noFill/>
          </a:ln>
        </p:spPr>
      </p:pic>
      <p:pic>
        <p:nvPicPr>
          <p:cNvPr id="42" name="Picture 41"/>
          <p:cNvPicPr/>
          <p:nvPr/>
        </p:nvPicPr>
        <p:blipFill>
          <a:blip r:embed="rId2"/>
          <a:stretch>
            <a:fillRect/>
          </a:stretch>
        </p:blipFill>
        <p:spPr>
          <a:xfrm>
            <a:off x="1620000" y="3579480"/>
            <a:ext cx="2880360" cy="2297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ome/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CMWF_Master_Logo_RGB_nostra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20422" y="5984876"/>
            <a:ext cx="2135591" cy="366955"/>
          </a:xfrm>
          <a:prstGeom prst="rect">
            <a:avLst/>
          </a:prstGeom>
        </p:spPr>
      </p:pic>
      <p:sp>
        <p:nvSpPr>
          <p:cNvPr id="11" name="Date Placeholder 10"/>
          <p:cNvSpPr txBox="1">
            <a:spLocks/>
          </p:cNvSpPr>
          <p:nvPr userDrawn="1"/>
        </p:nvSpPr>
        <p:spPr>
          <a:xfrm>
            <a:off x="6508065" y="5986706"/>
            <a:ext cx="1687303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64E8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ECMWF </a:t>
            </a:r>
            <a:fld id="{D4C56AD5-C73F-B44A-96CB-E8BE2C5CB95A}" type="datetime4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64E8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April 21, 2016</a:t>
            </a:fld>
            <a:endParaRPr kumimoji="0" lang="en-US" sz="900" b="0" i="0" u="none" strike="noStrike" kern="1200" cap="none" spc="0" normalizeH="0" baseline="0" noProof="0" dirty="0" smtClean="0">
              <a:ln>
                <a:noFill/>
              </a:ln>
              <a:solidFill>
                <a:srgbClr val="064E8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620422" y="1294198"/>
            <a:ext cx="5903737" cy="519800"/>
          </a:xfrm>
          <a:prstGeom prst="rect">
            <a:avLst/>
          </a:prstGeom>
        </p:spPr>
        <p:txBody>
          <a:bodyPr vert="horz" lIns="0" tIns="0" rIns="0" bIns="0" anchor="b" anchorCtr="0">
            <a:sp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600" b="1">
                <a:solidFill>
                  <a:srgbClr val="064E83"/>
                </a:solidFill>
              </a:defRPr>
            </a:lvl1pPr>
          </a:lstStyle>
          <a:p>
            <a:pPr lvl="0"/>
            <a:r>
              <a:rPr lang="en-GB" dirty="0" smtClean="0"/>
              <a:t>Title of Presentation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620422" y="1980000"/>
            <a:ext cx="5903737" cy="382156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400">
                <a:solidFill>
                  <a:srgbClr val="064E83"/>
                </a:solidFill>
              </a:defRPr>
            </a:lvl1pPr>
          </a:lstStyle>
          <a:p>
            <a:pPr lvl="0"/>
            <a:r>
              <a:rPr lang="en-GB" dirty="0" smtClean="0"/>
              <a:t>Subtitle of Presentation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620422" y="2700002"/>
            <a:ext cx="5903737" cy="30777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>
                <a:solidFill>
                  <a:srgbClr val="064E83"/>
                </a:solidFill>
              </a:defRPr>
            </a:lvl1pPr>
          </a:lstStyle>
          <a:p>
            <a:pPr lvl="0"/>
            <a:r>
              <a:rPr lang="en-GB" dirty="0" smtClean="0"/>
              <a:t>Author’s Name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620422" y="3121225"/>
            <a:ext cx="5903737" cy="254771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rgbClr val="064E83"/>
                </a:solidFill>
              </a:defRPr>
            </a:lvl1pPr>
          </a:lstStyle>
          <a:p>
            <a:pPr lvl="0"/>
            <a:r>
              <a:rPr lang="en-GB" dirty="0" smtClean="0"/>
              <a:t>Author’s Address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620422" y="3429000"/>
            <a:ext cx="5903737" cy="22826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rgbClr val="064E83"/>
                </a:solidFill>
              </a:defRPr>
            </a:lvl1pPr>
          </a:lstStyle>
          <a:p>
            <a:pPr lvl="0"/>
            <a:r>
              <a:rPr lang="en-GB" dirty="0" err="1" smtClean="0"/>
              <a:t>email@ddress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043142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/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CMWF_Master_Logo_RGB_nostra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20422" y="5984876"/>
            <a:ext cx="2135591" cy="366955"/>
          </a:xfrm>
          <a:prstGeom prst="rect">
            <a:avLst/>
          </a:prstGeom>
        </p:spPr>
      </p:pic>
      <p:sp>
        <p:nvSpPr>
          <p:cNvPr id="11" name="Date Placeholder 10"/>
          <p:cNvSpPr txBox="1">
            <a:spLocks/>
          </p:cNvSpPr>
          <p:nvPr userDrawn="1"/>
        </p:nvSpPr>
        <p:spPr>
          <a:xfrm>
            <a:off x="5836856" y="5984876"/>
            <a:ext cx="1687303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defTabSz="457200">
              <a:defRPr/>
            </a:pPr>
            <a:r>
              <a:rPr lang="en-US" sz="900" dirty="0" smtClean="0">
                <a:solidFill>
                  <a:srgbClr val="064E83"/>
                </a:solidFill>
              </a:rPr>
              <a:t>© ECMWF </a:t>
            </a:r>
            <a:fld id="{D4C56AD5-C73F-B44A-96CB-E8BE2C5CB95A}" type="datetime4">
              <a:rPr lang="en-US" sz="900" smtClean="0">
                <a:solidFill>
                  <a:srgbClr val="064E83"/>
                </a:solidFill>
              </a:rPr>
              <a:pPr defTabSz="457200">
                <a:defRPr/>
              </a:pPr>
              <a:t>April 21, 2016</a:t>
            </a:fld>
            <a:endParaRPr lang="en-US" sz="900" dirty="0" smtClean="0">
              <a:solidFill>
                <a:srgbClr val="064E83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620422" y="1294198"/>
            <a:ext cx="5903737" cy="519800"/>
          </a:xfrm>
          <a:prstGeom prst="rect">
            <a:avLst/>
          </a:prstGeom>
        </p:spPr>
        <p:txBody>
          <a:bodyPr vert="horz" lIns="0" tIns="0" rIns="0" bIns="0" anchor="b" anchorCtr="0">
            <a:sp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600" b="1">
                <a:solidFill>
                  <a:srgbClr val="064E83"/>
                </a:solidFill>
              </a:defRPr>
            </a:lvl1pPr>
          </a:lstStyle>
          <a:p>
            <a:pPr lvl="0"/>
            <a:r>
              <a:rPr lang="en-GB" dirty="0" smtClean="0"/>
              <a:t>Title of Presentation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620422" y="1980000"/>
            <a:ext cx="5903737" cy="382156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400">
                <a:solidFill>
                  <a:srgbClr val="064E83"/>
                </a:solidFill>
              </a:defRPr>
            </a:lvl1pPr>
          </a:lstStyle>
          <a:p>
            <a:pPr lvl="0"/>
            <a:r>
              <a:rPr lang="en-GB" dirty="0" smtClean="0"/>
              <a:t>Subtitle of Presentation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620422" y="2700002"/>
            <a:ext cx="5903737" cy="30777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>
                <a:solidFill>
                  <a:srgbClr val="064E83"/>
                </a:solidFill>
              </a:defRPr>
            </a:lvl1pPr>
          </a:lstStyle>
          <a:p>
            <a:pPr lvl="0"/>
            <a:r>
              <a:rPr lang="en-GB" dirty="0" smtClean="0"/>
              <a:t>Author’s Name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620422" y="3121225"/>
            <a:ext cx="5903737" cy="254771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rgbClr val="064E83"/>
                </a:solidFill>
              </a:defRPr>
            </a:lvl1pPr>
          </a:lstStyle>
          <a:p>
            <a:pPr lvl="0"/>
            <a:r>
              <a:rPr lang="en-GB" dirty="0" smtClean="0"/>
              <a:t>Author’s Address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620422" y="3429000"/>
            <a:ext cx="5903737" cy="22826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rgbClr val="064E83"/>
                </a:solidFill>
              </a:defRPr>
            </a:lvl1pPr>
          </a:lstStyle>
          <a:p>
            <a:pPr lvl="0"/>
            <a:r>
              <a:rPr lang="en-GB" dirty="0" err="1" smtClean="0"/>
              <a:t>email@ddress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782557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 margi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11"/>
          <p:cNvSpPr txBox="1">
            <a:spLocks/>
          </p:cNvSpPr>
          <p:nvPr userDrawn="1"/>
        </p:nvSpPr>
        <p:spPr>
          <a:xfrm>
            <a:off x="2962791" y="6308256"/>
            <a:ext cx="3443912" cy="230657"/>
          </a:xfrm>
          <a:prstGeom prst="rect">
            <a:avLst/>
          </a:prstGeom>
        </p:spPr>
        <p:txBody>
          <a:bodyPr vert="horz" lIns="108000" tIns="0" rIns="0" bIns="0" rtlCol="0" anchor="b" anchorCtr="0">
            <a:noAutofit/>
          </a:bodyPr>
          <a:lstStyle>
            <a:lvl1pPr algn="l">
              <a:defRPr sz="800" b="1" cap="all" baseline="0">
                <a:solidFill>
                  <a:srgbClr val="064E83"/>
                </a:solidFill>
              </a:defRPr>
            </a:lvl1pPr>
          </a:lstStyle>
          <a:p>
            <a:pPr defTabSz="457200">
              <a:defRPr/>
            </a:pPr>
            <a:r>
              <a:rPr lang="en-US" dirty="0" smtClean="0"/>
              <a:t>European Centre for Medium-Range Weather Forecasts</a:t>
            </a:r>
            <a:endParaRPr lang="en-US" dirty="0"/>
          </a:p>
        </p:txBody>
      </p:sp>
      <p:pic>
        <p:nvPicPr>
          <p:cNvPr id="13" name="Picture 12" descr="ECMWF_Master_Logo_RGB_nostra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20422" y="6308256"/>
            <a:ext cx="1342369" cy="230657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620422" y="360000"/>
            <a:ext cx="5903737" cy="369332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64E83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1620422" y="936000"/>
            <a:ext cx="5903738" cy="4986000"/>
          </a:xfrm>
          <a:prstGeom prst="rect">
            <a:avLst/>
          </a:prstGeom>
        </p:spPr>
        <p:txBody>
          <a:bodyPr lIns="0" tIns="0" rIns="0" bIns="0"/>
          <a:lstStyle>
            <a:lvl1pPr marL="0" indent="-180000">
              <a:lnSpc>
                <a:spcPts val="2200"/>
              </a:lnSpc>
              <a:spcBef>
                <a:spcPts val="1100"/>
              </a:spcBef>
              <a:buClr>
                <a:srgbClr val="064E83"/>
              </a:buClr>
              <a:defRPr sz="1800">
                <a:solidFill>
                  <a:schemeClr val="tx1"/>
                </a:solidFill>
              </a:defRPr>
            </a:lvl1pPr>
            <a:lvl2pPr marL="630000" indent="-270000">
              <a:lnSpc>
                <a:spcPts val="2000"/>
              </a:lnSpc>
              <a:spcBef>
                <a:spcPts val="1000"/>
              </a:spcBef>
              <a:buClr>
                <a:srgbClr val="064E83"/>
              </a:buClr>
              <a:defRPr sz="1600">
                <a:solidFill>
                  <a:schemeClr val="tx1"/>
                </a:solidFill>
              </a:defRPr>
            </a:lvl2pPr>
            <a:lvl3pPr marL="990000" indent="-270000">
              <a:lnSpc>
                <a:spcPts val="1800"/>
              </a:lnSpc>
              <a:spcBef>
                <a:spcPts val="900"/>
              </a:spcBef>
              <a:buClr>
                <a:srgbClr val="064E83"/>
              </a:buClr>
              <a:defRPr sz="1400">
                <a:solidFill>
                  <a:schemeClr val="tx1"/>
                </a:solidFill>
              </a:defRPr>
            </a:lvl3pPr>
            <a:lvl4pPr marL="1350000" indent="-270000">
              <a:lnSpc>
                <a:spcPts val="1600"/>
              </a:lnSpc>
              <a:spcBef>
                <a:spcPts val="800"/>
              </a:spcBef>
              <a:buClr>
                <a:srgbClr val="064E83"/>
              </a:buClr>
              <a:defRPr sz="1200">
                <a:solidFill>
                  <a:schemeClr val="tx1"/>
                </a:solidFill>
              </a:defRPr>
            </a:lvl4pPr>
            <a:lvl5pPr marL="1710000" indent="-270000">
              <a:lnSpc>
                <a:spcPts val="1400"/>
              </a:lnSpc>
              <a:spcBef>
                <a:spcPts val="700"/>
              </a:spcBef>
              <a:buClr>
                <a:srgbClr val="064E83"/>
              </a:buCl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 smtClean="0"/>
              <a:t>Top level text goes in here </a:t>
            </a:r>
          </a:p>
          <a:p>
            <a:pPr lvl="1"/>
            <a:r>
              <a:rPr lang="en-GB" dirty="0" smtClean="0"/>
              <a:t>Second level text goes in here</a:t>
            </a:r>
          </a:p>
          <a:p>
            <a:pPr lvl="2"/>
            <a:r>
              <a:rPr lang="en-GB" dirty="0" smtClean="0"/>
              <a:t>Third level text goes in here</a:t>
            </a:r>
          </a:p>
          <a:p>
            <a:pPr lvl="3"/>
            <a:r>
              <a:rPr lang="en-GB" dirty="0" smtClean="0"/>
              <a:t>Fourth level text goes in here</a:t>
            </a:r>
          </a:p>
          <a:p>
            <a:pPr lvl="4"/>
            <a:r>
              <a:rPr lang="en-GB" dirty="0" smtClean="0"/>
              <a:t>Fifth level text goes in here</a:t>
            </a:r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524159" y="6308255"/>
            <a:ext cx="1619840" cy="216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900" b="1">
                <a:solidFill>
                  <a:srgbClr val="064E83"/>
                </a:solidFill>
              </a:defRPr>
            </a:lvl1pPr>
          </a:lstStyle>
          <a:p>
            <a:pPr defTabSz="457200"/>
            <a:fld id="{6B3B0B0F-E794-1244-9699-107C60B9C23A}" type="slidenum">
              <a:rPr lang="en-US" smtClean="0"/>
              <a:pPr defTabSz="4572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564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margi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11"/>
          <p:cNvSpPr txBox="1">
            <a:spLocks/>
          </p:cNvSpPr>
          <p:nvPr userDrawn="1"/>
        </p:nvSpPr>
        <p:spPr>
          <a:xfrm>
            <a:off x="2152580" y="6308256"/>
            <a:ext cx="3443912" cy="230657"/>
          </a:xfrm>
          <a:prstGeom prst="rect">
            <a:avLst/>
          </a:prstGeom>
        </p:spPr>
        <p:txBody>
          <a:bodyPr vert="horz" lIns="108000" tIns="0" rIns="0" bIns="0" rtlCol="0" anchor="b" anchorCtr="0">
            <a:noAutofit/>
          </a:bodyPr>
          <a:lstStyle>
            <a:lvl1pPr algn="l">
              <a:defRPr sz="800" b="1" cap="all" baseline="0">
                <a:solidFill>
                  <a:srgbClr val="064E83"/>
                </a:solidFill>
              </a:defRPr>
            </a:lvl1pPr>
          </a:lstStyle>
          <a:p>
            <a:pPr defTabSz="457200">
              <a:defRPr/>
            </a:pPr>
            <a:r>
              <a:rPr lang="en-US" smtClean="0"/>
              <a:t>European Centre for Medium-Range Weather Forecasts</a:t>
            </a:r>
            <a:endParaRPr lang="en-US" dirty="0"/>
          </a:p>
        </p:txBody>
      </p:sp>
      <p:pic>
        <p:nvPicPr>
          <p:cNvPr id="13" name="Picture 12" descr="ECMWF_Master_Logo_RGB_nostra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0211" y="6308256"/>
            <a:ext cx="1342369" cy="230657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10211" y="360000"/>
            <a:ext cx="7524159" cy="369332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64E83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810211" y="936000"/>
            <a:ext cx="7524159" cy="4986000"/>
          </a:xfrm>
          <a:prstGeom prst="rect">
            <a:avLst/>
          </a:prstGeom>
        </p:spPr>
        <p:txBody>
          <a:bodyPr lIns="0" tIns="0" rIns="0" bIns="0"/>
          <a:lstStyle>
            <a:lvl1pPr marL="0" indent="-180000">
              <a:lnSpc>
                <a:spcPts val="2200"/>
              </a:lnSpc>
              <a:spcBef>
                <a:spcPts val="1100"/>
              </a:spcBef>
              <a:buClr>
                <a:srgbClr val="064E83"/>
              </a:buClr>
              <a:defRPr sz="1800">
                <a:solidFill>
                  <a:schemeClr val="tx1"/>
                </a:solidFill>
              </a:defRPr>
            </a:lvl1pPr>
            <a:lvl2pPr marL="630000" indent="-270000">
              <a:lnSpc>
                <a:spcPts val="2000"/>
              </a:lnSpc>
              <a:spcBef>
                <a:spcPts val="1000"/>
              </a:spcBef>
              <a:buClr>
                <a:srgbClr val="064E83"/>
              </a:buClr>
              <a:defRPr sz="1600">
                <a:solidFill>
                  <a:schemeClr val="tx1"/>
                </a:solidFill>
              </a:defRPr>
            </a:lvl2pPr>
            <a:lvl3pPr marL="990000" indent="-270000">
              <a:lnSpc>
                <a:spcPts val="1800"/>
              </a:lnSpc>
              <a:spcBef>
                <a:spcPts val="900"/>
              </a:spcBef>
              <a:buClr>
                <a:srgbClr val="064E83"/>
              </a:buClr>
              <a:defRPr sz="1400">
                <a:solidFill>
                  <a:schemeClr val="tx1"/>
                </a:solidFill>
              </a:defRPr>
            </a:lvl3pPr>
            <a:lvl4pPr marL="1350000" indent="-270000">
              <a:lnSpc>
                <a:spcPts val="1600"/>
              </a:lnSpc>
              <a:spcBef>
                <a:spcPts val="800"/>
              </a:spcBef>
              <a:buClr>
                <a:srgbClr val="064E83"/>
              </a:buClr>
              <a:defRPr sz="1200">
                <a:solidFill>
                  <a:schemeClr val="tx1"/>
                </a:solidFill>
              </a:defRPr>
            </a:lvl4pPr>
            <a:lvl5pPr marL="1710000" indent="-270000">
              <a:lnSpc>
                <a:spcPts val="1400"/>
              </a:lnSpc>
              <a:spcBef>
                <a:spcPts val="700"/>
              </a:spcBef>
              <a:buClr>
                <a:srgbClr val="064E83"/>
              </a:buCl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 smtClean="0"/>
              <a:t>Top level text goes in here </a:t>
            </a:r>
          </a:p>
          <a:p>
            <a:pPr lvl="1"/>
            <a:r>
              <a:rPr lang="en-GB" dirty="0" smtClean="0"/>
              <a:t>Second level text goes in here</a:t>
            </a:r>
          </a:p>
          <a:p>
            <a:pPr lvl="2"/>
            <a:r>
              <a:rPr lang="en-GB" dirty="0" smtClean="0"/>
              <a:t>Third level text goes in here</a:t>
            </a:r>
          </a:p>
          <a:p>
            <a:pPr lvl="3"/>
            <a:r>
              <a:rPr lang="en-GB" dirty="0" smtClean="0"/>
              <a:t>Fourth level text goes in here</a:t>
            </a:r>
          </a:p>
          <a:p>
            <a:pPr lvl="4"/>
            <a:r>
              <a:rPr lang="en-GB" dirty="0" smtClean="0"/>
              <a:t>Fifth level text goes in here</a:t>
            </a:r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524159" y="6308255"/>
            <a:ext cx="1619840" cy="216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900" b="1">
                <a:solidFill>
                  <a:srgbClr val="064E83"/>
                </a:solidFill>
              </a:defRPr>
            </a:lvl1pPr>
          </a:lstStyle>
          <a:p>
            <a:pPr defTabSz="457200"/>
            <a:fld id="{E4AB80EA-DB86-D849-B86F-15DAF31F0474}" type="slidenum">
              <a:rPr lang="en-US" smtClean="0"/>
              <a:pPr defTabSz="457200"/>
              <a:t>‹#›</a:t>
            </a:fld>
            <a:endParaRPr lang="en-US" dirty="0"/>
          </a:p>
        </p:txBody>
      </p:sp>
      <p:sp>
        <p:nvSpPr>
          <p:cNvPr id="15" name="Date Placeholder 10"/>
          <p:cNvSpPr txBox="1">
            <a:spLocks/>
          </p:cNvSpPr>
          <p:nvPr userDrawn="1"/>
        </p:nvSpPr>
        <p:spPr>
          <a:xfrm>
            <a:off x="6424988" y="6308256"/>
            <a:ext cx="1099172" cy="23065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defTabSz="457200">
              <a:defRPr/>
            </a:pPr>
            <a:r>
              <a:rPr lang="en-US" sz="900" dirty="0" smtClean="0">
                <a:solidFill>
                  <a:prstClr val="white"/>
                </a:solidFill>
              </a:rPr>
              <a:t>October 29, 2014</a:t>
            </a:r>
          </a:p>
        </p:txBody>
      </p:sp>
    </p:spTree>
    <p:extLst>
      <p:ext uri="{BB962C8B-B14F-4D97-AF65-F5344CB8AC3E}">
        <p14:creationId xmlns:p14="http://schemas.microsoft.com/office/powerpoint/2010/main" val="8325768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3699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37854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narrow margi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ECMWF_Master_Logo_RGB_nostra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0211" y="6308256"/>
            <a:ext cx="1342369" cy="230657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10211" y="360000"/>
            <a:ext cx="7524159" cy="369332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64E8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810211" y="936000"/>
            <a:ext cx="7524159" cy="4986000"/>
          </a:xfrm>
          <a:prstGeom prst="rect">
            <a:avLst/>
          </a:prstGeom>
        </p:spPr>
        <p:txBody>
          <a:bodyPr lIns="0" tIns="0" rIns="0" bIns="0"/>
          <a:lstStyle>
            <a:lvl1pPr marL="0" indent="-180000">
              <a:lnSpc>
                <a:spcPts val="2200"/>
              </a:lnSpc>
              <a:spcBef>
                <a:spcPts val="1100"/>
              </a:spcBef>
              <a:buClr>
                <a:srgbClr val="064E83"/>
              </a:buClr>
              <a:defRPr sz="1800">
                <a:solidFill>
                  <a:schemeClr val="tx1"/>
                </a:solidFill>
              </a:defRPr>
            </a:lvl1pPr>
            <a:lvl2pPr marL="630000" indent="-270000">
              <a:lnSpc>
                <a:spcPts val="2000"/>
              </a:lnSpc>
              <a:spcBef>
                <a:spcPts val="1000"/>
              </a:spcBef>
              <a:buClr>
                <a:srgbClr val="064E83"/>
              </a:buClr>
              <a:defRPr sz="1600">
                <a:solidFill>
                  <a:schemeClr val="tx1"/>
                </a:solidFill>
              </a:defRPr>
            </a:lvl2pPr>
            <a:lvl3pPr marL="990000" indent="-270000">
              <a:lnSpc>
                <a:spcPts val="1800"/>
              </a:lnSpc>
              <a:spcBef>
                <a:spcPts val="900"/>
              </a:spcBef>
              <a:buClr>
                <a:srgbClr val="064E83"/>
              </a:buClr>
              <a:defRPr sz="1400">
                <a:solidFill>
                  <a:schemeClr val="tx1"/>
                </a:solidFill>
              </a:defRPr>
            </a:lvl3pPr>
            <a:lvl4pPr marL="1350000" indent="-270000">
              <a:lnSpc>
                <a:spcPts val="1600"/>
              </a:lnSpc>
              <a:spcBef>
                <a:spcPts val="800"/>
              </a:spcBef>
              <a:buClr>
                <a:srgbClr val="064E83"/>
              </a:buClr>
              <a:defRPr sz="1200">
                <a:solidFill>
                  <a:schemeClr val="tx1"/>
                </a:solidFill>
              </a:defRPr>
            </a:lvl4pPr>
            <a:lvl5pPr marL="1710000" indent="-270000">
              <a:lnSpc>
                <a:spcPts val="1400"/>
              </a:lnSpc>
              <a:spcBef>
                <a:spcPts val="700"/>
              </a:spcBef>
              <a:buClr>
                <a:srgbClr val="064E83"/>
              </a:buCl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 smtClean="0"/>
              <a:t>Top level text goes in here </a:t>
            </a:r>
          </a:p>
          <a:p>
            <a:pPr lvl="1"/>
            <a:r>
              <a:rPr lang="en-GB" dirty="0" smtClean="0"/>
              <a:t>Second level text goes in here</a:t>
            </a:r>
          </a:p>
          <a:p>
            <a:pPr lvl="2"/>
            <a:r>
              <a:rPr lang="en-GB" dirty="0" smtClean="0"/>
              <a:t>Third level text goes in here</a:t>
            </a:r>
          </a:p>
          <a:p>
            <a:pPr lvl="3"/>
            <a:r>
              <a:rPr lang="en-GB" dirty="0" smtClean="0"/>
              <a:t>Fourth level text goes in here</a:t>
            </a:r>
          </a:p>
          <a:p>
            <a:pPr lvl="4"/>
            <a:r>
              <a:rPr lang="en-GB" dirty="0" smtClean="0"/>
              <a:t>Fifth level text goes in here</a:t>
            </a:r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524159" y="6308255"/>
            <a:ext cx="1619840" cy="216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900" b="1">
                <a:solidFill>
                  <a:srgbClr val="064E83"/>
                </a:solidFill>
              </a:defRPr>
            </a:lvl1pPr>
          </a:lstStyle>
          <a:p>
            <a:pPr defTabSz="457200"/>
            <a:fld id="{E4AB80EA-DB86-D849-B86F-15DAF31F0474}" type="slidenum">
              <a:rPr lang="en-US" smtClean="0"/>
              <a:pPr defTabSz="457200"/>
              <a:t>‹#›</a:t>
            </a:fld>
            <a:endParaRPr lang="en-US" dirty="0"/>
          </a:p>
        </p:txBody>
      </p:sp>
      <p:sp>
        <p:nvSpPr>
          <p:cNvPr id="15" name="Date Placeholder 10"/>
          <p:cNvSpPr txBox="1">
            <a:spLocks/>
          </p:cNvSpPr>
          <p:nvPr userDrawn="1"/>
        </p:nvSpPr>
        <p:spPr>
          <a:xfrm>
            <a:off x="6424988" y="6308256"/>
            <a:ext cx="1099172" cy="23065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defTabSz="457200">
              <a:defRPr/>
            </a:pPr>
            <a:r>
              <a:rPr lang="en-US" sz="900" dirty="0" smtClean="0">
                <a:solidFill>
                  <a:prstClr val="white"/>
                </a:solidFill>
              </a:rPr>
              <a:t>October 29, 2014</a:t>
            </a:r>
          </a:p>
        </p:txBody>
      </p:sp>
    </p:spTree>
    <p:extLst>
      <p:ext uri="{BB962C8B-B14F-4D97-AF65-F5344CB8AC3E}">
        <p14:creationId xmlns:p14="http://schemas.microsoft.com/office/powerpoint/2010/main" val="3422111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620360" y="360000"/>
            <a:ext cx="5903280" cy="3693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1620360" y="936000"/>
            <a:ext cx="5903280" cy="4986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5" y="304800"/>
            <a:ext cx="8439150" cy="533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97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620360" y="360000"/>
            <a:ext cx="5903280" cy="3693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1620360" y="936000"/>
            <a:ext cx="5903280" cy="4985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620360" y="360000"/>
            <a:ext cx="5903280" cy="3693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1620360" y="936000"/>
            <a:ext cx="2880360" cy="4985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45080" y="936000"/>
            <a:ext cx="2880360" cy="4985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620360" y="360000"/>
            <a:ext cx="5903280" cy="3693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1620360" y="360000"/>
            <a:ext cx="5903280" cy="5561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620360" y="360000"/>
            <a:ext cx="5903280" cy="3693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1620360" y="936000"/>
            <a:ext cx="2880360" cy="23778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1620360" y="3539880"/>
            <a:ext cx="2880360" cy="23778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45080" y="936000"/>
            <a:ext cx="2880360" cy="4985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620360" y="360000"/>
            <a:ext cx="5903280" cy="3693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1620360" y="936000"/>
            <a:ext cx="2880360" cy="4985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45080" y="936000"/>
            <a:ext cx="2880360" cy="23778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645080" y="3539880"/>
            <a:ext cx="2880360" cy="23778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620360" y="360000"/>
            <a:ext cx="5903280" cy="3693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1620360" y="936000"/>
            <a:ext cx="2880360" cy="23778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45080" y="936000"/>
            <a:ext cx="2880360" cy="23778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1620360" y="3539880"/>
            <a:ext cx="5902560" cy="23778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/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182520" cy="6857640"/>
          </a:xfrm>
          <a:prstGeom prst="rect">
            <a:avLst/>
          </a:prstGeom>
          <a:ln>
            <a:noFill/>
          </a:ln>
        </p:spPr>
      </p:pic>
      <p:pic>
        <p:nvPicPr>
          <p:cNvPr id="10" name="Picture 8"/>
          <p:cNvPicPr/>
          <p:nvPr/>
        </p:nvPicPr>
        <p:blipFill>
          <a:blip r:embed="rId16"/>
          <a:stretch>
            <a:fillRect/>
          </a:stretch>
        </p:blipFill>
        <p:spPr>
          <a:xfrm>
            <a:off x="1620360" y="5985000"/>
            <a:ext cx="2135160" cy="366480"/>
          </a:xfrm>
          <a:prstGeom prst="rect">
            <a:avLst/>
          </a:prstGeom>
          <a:ln>
            <a:noFill/>
          </a:ln>
        </p:spPr>
      </p:pic>
      <p:sp>
        <p:nvSpPr>
          <p:cNvPr id="2" name="CustomShape 1"/>
          <p:cNvSpPr/>
          <p:nvPr/>
        </p:nvSpPr>
        <p:spPr>
          <a:xfrm>
            <a:off x="5836680" y="5985000"/>
            <a:ext cx="1686960" cy="364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r>
              <a:rPr lang="en-GB" sz="900">
                <a:solidFill>
                  <a:srgbClr val="064E83"/>
                </a:solidFill>
                <a:latin typeface="Arial"/>
              </a:rPr>
              <a:t>© ECMWF 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1620360" y="-5346360"/>
            <a:ext cx="5903280" cy="7160040"/>
          </a:xfrm>
          <a:prstGeom prst="rect">
            <a:avLst/>
          </a:prstGeom>
        </p:spPr>
        <p:txBody>
          <a:bodyPr lIns="0" tIns="0" rIns="0" bIns="0" anchor="b"/>
          <a:lstStyle/>
          <a:p>
            <a:pPr>
              <a:buSzPct val="25000"/>
              <a:buFont typeface="StarSymbol"/>
              <a:buChar char=""/>
            </a:pPr>
            <a:r>
              <a:rPr lang="en-US" sz="3600" b="1">
                <a:solidFill>
                  <a:srgbClr val="064E83"/>
                </a:solidFill>
                <a:latin typeface="Arial"/>
              </a:rPr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 sz="3600" b="1">
                <a:solidFill>
                  <a:srgbClr val="064E83"/>
                </a:solidFill>
                <a:latin typeface="Arial"/>
              </a:rPr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 sz="3600" b="1">
                <a:solidFill>
                  <a:srgbClr val="064E83"/>
                </a:solidFill>
                <a:latin typeface="Arial"/>
              </a:rPr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 sz="3600" b="1">
                <a:solidFill>
                  <a:srgbClr val="064E83"/>
                </a:solidFill>
                <a:latin typeface="Arial"/>
              </a:rPr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 sz="3600" b="1">
                <a:solidFill>
                  <a:srgbClr val="064E83"/>
                </a:solidFill>
                <a:latin typeface="Arial"/>
              </a:rPr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 sz="3600" b="1">
                <a:solidFill>
                  <a:srgbClr val="064E83"/>
                </a:solidFill>
                <a:latin typeface="Arial"/>
              </a:rPr>
              <a:t>Sixth Outline Level</a:t>
            </a:r>
            <a:endParaRPr/>
          </a:p>
          <a:p>
            <a:pPr>
              <a:lnSpc>
                <a:spcPct val="100000"/>
              </a:lnSpc>
            </a:pPr>
            <a:r>
              <a:rPr lang="en-US" sz="3600" b="1">
                <a:solidFill>
                  <a:srgbClr val="064E83"/>
                </a:solidFill>
                <a:latin typeface="Arial"/>
              </a:rPr>
              <a:t>Seventh Outline LevelTitle of Presentation</a:t>
            </a:r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body"/>
          </p:nvPr>
        </p:nvSpPr>
        <p:spPr>
          <a:xfrm>
            <a:off x="1620360" y="1980000"/>
            <a:ext cx="5903280" cy="397764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en-US" sz="2400">
                <a:solidFill>
                  <a:srgbClr val="064E83"/>
                </a:solidFill>
                <a:latin typeface="Arial"/>
              </a:rPr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 sz="2400">
                <a:solidFill>
                  <a:srgbClr val="064E83"/>
                </a:solidFill>
                <a:latin typeface="Arial"/>
              </a:rPr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 sz="2400">
                <a:solidFill>
                  <a:srgbClr val="064E83"/>
                </a:solidFill>
                <a:latin typeface="Arial"/>
              </a:rPr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 sz="2400">
                <a:solidFill>
                  <a:srgbClr val="064E83"/>
                </a:solidFill>
                <a:latin typeface="Arial"/>
              </a:rPr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 sz="2400">
                <a:solidFill>
                  <a:srgbClr val="064E83"/>
                </a:solidFill>
                <a:latin typeface="Arial"/>
              </a:rPr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 sz="2400">
                <a:solidFill>
                  <a:srgbClr val="064E83"/>
                </a:solidFill>
                <a:latin typeface="Arial"/>
              </a:rPr>
              <a:t>Sixth Outline Level</a:t>
            </a:r>
            <a:endParaRPr/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rgbClr val="064E83"/>
                </a:solidFill>
                <a:latin typeface="Arial"/>
              </a:rPr>
              <a:t>Seventh Outline LevelSubtitle of Presentation</a:t>
            </a:r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body"/>
          </p:nvPr>
        </p:nvSpPr>
        <p:spPr>
          <a:xfrm>
            <a:off x="1620360" y="2700000"/>
            <a:ext cx="5903280" cy="397764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en-US" sz="2000">
                <a:solidFill>
                  <a:srgbClr val="064E83"/>
                </a:solidFill>
                <a:latin typeface="Arial"/>
              </a:rPr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 sz="2000">
                <a:solidFill>
                  <a:srgbClr val="064E83"/>
                </a:solidFill>
                <a:latin typeface="Arial"/>
              </a:rPr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 sz="2000">
                <a:solidFill>
                  <a:srgbClr val="064E83"/>
                </a:solidFill>
                <a:latin typeface="Arial"/>
              </a:rPr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 sz="2000">
                <a:solidFill>
                  <a:srgbClr val="064E83"/>
                </a:solidFill>
                <a:latin typeface="Arial"/>
              </a:rPr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 sz="2000">
                <a:solidFill>
                  <a:srgbClr val="064E83"/>
                </a:solidFill>
                <a:latin typeface="Arial"/>
              </a:rPr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 sz="2000">
                <a:solidFill>
                  <a:srgbClr val="064E83"/>
                </a:solidFill>
                <a:latin typeface="Arial"/>
              </a:rPr>
              <a:t>Sixth Outline Level</a:t>
            </a:r>
            <a:endParaRPr/>
          </a:p>
          <a:p>
            <a:pPr>
              <a:lnSpc>
                <a:spcPct val="100000"/>
              </a:lnSpc>
            </a:pPr>
            <a:r>
              <a:rPr lang="en-US" sz="2000">
                <a:solidFill>
                  <a:srgbClr val="064E83"/>
                </a:solidFill>
                <a:latin typeface="Arial"/>
              </a:rPr>
              <a:t>Seventh Outline LevelAuthor’s Name</a:t>
            </a:r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body"/>
          </p:nvPr>
        </p:nvSpPr>
        <p:spPr>
          <a:xfrm>
            <a:off x="1620360" y="3121200"/>
            <a:ext cx="5903280" cy="397764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en-US" sz="1600">
                <a:solidFill>
                  <a:srgbClr val="064E83"/>
                </a:solidFill>
                <a:latin typeface="Arial"/>
              </a:rPr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 sz="1600">
                <a:solidFill>
                  <a:srgbClr val="064E83"/>
                </a:solidFill>
                <a:latin typeface="Arial"/>
              </a:rPr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 sz="1600">
                <a:solidFill>
                  <a:srgbClr val="064E83"/>
                </a:solidFill>
                <a:latin typeface="Arial"/>
              </a:rPr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 sz="1600">
                <a:solidFill>
                  <a:srgbClr val="064E83"/>
                </a:solidFill>
                <a:latin typeface="Arial"/>
              </a:rPr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 sz="1600">
                <a:solidFill>
                  <a:srgbClr val="064E83"/>
                </a:solidFill>
                <a:latin typeface="Arial"/>
              </a:rPr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 sz="1600">
                <a:solidFill>
                  <a:srgbClr val="064E83"/>
                </a:solidFill>
                <a:latin typeface="Arial"/>
              </a:rPr>
              <a:t>Sixth Outline Level</a:t>
            </a:r>
            <a:endParaRPr/>
          </a:p>
          <a:p>
            <a:pPr>
              <a:lnSpc>
                <a:spcPct val="100000"/>
              </a:lnSpc>
            </a:pPr>
            <a:r>
              <a:rPr lang="en-US" sz="1600">
                <a:solidFill>
                  <a:srgbClr val="064E83"/>
                </a:solidFill>
                <a:latin typeface="Arial"/>
              </a:rPr>
              <a:t>Seventh Outline LevelAuthor’s Address</a:t>
            </a:r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body"/>
          </p:nvPr>
        </p:nvSpPr>
        <p:spPr>
          <a:xfrm>
            <a:off x="1620360" y="3429000"/>
            <a:ext cx="5903280" cy="397764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en-US" sz="1400">
                <a:solidFill>
                  <a:srgbClr val="064E83"/>
                </a:solidFill>
                <a:latin typeface="Arial"/>
              </a:rPr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 sz="1400">
                <a:solidFill>
                  <a:srgbClr val="064E83"/>
                </a:solidFill>
                <a:latin typeface="Arial"/>
              </a:rPr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 sz="1400">
                <a:solidFill>
                  <a:srgbClr val="064E83"/>
                </a:solidFill>
                <a:latin typeface="Arial"/>
              </a:rPr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 sz="1400">
                <a:solidFill>
                  <a:srgbClr val="064E83"/>
                </a:solidFill>
                <a:latin typeface="Arial"/>
              </a:rPr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 sz="1400">
                <a:solidFill>
                  <a:srgbClr val="064E83"/>
                </a:solidFill>
                <a:latin typeface="Arial"/>
              </a:rPr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 sz="1400">
                <a:solidFill>
                  <a:srgbClr val="064E83"/>
                </a:solidFill>
                <a:latin typeface="Arial"/>
              </a:rPr>
              <a:t>Sixth Outline Level</a:t>
            </a:r>
            <a:endParaRPr/>
          </a:p>
          <a:p>
            <a:pPr>
              <a:lnSpc>
                <a:spcPct val="100000"/>
              </a:lnSpc>
            </a:pPr>
            <a:r>
              <a:rPr lang="en-US" sz="1400">
                <a:solidFill>
                  <a:srgbClr val="064E83"/>
                </a:solidFill>
                <a:latin typeface="Arial"/>
              </a:rPr>
              <a:t>Seventh Outline Levelemail@ddress</a:t>
            </a:r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en-US"/>
              <a:t>Click to edit the title text format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_strip2.png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0"/>
            <a:ext cx="1828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524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4" r:id="rId7"/>
  </p:sldLayoutIdLst>
  <p:hf hdr="0" dt="0"/>
  <p:txStyles>
    <p:titleStyle>
      <a:lvl1pPr algn="l" defTabSz="457200" rtl="0" eaLnBrk="1" latinLnBrk="0" hangingPunct="1">
        <a:lnSpc>
          <a:spcPts val="2800"/>
        </a:lnSpc>
        <a:spcBef>
          <a:spcPct val="0"/>
        </a:spcBef>
        <a:buNone/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65390" y="1025922"/>
            <a:ext cx="7681083" cy="2051844"/>
          </a:xfrm>
        </p:spPr>
        <p:txBody>
          <a:bodyPr/>
          <a:lstStyle/>
          <a:p>
            <a:r>
              <a:rPr lang="en-GB" dirty="0" smtClean="0"/>
              <a:t>Deterministic (HRES) and ensemble (ENS) verification scores</a:t>
            </a:r>
            <a:endParaRPr lang="en-US" dirty="0"/>
          </a:p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65390" y="2632723"/>
            <a:ext cx="6039319" cy="615553"/>
          </a:xfrm>
        </p:spPr>
        <p:txBody>
          <a:bodyPr/>
          <a:lstStyle/>
          <a:p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by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Nils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Wedi, Martin Janousek, Linus Magnusson, Thomas Haiden, Sinead Duffy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601172" y="6446732"/>
            <a:ext cx="5903737" cy="254771"/>
          </a:xfrm>
        </p:spPr>
        <p:txBody>
          <a:bodyPr/>
          <a:lstStyle/>
          <a:p>
            <a:r>
              <a:rPr lang="en-US" dirty="0" smtClean="0"/>
              <a:t>European Centre for Medium Range Weather Forecasts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5390" y="3375241"/>
            <a:ext cx="1399003" cy="241912"/>
          </a:xfrm>
        </p:spPr>
        <p:txBody>
          <a:bodyPr/>
          <a:lstStyle/>
          <a:p>
            <a:r>
              <a:rPr lang="en-US" dirty="0" err="1" smtClean="0"/>
              <a:t>wedi@ecmwf.int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781640" y="155863"/>
            <a:ext cx="4237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WGNE-31, 26</a:t>
            </a:r>
            <a:r>
              <a:rPr lang="en-GB" baseline="30000" dirty="0" smtClean="0"/>
              <a:t>th</a:t>
            </a:r>
            <a:r>
              <a:rPr lang="en-GB" dirty="0" smtClean="0"/>
              <a:t>-29</a:t>
            </a:r>
            <a:r>
              <a:rPr lang="en-GB" baseline="30000" dirty="0" smtClean="0"/>
              <a:t>th</a:t>
            </a:r>
            <a:r>
              <a:rPr lang="en-GB" dirty="0" smtClean="0"/>
              <a:t> April 2016, Pretoria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422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HRES - verification against observations, Z500, </a:t>
            </a:r>
            <a:r>
              <a:rPr lang="en-GB" dirty="0" err="1" smtClean="0"/>
              <a:t>SHem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E4AB80EA-DB86-D849-B86F-15DAF31F0474}" type="slidenum">
              <a:rPr lang="en-US" smtClean="0"/>
              <a:pPr defTabSz="457200"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24" y="715461"/>
            <a:ext cx="7912418" cy="55927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96991" y="1745673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Day 2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096990" y="4329546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Day 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8344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ENS - CRPSS, T850, </a:t>
            </a:r>
            <a:r>
              <a:rPr lang="en-GB" dirty="0" err="1" smtClean="0"/>
              <a:t>NHem</a:t>
            </a:r>
            <a:r>
              <a:rPr lang="en-GB" dirty="0" smtClean="0"/>
              <a:t>, day 6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E4AB80EA-DB86-D849-B86F-15DAF31F0474}" type="slidenum">
              <a:rPr lang="en-US" smtClean="0"/>
              <a:pPr defTabSz="457200"/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69" b="4965"/>
          <a:stretch/>
        </p:blipFill>
        <p:spPr>
          <a:xfrm>
            <a:off x="238476" y="841665"/>
            <a:ext cx="8141872" cy="498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100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ENS - CRPSS, T850, </a:t>
            </a:r>
            <a:r>
              <a:rPr lang="en-GB" dirty="0" err="1" smtClean="0"/>
              <a:t>SHem</a:t>
            </a:r>
            <a:r>
              <a:rPr lang="en-GB" dirty="0" smtClean="0"/>
              <a:t>, day 6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E4AB80EA-DB86-D849-B86F-15DAF31F0474}" type="slidenum">
              <a:rPr lang="en-US" smtClean="0"/>
              <a:pPr defTabSz="457200"/>
              <a:t>12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" t="9592" r="-2591" b="4169"/>
          <a:stretch/>
        </p:blipFill>
        <p:spPr>
          <a:xfrm>
            <a:off x="432954" y="889893"/>
            <a:ext cx="8420825" cy="513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452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ENS - CRPSS, T850, Tropics, day 6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E4AB80EA-DB86-D849-B86F-15DAF31F0474}" type="slidenum">
              <a:rPr lang="en-US" smtClean="0"/>
              <a:pPr defTabSz="457200"/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0" t="7986" r="2780" b="7582"/>
          <a:stretch/>
        </p:blipFill>
        <p:spPr>
          <a:xfrm>
            <a:off x="548816" y="776177"/>
            <a:ext cx="8191148" cy="526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651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3"/>
          <p:cNvSpPr txBox="1"/>
          <p:nvPr/>
        </p:nvSpPr>
        <p:spPr>
          <a:xfrm>
            <a:off x="7524000" y="6308280"/>
            <a:ext cx="1619640" cy="215640"/>
          </a:xfrm>
          <a:prstGeom prst="rect">
            <a:avLst/>
          </a:prstGeom>
        </p:spPr>
        <p:txBody>
          <a:bodyPr lIns="0" tIns="0" rIns="0" bIns="0" anchor="b"/>
          <a:lstStyle/>
          <a:p>
            <a:pPr algn="ctr">
              <a:lnSpc>
                <a:spcPct val="100000"/>
              </a:lnSpc>
            </a:pPr>
            <a:fld id="{D74731C0-D17C-4066-8404-35FDC805DA08}" type="slidenum">
              <a:rPr lang="en-GB" sz="900" b="1">
                <a:solidFill>
                  <a:srgbClr val="064E83"/>
                </a:solidFill>
                <a:latin typeface="Arial"/>
              </a:rPr>
              <a:t>14</a:t>
            </a:fld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20" y="1488249"/>
            <a:ext cx="8993079" cy="38174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HRES – 24h precipitation forecasts, day 3, SEEPS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691245" y="924124"/>
            <a:ext cx="59124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Symmetric Equitable Error in Probability Space (SEEPS)</a:t>
            </a:r>
          </a:p>
        </p:txBody>
      </p:sp>
    </p:spTree>
    <p:extLst>
      <p:ext uri="{BB962C8B-B14F-4D97-AF65-F5344CB8AC3E}">
        <p14:creationId xmlns:p14="http://schemas.microsoft.com/office/powerpoint/2010/main" val="159529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3"/>
          <p:cNvSpPr txBox="1"/>
          <p:nvPr/>
        </p:nvSpPr>
        <p:spPr>
          <a:xfrm>
            <a:off x="7524000" y="6308280"/>
            <a:ext cx="1619640" cy="215640"/>
          </a:xfrm>
          <a:prstGeom prst="rect">
            <a:avLst/>
          </a:prstGeom>
        </p:spPr>
        <p:txBody>
          <a:bodyPr lIns="0" tIns="0" rIns="0" bIns="0" anchor="b"/>
          <a:lstStyle/>
          <a:p>
            <a:pPr algn="ctr">
              <a:lnSpc>
                <a:spcPct val="100000"/>
              </a:lnSpc>
            </a:pPr>
            <a:fld id="{D74731C0-D17C-4066-8404-35FDC805DA08}" type="slidenum">
              <a:rPr lang="en-GB" sz="900" b="1">
                <a:solidFill>
                  <a:srgbClr val="064E83"/>
                </a:solidFill>
                <a:latin typeface="Arial"/>
              </a:rPr>
              <a:t>15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60" y="1488248"/>
            <a:ext cx="8902540" cy="377900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HRES - 24h precipitation forecasts, day 3, ETS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968806" y="924124"/>
            <a:ext cx="3206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Equitable Threat Score (ETS)</a:t>
            </a:r>
          </a:p>
        </p:txBody>
      </p:sp>
      <p:sp>
        <p:nvSpPr>
          <p:cNvPr id="9" name="Oval 8"/>
          <p:cNvSpPr/>
          <p:nvPr/>
        </p:nvSpPr>
        <p:spPr>
          <a:xfrm>
            <a:off x="4177439" y="1457075"/>
            <a:ext cx="498473" cy="39250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781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2"/>
          <p:cNvSpPr txBox="1"/>
          <p:nvPr/>
        </p:nvSpPr>
        <p:spPr>
          <a:xfrm>
            <a:off x="1620360" y="936000"/>
            <a:ext cx="5903280" cy="4985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0" name="TextShape 3"/>
          <p:cNvSpPr txBox="1"/>
          <p:nvPr/>
        </p:nvSpPr>
        <p:spPr>
          <a:xfrm>
            <a:off x="7524000" y="6308280"/>
            <a:ext cx="1619640" cy="215640"/>
          </a:xfrm>
          <a:prstGeom prst="rect">
            <a:avLst/>
          </a:prstGeom>
        </p:spPr>
        <p:txBody>
          <a:bodyPr lIns="0" tIns="0" rIns="0" bIns="0" anchor="b"/>
          <a:lstStyle/>
          <a:p>
            <a:pPr algn="ctr">
              <a:lnSpc>
                <a:spcPct val="100000"/>
              </a:lnSpc>
            </a:pPr>
            <a:fld id="{D74731C0-D17C-4066-8404-35FDC805DA08}" type="slidenum">
              <a:rPr lang="en-GB" sz="900" b="1">
                <a:solidFill>
                  <a:srgbClr val="064E83"/>
                </a:solidFill>
                <a:latin typeface="Arial"/>
              </a:rPr>
              <a:t>16</a:t>
            </a:fld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078" y="1432838"/>
            <a:ext cx="6599589" cy="49832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211" y="360000"/>
            <a:ext cx="7959716" cy="369332"/>
          </a:xfrm>
        </p:spPr>
        <p:txBody>
          <a:bodyPr/>
          <a:lstStyle/>
          <a:p>
            <a:r>
              <a:rPr lang="en-US" dirty="0" smtClean="0"/>
              <a:t>HRES - 24 precipitation forecasts, ETS against lead-time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2968516" y="815087"/>
            <a:ext cx="3206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Equitable Threat Score (ETS)</a:t>
            </a:r>
          </a:p>
        </p:txBody>
      </p:sp>
    </p:spTree>
    <p:extLst>
      <p:ext uri="{BB962C8B-B14F-4D97-AF65-F5344CB8AC3E}">
        <p14:creationId xmlns:p14="http://schemas.microsoft.com/office/powerpoint/2010/main" val="511713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3"/>
          <p:cNvSpPr txBox="1"/>
          <p:nvPr/>
        </p:nvSpPr>
        <p:spPr>
          <a:xfrm>
            <a:off x="7524000" y="6308280"/>
            <a:ext cx="1619640" cy="215640"/>
          </a:xfrm>
          <a:prstGeom prst="rect">
            <a:avLst/>
          </a:prstGeom>
        </p:spPr>
        <p:txBody>
          <a:bodyPr lIns="0" tIns="0" rIns="0" bIns="0" anchor="b"/>
          <a:lstStyle/>
          <a:p>
            <a:pPr algn="ctr">
              <a:lnSpc>
                <a:spcPct val="100000"/>
              </a:lnSpc>
            </a:pPr>
            <a:fld id="{D74731C0-D17C-4066-8404-35FDC805DA08}" type="slidenum">
              <a:rPr lang="en-GB" sz="900" b="1">
                <a:solidFill>
                  <a:srgbClr val="064E83"/>
                </a:solidFill>
                <a:latin typeface="Arial"/>
              </a:rPr>
              <a:t>17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32" y="1519422"/>
            <a:ext cx="8916867" cy="378508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ENS – 24h precipitation forecasts, CRPSS, day 5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978733" y="877471"/>
            <a:ext cx="5413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Continuous Rank Probability Skill Score (CRPSS)</a:t>
            </a:r>
          </a:p>
        </p:txBody>
      </p:sp>
      <p:sp>
        <p:nvSpPr>
          <p:cNvPr id="7" name="Oval 6"/>
          <p:cNvSpPr/>
          <p:nvPr/>
        </p:nvSpPr>
        <p:spPr>
          <a:xfrm>
            <a:off x="3813754" y="1488248"/>
            <a:ext cx="498473" cy="39250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1238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3"/>
          <p:cNvSpPr txBox="1"/>
          <p:nvPr/>
        </p:nvSpPr>
        <p:spPr>
          <a:xfrm>
            <a:off x="7524000" y="6308280"/>
            <a:ext cx="1619640" cy="215640"/>
          </a:xfrm>
          <a:prstGeom prst="rect">
            <a:avLst/>
          </a:prstGeom>
        </p:spPr>
        <p:txBody>
          <a:bodyPr lIns="0" tIns="0" rIns="0" bIns="0" anchor="b"/>
          <a:lstStyle/>
          <a:p>
            <a:pPr algn="ctr">
              <a:lnSpc>
                <a:spcPct val="100000"/>
              </a:lnSpc>
            </a:pPr>
            <a:fld id="{D74731C0-D17C-4066-8404-35FDC805DA08}" type="slidenum">
              <a:rPr lang="en-GB" sz="900" b="1">
                <a:solidFill>
                  <a:srgbClr val="064E83"/>
                </a:solidFill>
                <a:latin typeface="Arial"/>
              </a:rPr>
              <a:t>18</a:t>
            </a:fld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60" y="1460209"/>
            <a:ext cx="4301052" cy="36553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274" y="1460209"/>
            <a:ext cx="4318807" cy="36704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64815" y="5182422"/>
            <a:ext cx="2254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Light precipitation little skill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285307" y="5156259"/>
            <a:ext cx="3446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Moderate-to-heavy precipitation over-confident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211" y="360000"/>
            <a:ext cx="7921870" cy="369332"/>
          </a:xfrm>
        </p:spPr>
        <p:txBody>
          <a:bodyPr/>
          <a:lstStyle/>
          <a:p>
            <a:r>
              <a:rPr lang="en-US" dirty="0" smtClean="0"/>
              <a:t>ENS – 24h precipitation forecasts, BSS, day 3, DJF 2016</a:t>
            </a: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 rot="-1320000">
            <a:off x="1200506" y="3539060"/>
            <a:ext cx="7168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/>
              <a:t>n</a:t>
            </a:r>
            <a:r>
              <a:rPr lang="en-GB" sz="1200" b="1" dirty="0" smtClean="0"/>
              <a:t>o skill</a:t>
            </a:r>
            <a:endParaRPr lang="en-GB" sz="1200" b="1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8144377" y="2989446"/>
            <a:ext cx="189443" cy="2794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-2460000">
            <a:off x="2908403" y="1982946"/>
            <a:ext cx="14157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/>
              <a:t>p</a:t>
            </a:r>
            <a:r>
              <a:rPr lang="en-GB" sz="1200" b="1" dirty="0" smtClean="0"/>
              <a:t>erfect reliability</a:t>
            </a:r>
            <a:endParaRPr lang="en-GB" sz="1200" b="1" dirty="0"/>
          </a:p>
        </p:txBody>
      </p:sp>
      <p:sp>
        <p:nvSpPr>
          <p:cNvPr id="16" name="Rectangle 15"/>
          <p:cNvSpPr/>
          <p:nvPr/>
        </p:nvSpPr>
        <p:spPr>
          <a:xfrm>
            <a:off x="3319383" y="771486"/>
            <a:ext cx="2505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Brier Skill Score (BSS)</a:t>
            </a:r>
          </a:p>
        </p:txBody>
      </p:sp>
    </p:spTree>
    <p:extLst>
      <p:ext uri="{BB962C8B-B14F-4D97-AF65-F5344CB8AC3E}">
        <p14:creationId xmlns:p14="http://schemas.microsoft.com/office/powerpoint/2010/main" val="15140071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712" y="360000"/>
            <a:ext cx="3487480" cy="369332"/>
          </a:xfrm>
        </p:spPr>
        <p:txBody>
          <a:bodyPr/>
          <a:lstStyle/>
          <a:p>
            <a:r>
              <a:rPr lang="en-GB" dirty="0"/>
              <a:t>Preparing </a:t>
            </a:r>
            <a:r>
              <a:rPr lang="en-GB" dirty="0" smtClean="0"/>
              <a:t>for the </a:t>
            </a:r>
            <a:br>
              <a:rPr lang="en-GB" dirty="0" smtClean="0"/>
            </a:br>
            <a:r>
              <a:rPr lang="en-GB" u="sng" dirty="0" smtClean="0"/>
              <a:t>Y</a:t>
            </a:r>
            <a:r>
              <a:rPr lang="en-GB" dirty="0" smtClean="0"/>
              <a:t>ear </a:t>
            </a:r>
            <a:r>
              <a:rPr lang="en-GB" u="sng" dirty="0" smtClean="0"/>
              <a:t>O</a:t>
            </a:r>
            <a:r>
              <a:rPr lang="en-GB" dirty="0" smtClean="0"/>
              <a:t>f </a:t>
            </a:r>
            <a:r>
              <a:rPr lang="en-GB" u="sng" dirty="0" smtClean="0"/>
              <a:t>P</a:t>
            </a:r>
            <a:r>
              <a:rPr lang="en-GB" dirty="0" smtClean="0"/>
              <a:t>olar </a:t>
            </a:r>
            <a:r>
              <a:rPr lang="en-GB" u="sng" dirty="0" smtClean="0"/>
              <a:t>P</a:t>
            </a:r>
            <a:r>
              <a:rPr lang="en-GB" dirty="0" smtClean="0"/>
              <a:t>rediction </a:t>
            </a:r>
            <a:br>
              <a:rPr lang="en-GB" dirty="0" smtClean="0"/>
            </a:br>
            <a:r>
              <a:rPr lang="en-GB" dirty="0" smtClean="0"/>
              <a:t>Arctic scores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E4AB80EA-DB86-D849-B86F-15DAF31F0474}" type="slidenum">
              <a:rPr lang="en-US" smtClean="0"/>
              <a:pPr defTabSz="457200"/>
              <a:t>19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4" b="6203"/>
          <a:stretch/>
        </p:blipFill>
        <p:spPr>
          <a:xfrm>
            <a:off x="3687558" y="280473"/>
            <a:ext cx="5419279" cy="30664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0" b="7340"/>
          <a:stretch/>
        </p:blipFill>
        <p:spPr>
          <a:xfrm>
            <a:off x="3688745" y="3485491"/>
            <a:ext cx="5419279" cy="30387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712" y="1553413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Day 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7325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GB" dirty="0" smtClean="0"/>
              <a:t>Global HRES( deterministic) and ENS (ensemble) </a:t>
            </a:r>
            <a:r>
              <a:rPr lang="en-GB" dirty="0"/>
              <a:t>s</a:t>
            </a:r>
            <a:r>
              <a:rPr lang="en-GB" dirty="0" smtClean="0"/>
              <a:t>cores evolution between 1998 – 2016</a:t>
            </a:r>
          </a:p>
          <a:p>
            <a:r>
              <a:rPr lang="en-GB" dirty="0" smtClean="0"/>
              <a:t>YOPP 2017 preparations – Arctic and Antarctic scores evolution</a:t>
            </a:r>
          </a:p>
          <a:p>
            <a:r>
              <a:rPr lang="en-GB" dirty="0" smtClean="0"/>
              <a:t>Reminder on ECMWF WMO </a:t>
            </a:r>
            <a:r>
              <a:rPr lang="en-GB" dirty="0"/>
              <a:t>Lead Centre </a:t>
            </a:r>
            <a:r>
              <a:rPr lang="en-GB" dirty="0" smtClean="0"/>
              <a:t>activities for </a:t>
            </a:r>
            <a:r>
              <a:rPr lang="en-GB" dirty="0"/>
              <a:t>Deterministic Forecast </a:t>
            </a:r>
            <a:r>
              <a:rPr lang="en-GB" dirty="0" smtClean="0"/>
              <a:t>NWP Verification </a:t>
            </a:r>
            <a:r>
              <a:rPr lang="en-GB" dirty="0"/>
              <a:t>(WMO-LCDNV</a:t>
            </a:r>
            <a:r>
              <a:rPr lang="en-GB" dirty="0" smtClean="0"/>
              <a:t>)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34426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712" y="360000"/>
            <a:ext cx="3487480" cy="369332"/>
          </a:xfrm>
        </p:spPr>
        <p:txBody>
          <a:bodyPr/>
          <a:lstStyle/>
          <a:p>
            <a:r>
              <a:rPr lang="en-GB" dirty="0"/>
              <a:t>Preparing </a:t>
            </a:r>
            <a:r>
              <a:rPr lang="en-GB" dirty="0" smtClean="0"/>
              <a:t>for the </a:t>
            </a:r>
            <a:br>
              <a:rPr lang="en-GB" dirty="0" smtClean="0"/>
            </a:br>
            <a:r>
              <a:rPr lang="en-GB" u="sng" dirty="0" smtClean="0"/>
              <a:t>Y</a:t>
            </a:r>
            <a:r>
              <a:rPr lang="en-GB" dirty="0" smtClean="0"/>
              <a:t>ear </a:t>
            </a:r>
            <a:r>
              <a:rPr lang="en-GB" u="sng" dirty="0" smtClean="0"/>
              <a:t>O</a:t>
            </a:r>
            <a:r>
              <a:rPr lang="en-GB" dirty="0" smtClean="0"/>
              <a:t>f </a:t>
            </a:r>
            <a:r>
              <a:rPr lang="en-GB" u="sng" dirty="0" smtClean="0"/>
              <a:t>P</a:t>
            </a:r>
            <a:r>
              <a:rPr lang="en-GB" dirty="0" smtClean="0"/>
              <a:t>olar </a:t>
            </a:r>
            <a:r>
              <a:rPr lang="en-GB" u="sng" dirty="0" smtClean="0"/>
              <a:t>P</a:t>
            </a:r>
            <a:r>
              <a:rPr lang="en-GB" dirty="0" smtClean="0"/>
              <a:t>rediction </a:t>
            </a:r>
            <a:br>
              <a:rPr lang="en-GB" dirty="0" smtClean="0"/>
            </a:br>
            <a:r>
              <a:rPr lang="en-GB" dirty="0" smtClean="0"/>
              <a:t>Antarctic scores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E4AB80EA-DB86-D849-B86F-15DAF31F0474}" type="slidenum">
              <a:rPr lang="en-US" smtClean="0"/>
              <a:pPr defTabSz="457200"/>
              <a:t>20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97712" y="1553413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Day 5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62" b="5721"/>
          <a:stretch/>
        </p:blipFill>
        <p:spPr>
          <a:xfrm>
            <a:off x="3682465" y="166549"/>
            <a:ext cx="5419279" cy="31034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20" b="6287"/>
          <a:stretch/>
        </p:blipFill>
        <p:spPr>
          <a:xfrm>
            <a:off x="3682465" y="3565531"/>
            <a:ext cx="5419279" cy="307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8888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3918"/>
          <a:stretch/>
        </p:blipFill>
        <p:spPr>
          <a:xfrm>
            <a:off x="3531441" y="20781"/>
            <a:ext cx="5550529" cy="34384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291" y="360000"/>
            <a:ext cx="3325091" cy="369332"/>
          </a:xfrm>
        </p:spPr>
        <p:txBody>
          <a:bodyPr/>
          <a:lstStyle/>
          <a:p>
            <a:r>
              <a:rPr lang="en-GB" dirty="0"/>
              <a:t>Preparing </a:t>
            </a:r>
            <a:r>
              <a:rPr lang="en-GB" dirty="0" smtClean="0"/>
              <a:t>for the </a:t>
            </a:r>
            <a:r>
              <a:rPr lang="en-GB" dirty="0"/>
              <a:t/>
            </a:r>
            <a:br>
              <a:rPr lang="en-GB" dirty="0"/>
            </a:br>
            <a:r>
              <a:rPr lang="en-GB" u="sng" dirty="0"/>
              <a:t>Y</a:t>
            </a:r>
            <a:r>
              <a:rPr lang="en-GB" dirty="0"/>
              <a:t>ear </a:t>
            </a:r>
            <a:r>
              <a:rPr lang="en-GB" u="sng" dirty="0"/>
              <a:t>O</a:t>
            </a:r>
            <a:r>
              <a:rPr lang="en-GB" dirty="0"/>
              <a:t>f </a:t>
            </a:r>
            <a:r>
              <a:rPr lang="en-GB" u="sng" dirty="0"/>
              <a:t>P</a:t>
            </a:r>
            <a:r>
              <a:rPr lang="en-GB" dirty="0"/>
              <a:t>olar </a:t>
            </a:r>
            <a:r>
              <a:rPr lang="en-GB" u="sng" dirty="0"/>
              <a:t>P</a:t>
            </a:r>
            <a:r>
              <a:rPr lang="en-GB" dirty="0"/>
              <a:t>rediction </a:t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E4AB80EA-DB86-D849-B86F-15DAF31F0474}" type="slidenum">
              <a:rPr lang="en-US" smtClean="0"/>
              <a:pPr defTabSz="457200"/>
              <a:t>21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4892"/>
          <a:stretch/>
        </p:blipFill>
        <p:spPr>
          <a:xfrm>
            <a:off x="3531441" y="3468941"/>
            <a:ext cx="5581027" cy="33890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06982" y="2763982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Arctic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830655" y="6154923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Antarctic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59774" y="1163782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DJF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19461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70" b="6584"/>
          <a:stretch/>
        </p:blipFill>
        <p:spPr>
          <a:xfrm>
            <a:off x="2932056" y="0"/>
            <a:ext cx="6129338" cy="36629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" t="8621" r="-339" b="7195"/>
          <a:stretch/>
        </p:blipFill>
        <p:spPr>
          <a:xfrm>
            <a:off x="204281" y="3210791"/>
            <a:ext cx="6129338" cy="3647209"/>
          </a:xfrm>
          <a:prstGeom prst="rect">
            <a:avLst/>
          </a:prstGeom>
          <a:ln>
            <a:noFill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90945" y="359999"/>
            <a:ext cx="2951019" cy="2736491"/>
          </a:xfrm>
        </p:spPr>
        <p:txBody>
          <a:bodyPr/>
          <a:lstStyle/>
          <a:p>
            <a:r>
              <a:rPr lang="en-GB" dirty="0" smtClean="0"/>
              <a:t>Arctic, Z500 </a:t>
            </a:r>
            <a:br>
              <a:rPr lang="en-GB" dirty="0" smtClean="0"/>
            </a:br>
            <a:r>
              <a:rPr lang="en-GB" dirty="0" smtClean="0"/>
              <a:t>analysis difference compared to ECMWF analysis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8125691" y="883227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rms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765963" y="6314209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</a:t>
            </a:r>
            <a:r>
              <a:rPr lang="en-GB" dirty="0" smtClean="0"/>
              <a:t>ean error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27187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9" t="10194" r="2036" b="7428"/>
          <a:stretch/>
        </p:blipFill>
        <p:spPr>
          <a:xfrm>
            <a:off x="3388222" y="-1"/>
            <a:ext cx="5755778" cy="35689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2" r="2352" b="6855"/>
          <a:stretch/>
        </p:blipFill>
        <p:spPr>
          <a:xfrm>
            <a:off x="197889" y="3200402"/>
            <a:ext cx="5985164" cy="3657599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8671" y="359999"/>
            <a:ext cx="3106421" cy="2736491"/>
          </a:xfrm>
        </p:spPr>
        <p:txBody>
          <a:bodyPr/>
          <a:lstStyle/>
          <a:p>
            <a:r>
              <a:rPr lang="en-GB" dirty="0" smtClean="0"/>
              <a:t>Antarctic, Z500 analysis difference compared to ECMWF analysis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8323118" y="924791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rms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786745" y="6241473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</a:t>
            </a:r>
            <a:r>
              <a:rPr lang="en-GB" dirty="0" smtClean="0"/>
              <a:t>ean error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8802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04" b="5881"/>
          <a:stretch/>
        </p:blipFill>
        <p:spPr>
          <a:xfrm>
            <a:off x="2903220" y="119894"/>
            <a:ext cx="6240780" cy="35472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1" b="7053"/>
          <a:stretch/>
        </p:blipFill>
        <p:spPr>
          <a:xfrm>
            <a:off x="194321" y="3413415"/>
            <a:ext cx="6129338" cy="34376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987" y="308045"/>
            <a:ext cx="2738414" cy="369332"/>
          </a:xfrm>
        </p:spPr>
        <p:txBody>
          <a:bodyPr/>
          <a:lstStyle/>
          <a:p>
            <a:r>
              <a:rPr lang="en-GB" dirty="0" smtClean="0"/>
              <a:t>Arctic, analysis and model activity</a:t>
            </a:r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439391" y="571500"/>
            <a:ext cx="187036" cy="747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172200" y="4051638"/>
            <a:ext cx="24247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Difference of </a:t>
            </a:r>
            <a:r>
              <a:rPr lang="en-GB" dirty="0" err="1" smtClean="0"/>
              <a:t>stdev</a:t>
            </a:r>
            <a:r>
              <a:rPr lang="en-GB" dirty="0" smtClean="0"/>
              <a:t> of </a:t>
            </a:r>
          </a:p>
          <a:p>
            <a:r>
              <a:rPr lang="en-GB" dirty="0" smtClean="0"/>
              <a:t>forecast and analysis</a:t>
            </a:r>
          </a:p>
          <a:p>
            <a:r>
              <a:rPr lang="en-GB" dirty="0" smtClean="0"/>
              <a:t>anomalies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402927" y="4051638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gain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465273" y="6353630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loss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31644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33"/>
          <a:stretch/>
        </p:blipFill>
        <p:spPr>
          <a:xfrm>
            <a:off x="3014662" y="24277"/>
            <a:ext cx="6129338" cy="37634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50" b="5925"/>
          <a:stretch/>
        </p:blipFill>
        <p:spPr>
          <a:xfrm>
            <a:off x="188896" y="3348023"/>
            <a:ext cx="6129338" cy="348871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73794" y="339218"/>
            <a:ext cx="2847872" cy="369332"/>
          </a:xfrm>
        </p:spPr>
        <p:txBody>
          <a:bodyPr/>
          <a:lstStyle/>
          <a:p>
            <a:r>
              <a:rPr lang="en-GB" dirty="0" smtClean="0"/>
              <a:t>Antarctic, analysis and model activity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402927" y="4051638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gain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486055" y="6291284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loss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172200" y="4051638"/>
            <a:ext cx="24247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Difference of </a:t>
            </a:r>
            <a:r>
              <a:rPr lang="en-GB" dirty="0" err="1" smtClean="0"/>
              <a:t>stdev</a:t>
            </a:r>
            <a:r>
              <a:rPr lang="en-GB" dirty="0" smtClean="0"/>
              <a:t> of </a:t>
            </a:r>
          </a:p>
          <a:p>
            <a:r>
              <a:rPr lang="en-GB" dirty="0" smtClean="0"/>
              <a:t>forecast and analysis </a:t>
            </a:r>
          </a:p>
          <a:p>
            <a:r>
              <a:rPr lang="en-GB" dirty="0" smtClean="0"/>
              <a:t>anomalies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44198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019" y="287264"/>
            <a:ext cx="8946571" cy="369332"/>
          </a:xfrm>
        </p:spPr>
        <p:txBody>
          <a:bodyPr/>
          <a:lstStyle/>
          <a:p>
            <a:r>
              <a:rPr lang="en-GB" dirty="0" smtClean="0"/>
              <a:t>WMO Lead Centre </a:t>
            </a:r>
            <a:r>
              <a:rPr lang="en-GB" dirty="0"/>
              <a:t>for Deterministic </a:t>
            </a:r>
            <a:r>
              <a:rPr lang="en-GB" dirty="0" smtClean="0"/>
              <a:t>Forecast NWP</a:t>
            </a:r>
            <a:br>
              <a:rPr lang="en-GB" dirty="0" smtClean="0"/>
            </a:br>
            <a:r>
              <a:rPr lang="en-GB" dirty="0" smtClean="0"/>
              <a:t>Verification (WMO-LCDNV)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809920" y="1174991"/>
            <a:ext cx="7524159" cy="331691"/>
          </a:xfrm>
        </p:spPr>
        <p:txBody>
          <a:bodyPr/>
          <a:lstStyle/>
          <a:p>
            <a:r>
              <a:rPr lang="en-GB" dirty="0" smtClean="0"/>
              <a:t>Please see </a:t>
            </a:r>
            <a:r>
              <a:rPr lang="en-GB" b="1" dirty="0" smtClean="0"/>
              <a:t>http</a:t>
            </a:r>
            <a:r>
              <a:rPr lang="en-GB" b="1" dirty="0"/>
              <a:t>://apps.ecmwf.int/wmolcdnv/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E4AB80EA-DB86-D849-B86F-15DAF31F0474}" type="slidenum">
              <a:rPr lang="en-US" smtClean="0"/>
              <a:pPr defTabSz="457200"/>
              <a:t>26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9" y="1506682"/>
            <a:ext cx="7976426" cy="530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65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GB" dirty="0" smtClean="0"/>
              <a:t>Europe </a:t>
            </a:r>
            <a:r>
              <a:rPr lang="en-GB" dirty="0" smtClean="0"/>
              <a:t>Era-Interim </a:t>
            </a:r>
            <a:r>
              <a:rPr lang="en-GB" dirty="0" smtClean="0"/>
              <a:t>performance </a:t>
            </a:r>
            <a:r>
              <a:rPr lang="en-GB" dirty="0" smtClean="0"/>
              <a:t>noted, not present for northern hemisphere.</a:t>
            </a:r>
            <a:endParaRPr lang="en-GB" dirty="0" smtClean="0"/>
          </a:p>
          <a:p>
            <a:r>
              <a:rPr lang="en-GB" dirty="0" smtClean="0"/>
              <a:t>CRPSS T850 positive (improvement) trend for several models in </a:t>
            </a:r>
            <a:r>
              <a:rPr lang="en-GB" dirty="0" err="1" smtClean="0"/>
              <a:t>SHem</a:t>
            </a:r>
            <a:r>
              <a:rPr lang="en-GB" dirty="0" smtClean="0"/>
              <a:t>, </a:t>
            </a:r>
            <a:r>
              <a:rPr lang="en-GB" dirty="0" err="1" smtClean="0"/>
              <a:t>NHem</a:t>
            </a:r>
            <a:r>
              <a:rPr lang="en-GB" dirty="0" smtClean="0"/>
              <a:t> constant, Europe big improvement at ECMWF in 2015</a:t>
            </a:r>
          </a:p>
          <a:p>
            <a:r>
              <a:rPr lang="en-GB" dirty="0" smtClean="0"/>
              <a:t>NCEP </a:t>
            </a:r>
            <a:r>
              <a:rPr lang="en-GB" dirty="0" err="1" smtClean="0"/>
              <a:t>SHem</a:t>
            </a:r>
            <a:r>
              <a:rPr lang="en-GB" dirty="0" smtClean="0"/>
              <a:t> lowest day 6 </a:t>
            </a:r>
            <a:r>
              <a:rPr lang="en-GB" dirty="0" err="1" smtClean="0"/>
              <a:t>rms</a:t>
            </a:r>
            <a:r>
              <a:rPr lang="en-GB" dirty="0" smtClean="0"/>
              <a:t> errors against observations in 2015, </a:t>
            </a:r>
            <a:r>
              <a:rPr lang="en-GB" dirty="0" smtClean="0"/>
              <a:t>procedure, sampling </a:t>
            </a:r>
            <a:r>
              <a:rPr lang="en-GB" dirty="0" smtClean="0"/>
              <a:t>or systematic ?</a:t>
            </a:r>
          </a:p>
          <a:p>
            <a:r>
              <a:rPr lang="en-GB" dirty="0" smtClean="0"/>
              <a:t>Moderate to heavy precipitation forecasts improved but </a:t>
            </a:r>
            <a:r>
              <a:rPr lang="en-GB" dirty="0" smtClean="0"/>
              <a:t>over-confident precipitation forecasts common.</a:t>
            </a:r>
            <a:endParaRPr lang="en-GB" dirty="0" smtClean="0"/>
          </a:p>
          <a:p>
            <a:r>
              <a:rPr lang="en-GB" dirty="0" smtClean="0"/>
              <a:t>Notable differences in Arctic and </a:t>
            </a:r>
            <a:r>
              <a:rPr lang="en-GB" smtClean="0"/>
              <a:t>Antarctic </a:t>
            </a:r>
            <a:r>
              <a:rPr lang="en-GB" smtClean="0"/>
              <a:t>analyses.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E4AB80EA-DB86-D849-B86F-15DAF31F0474}" type="slidenum">
              <a:rPr lang="en-US" smtClean="0"/>
              <a:pPr defTabSz="45720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4999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Additional slides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E4AB80EA-DB86-D849-B86F-15DAF31F0474}" type="slidenum">
              <a:rPr lang="en-US" smtClean="0"/>
              <a:pPr defTabSz="45720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2632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Verification </a:t>
            </a:r>
            <a:r>
              <a:rPr lang="en-US" dirty="0" smtClean="0"/>
              <a:t>against </a:t>
            </a:r>
            <a:r>
              <a:rPr lang="en-US" dirty="0"/>
              <a:t>SYNOP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70C0"/>
                </a:solidFill>
              </a:rPr>
              <a:t>Characteristics</a:t>
            </a:r>
          </a:p>
          <a:p>
            <a:r>
              <a:rPr lang="en-GB" sz="2000" dirty="0">
                <a:solidFill>
                  <a:srgbClr val="0070C0"/>
                </a:solidFill>
              </a:rPr>
              <a:t>     </a:t>
            </a:r>
            <a:r>
              <a:rPr lang="en-GB" dirty="0"/>
              <a:t>- 24-h precipitation</a:t>
            </a:r>
          </a:p>
          <a:p>
            <a:r>
              <a:rPr lang="en-GB" dirty="0"/>
              <a:t>      - Forecast days 1 to 10</a:t>
            </a:r>
          </a:p>
          <a:p>
            <a:r>
              <a:rPr lang="en-GB" dirty="0"/>
              <a:t>      - Aggregation over large domains (extra-tropics, tropics, Europe</a:t>
            </a:r>
            <a:r>
              <a:rPr lang="en-GB" dirty="0" smtClean="0"/>
              <a:t>)</a:t>
            </a:r>
            <a:endParaRPr lang="en-GB" sz="7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70C0"/>
                </a:solidFill>
              </a:rPr>
              <a:t>Verification of </a:t>
            </a:r>
            <a:r>
              <a:rPr lang="en-GB" sz="2000" dirty="0" smtClean="0">
                <a:solidFill>
                  <a:srgbClr val="0070C0"/>
                </a:solidFill>
              </a:rPr>
              <a:t>HRES </a:t>
            </a:r>
            <a:r>
              <a:rPr lang="en-GB" sz="2000" dirty="0">
                <a:solidFill>
                  <a:srgbClr val="0070C0"/>
                </a:solidFill>
              </a:rPr>
              <a:t>Forecasts</a:t>
            </a:r>
          </a:p>
          <a:p>
            <a:r>
              <a:rPr lang="en-GB" dirty="0"/>
              <a:t>      - Symmetric Equitable Error in Probability Space (SEEPS)</a:t>
            </a:r>
          </a:p>
          <a:p>
            <a:r>
              <a:rPr lang="en-GB" dirty="0"/>
              <a:t>      - Equitable Threat Score (ETS)</a:t>
            </a:r>
          </a:p>
          <a:p>
            <a:r>
              <a:rPr lang="en-GB" dirty="0"/>
              <a:t>    </a:t>
            </a:r>
            <a:r>
              <a:rPr lang="en-GB" dirty="0" smtClean="0"/>
              <a:t>{  - Frequency </a:t>
            </a:r>
            <a:r>
              <a:rPr lang="en-GB" dirty="0"/>
              <a:t>bias (FB)</a:t>
            </a:r>
          </a:p>
          <a:p>
            <a:r>
              <a:rPr lang="en-GB" dirty="0"/>
              <a:t>      - Symmetric Extremal Dependence Index (SEDI</a:t>
            </a:r>
            <a:r>
              <a:rPr lang="en-GB" dirty="0" smtClean="0"/>
              <a:t>) }</a:t>
            </a:r>
            <a:r>
              <a:rPr lang="en-GB" sz="1000" i="1" dirty="0" smtClean="0"/>
              <a:t>(not shown)</a:t>
            </a:r>
            <a:endParaRPr lang="en-GB" sz="10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70C0"/>
                </a:solidFill>
              </a:rPr>
              <a:t>Verification of </a:t>
            </a:r>
            <a:r>
              <a:rPr lang="en-GB" sz="2000" dirty="0" smtClean="0">
                <a:solidFill>
                  <a:srgbClr val="0070C0"/>
                </a:solidFill>
              </a:rPr>
              <a:t>ENS </a:t>
            </a:r>
            <a:r>
              <a:rPr lang="en-GB" sz="2000" dirty="0">
                <a:solidFill>
                  <a:srgbClr val="0070C0"/>
                </a:solidFill>
              </a:rPr>
              <a:t>Forecasts</a:t>
            </a:r>
          </a:p>
          <a:p>
            <a:r>
              <a:rPr lang="en-GB" sz="2000" dirty="0">
                <a:solidFill>
                  <a:srgbClr val="0070C0"/>
                </a:solidFill>
              </a:rPr>
              <a:t>     </a:t>
            </a:r>
            <a:r>
              <a:rPr lang="en-GB" dirty="0"/>
              <a:t>- Continuous Rank Probability Skill Score (CRPSS)</a:t>
            </a:r>
          </a:p>
          <a:p>
            <a:r>
              <a:rPr lang="en-GB" dirty="0"/>
              <a:t>      - Brier Skill Score (BSS)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E4AB80EA-DB86-D849-B86F-15DAF31F0474}" type="slidenum">
              <a:rPr lang="en-US" smtClean="0"/>
              <a:pPr defTabSz="45720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61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0914" y="2854865"/>
            <a:ext cx="6429871" cy="39656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153" y="838081"/>
            <a:ext cx="6429871" cy="3991036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4996" y="319243"/>
            <a:ext cx="8198707" cy="369332"/>
          </a:xfrm>
        </p:spPr>
        <p:txBody>
          <a:bodyPr/>
          <a:lstStyle/>
          <a:p>
            <a:r>
              <a:rPr lang="en-GB" dirty="0" smtClean="0"/>
              <a:t>HRES - Headline score Z500 Europe, time series of </a:t>
            </a:r>
            <a:r>
              <a:rPr lang="en-GB" dirty="0" err="1" smtClean="0"/>
              <a:t>acc</a:t>
            </a:r>
            <a:r>
              <a:rPr lang="en-GB" dirty="0" smtClean="0"/>
              <a:t>=0.8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8055091" y="6255085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 smtClean="0"/>
              <a:t>NHem</a:t>
            </a:r>
            <a:endParaRPr lang="en-GB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34996" y="169763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Europe</a:t>
            </a:r>
            <a:endParaRPr lang="en-GB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052191" y="1355702"/>
            <a:ext cx="9028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monthly</a:t>
            </a:r>
            <a:endParaRPr lang="en-GB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5379702" y="1132051"/>
            <a:ext cx="23631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12-month running mean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5442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712" y="360000"/>
            <a:ext cx="3487480" cy="369332"/>
          </a:xfrm>
        </p:spPr>
        <p:txBody>
          <a:bodyPr/>
          <a:lstStyle/>
          <a:p>
            <a:r>
              <a:rPr lang="en-GB" dirty="0" smtClean="0"/>
              <a:t>Preparing for the </a:t>
            </a:r>
            <a:br>
              <a:rPr lang="en-GB" dirty="0" smtClean="0"/>
            </a:br>
            <a:r>
              <a:rPr lang="en-GB" u="sng" dirty="0" smtClean="0"/>
              <a:t>Y</a:t>
            </a:r>
            <a:r>
              <a:rPr lang="en-GB" dirty="0" smtClean="0"/>
              <a:t>ear </a:t>
            </a:r>
            <a:r>
              <a:rPr lang="en-GB" u="sng" dirty="0" smtClean="0"/>
              <a:t>O</a:t>
            </a:r>
            <a:r>
              <a:rPr lang="en-GB" dirty="0" smtClean="0"/>
              <a:t>f </a:t>
            </a:r>
            <a:r>
              <a:rPr lang="en-GB" u="sng" dirty="0" smtClean="0"/>
              <a:t>P</a:t>
            </a:r>
            <a:r>
              <a:rPr lang="en-GB" dirty="0" smtClean="0"/>
              <a:t>olar </a:t>
            </a:r>
            <a:r>
              <a:rPr lang="en-GB" u="sng" dirty="0" smtClean="0"/>
              <a:t>P</a:t>
            </a:r>
            <a:r>
              <a:rPr lang="en-GB" dirty="0" smtClean="0"/>
              <a:t>rediction </a:t>
            </a:r>
            <a:br>
              <a:rPr lang="en-GB" dirty="0" smtClean="0"/>
            </a:br>
            <a:r>
              <a:rPr lang="en-GB" dirty="0" smtClean="0"/>
              <a:t>Arctic scores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E4AB80EA-DB86-D849-B86F-15DAF31F0474}" type="slidenum">
              <a:rPr lang="en-US" smtClean="0"/>
              <a:pPr defTabSz="457200"/>
              <a:t>30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25"/>
          <a:stretch/>
        </p:blipFill>
        <p:spPr>
          <a:xfrm>
            <a:off x="3541074" y="-88668"/>
            <a:ext cx="5517114" cy="36413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72"/>
          <a:stretch/>
        </p:blipFill>
        <p:spPr>
          <a:xfrm>
            <a:off x="3541074" y="3552670"/>
            <a:ext cx="5517114" cy="33587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7712" y="1553413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Day 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02511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712" y="360000"/>
            <a:ext cx="3487480" cy="369332"/>
          </a:xfrm>
        </p:spPr>
        <p:txBody>
          <a:bodyPr/>
          <a:lstStyle/>
          <a:p>
            <a:r>
              <a:rPr lang="en-GB" dirty="0"/>
              <a:t>Preparing </a:t>
            </a:r>
            <a:r>
              <a:rPr lang="en-GB" dirty="0" smtClean="0"/>
              <a:t>for the </a:t>
            </a:r>
            <a:br>
              <a:rPr lang="en-GB" dirty="0" smtClean="0"/>
            </a:br>
            <a:r>
              <a:rPr lang="en-GB" u="sng" dirty="0" smtClean="0"/>
              <a:t>Y</a:t>
            </a:r>
            <a:r>
              <a:rPr lang="en-GB" dirty="0" smtClean="0"/>
              <a:t>ear </a:t>
            </a:r>
            <a:r>
              <a:rPr lang="en-GB" u="sng" dirty="0" smtClean="0"/>
              <a:t>O</a:t>
            </a:r>
            <a:r>
              <a:rPr lang="en-GB" dirty="0" smtClean="0"/>
              <a:t>f </a:t>
            </a:r>
            <a:r>
              <a:rPr lang="en-GB" u="sng" dirty="0" smtClean="0"/>
              <a:t>P</a:t>
            </a:r>
            <a:r>
              <a:rPr lang="en-GB" dirty="0" smtClean="0"/>
              <a:t>olar </a:t>
            </a:r>
            <a:r>
              <a:rPr lang="en-GB" u="sng" dirty="0" smtClean="0"/>
              <a:t>P</a:t>
            </a:r>
            <a:r>
              <a:rPr lang="en-GB" dirty="0" smtClean="0"/>
              <a:t>rediction </a:t>
            </a:r>
            <a:br>
              <a:rPr lang="en-GB" dirty="0" smtClean="0"/>
            </a:br>
            <a:r>
              <a:rPr lang="en-GB" dirty="0" smtClean="0"/>
              <a:t>Antarctic scores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E4AB80EA-DB86-D849-B86F-15DAF31F0474}" type="slidenum">
              <a:rPr lang="en-US" smtClean="0"/>
              <a:pPr defTabSz="457200"/>
              <a:t>31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6" t="13269" r="2643" b="5881"/>
          <a:stretch/>
        </p:blipFill>
        <p:spPr>
          <a:xfrm>
            <a:off x="3785192" y="155623"/>
            <a:ext cx="5190837" cy="32327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6" t="12696" r="1959" b="4375"/>
          <a:stretch/>
        </p:blipFill>
        <p:spPr>
          <a:xfrm>
            <a:off x="3733237" y="3388351"/>
            <a:ext cx="5310909" cy="33158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7712" y="1553413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Day 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9444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8" t="28251" r="2329" b="6295"/>
          <a:stretch/>
        </p:blipFill>
        <p:spPr>
          <a:xfrm>
            <a:off x="1324957" y="3016495"/>
            <a:ext cx="7730437" cy="38415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3" t="28131" r="2942" b="7627"/>
          <a:stretch/>
        </p:blipFill>
        <p:spPr>
          <a:xfrm>
            <a:off x="15008" y="329236"/>
            <a:ext cx="7430624" cy="368059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10211" y="17097"/>
            <a:ext cx="8245183" cy="369332"/>
          </a:xfrm>
        </p:spPr>
        <p:txBody>
          <a:bodyPr/>
          <a:lstStyle/>
          <a:p>
            <a:r>
              <a:rPr lang="en-GB" dirty="0" smtClean="0"/>
              <a:t>HRES verification against ERA-I Z500 time series of </a:t>
            </a:r>
            <a:r>
              <a:rPr lang="en-GB" dirty="0" err="1" smtClean="0"/>
              <a:t>acc</a:t>
            </a:r>
            <a:r>
              <a:rPr lang="en-GB" dirty="0" smtClean="0"/>
              <a:t>=0.8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7242463" y="4457700"/>
            <a:ext cx="1193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difference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88973" y="1147464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HRES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5579918" y="1516796"/>
            <a:ext cx="114301" cy="5406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190175" y="3016495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ERA-I</a:t>
            </a:r>
            <a:endParaRPr lang="en-GB" dirty="0">
              <a:solidFill>
                <a:srgbClr val="00B050"/>
              </a:solidFill>
            </a:endParaRPr>
          </a:p>
        </p:txBody>
      </p:sp>
      <p:cxnSp>
        <p:nvCxnSpPr>
          <p:cNvPr id="18" name="Straight Arrow Connector 17"/>
          <p:cNvCxnSpPr>
            <a:stCxn id="16" idx="0"/>
          </p:cNvCxnSpPr>
          <p:nvPr/>
        </p:nvCxnSpPr>
        <p:spPr>
          <a:xfrm flipV="1">
            <a:off x="5590285" y="2426732"/>
            <a:ext cx="239015" cy="589763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014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859" y="2788593"/>
            <a:ext cx="6480700" cy="4048141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10211" y="17097"/>
            <a:ext cx="8245183" cy="369332"/>
          </a:xfrm>
        </p:spPr>
        <p:txBody>
          <a:bodyPr/>
          <a:lstStyle/>
          <a:p>
            <a:r>
              <a:rPr lang="en-GB" dirty="0" smtClean="0"/>
              <a:t>ENS - Headline probabilistic score, CRPSS, T850 Europe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782" y="418211"/>
            <a:ext cx="6379042" cy="398469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118887" y="6208588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 smtClean="0"/>
              <a:t>NHem</a:t>
            </a:r>
            <a:endParaRPr lang="en-GB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65662" y="1234013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Europe</a:t>
            </a:r>
            <a:endParaRPr lang="en-GB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775908" y="1418679"/>
            <a:ext cx="2159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Day at which skill </a:t>
            </a:r>
          </a:p>
          <a:p>
            <a:r>
              <a:rPr lang="en-GB" dirty="0" smtClean="0"/>
              <a:t>score reaches 25%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008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9" t="11280" r="2742" b="6181"/>
          <a:stretch/>
        </p:blipFill>
        <p:spPr>
          <a:xfrm>
            <a:off x="440546" y="588456"/>
            <a:ext cx="8580474" cy="5461473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10211" y="17097"/>
            <a:ext cx="8245183" cy="369332"/>
          </a:xfrm>
        </p:spPr>
        <p:txBody>
          <a:bodyPr/>
          <a:lstStyle/>
          <a:p>
            <a:r>
              <a:rPr lang="en-GB" dirty="0" smtClean="0"/>
              <a:t>HRES - WMO scores Z500 </a:t>
            </a:r>
            <a:r>
              <a:rPr lang="en-GB" dirty="0" err="1" smtClean="0"/>
              <a:t>NHem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952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10211" y="17097"/>
            <a:ext cx="8245183" cy="369332"/>
          </a:xfrm>
        </p:spPr>
        <p:txBody>
          <a:bodyPr/>
          <a:lstStyle/>
          <a:p>
            <a:r>
              <a:rPr lang="en-GB" dirty="0" smtClean="0"/>
              <a:t>HRES - WMO scores Z500 </a:t>
            </a:r>
            <a:r>
              <a:rPr lang="en-GB" dirty="0" err="1"/>
              <a:t>S</a:t>
            </a:r>
            <a:r>
              <a:rPr lang="en-GB" dirty="0" err="1" smtClean="0"/>
              <a:t>Hem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3" t="11278" r="2410" b="4495"/>
          <a:stretch/>
        </p:blipFill>
        <p:spPr>
          <a:xfrm>
            <a:off x="363493" y="584776"/>
            <a:ext cx="8681268" cy="557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26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20" y="162572"/>
            <a:ext cx="7524159" cy="369332"/>
          </a:xfrm>
        </p:spPr>
        <p:txBody>
          <a:bodyPr/>
          <a:lstStyle/>
          <a:p>
            <a:r>
              <a:rPr lang="en-GB" dirty="0" smtClean="0"/>
              <a:t>HRES - WMO scores against radiosondes, Z500 and wind850 over Europe, 2015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E4AB80EA-DB86-D849-B86F-15DAF31F0474}" type="slidenum">
              <a:rPr lang="en-US" smtClean="0"/>
              <a:pPr defTabSz="457200"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3" t="13658" r="2829" b="5655"/>
          <a:stretch/>
        </p:blipFill>
        <p:spPr>
          <a:xfrm>
            <a:off x="114301" y="912093"/>
            <a:ext cx="5652352" cy="34957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2" t="13422" r="3018" b="5460"/>
          <a:stretch/>
        </p:blipFill>
        <p:spPr>
          <a:xfrm>
            <a:off x="3210641" y="3215810"/>
            <a:ext cx="5827529" cy="36421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4694" y="1634677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Z500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578895" y="3927604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T850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6009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" t="3038" r="2920" b="1743"/>
          <a:stretch/>
        </p:blipFill>
        <p:spPr>
          <a:xfrm>
            <a:off x="799820" y="887265"/>
            <a:ext cx="7215966" cy="53254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HRES - verification against observations, Z500, </a:t>
            </a:r>
            <a:r>
              <a:rPr lang="en-GB" dirty="0" err="1"/>
              <a:t>N</a:t>
            </a:r>
            <a:r>
              <a:rPr lang="en-GB" dirty="0" err="1" smtClean="0"/>
              <a:t>Hem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E4AB80EA-DB86-D849-B86F-15DAF31F0474}" type="slidenum">
              <a:rPr lang="en-US" smtClean="0"/>
              <a:pPr defTabSz="457200"/>
              <a:t>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96989" y="1589809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Day 2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096990" y="4329546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Day 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03479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CMWF Light 4:3 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4828</TotalTime>
  <Words>763</Words>
  <Application>Microsoft Office PowerPoint</Application>
  <PresentationFormat>On-screen Show (4:3)</PresentationFormat>
  <Paragraphs>138</Paragraphs>
  <Slides>31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DejaVu Sans</vt:lpstr>
      <vt:lpstr>StarSymbol</vt:lpstr>
      <vt:lpstr>Office Theme</vt:lpstr>
      <vt:lpstr>ECMWF Light 4:3 blue</vt:lpstr>
      <vt:lpstr>PowerPoint Presentation</vt:lpstr>
      <vt:lpstr>Outline</vt:lpstr>
      <vt:lpstr>HRES - Headline score Z500 Europe, time series of acc=0.8</vt:lpstr>
      <vt:lpstr>HRES verification against ERA-I Z500 time series of acc=0.8</vt:lpstr>
      <vt:lpstr>ENS - Headline probabilistic score, CRPSS, T850 Europe</vt:lpstr>
      <vt:lpstr>HRES - WMO scores Z500 NHem</vt:lpstr>
      <vt:lpstr>HRES - WMO scores Z500 SHem</vt:lpstr>
      <vt:lpstr>HRES - WMO scores against radiosondes, Z500 and wind850 over Europe, 2015</vt:lpstr>
      <vt:lpstr>HRES - verification against observations, Z500, NHem</vt:lpstr>
      <vt:lpstr>HRES - verification against observations, Z500, SHem</vt:lpstr>
      <vt:lpstr>ENS - CRPSS, T850, NHem, day 6</vt:lpstr>
      <vt:lpstr>ENS - CRPSS, T850, SHem, day 6</vt:lpstr>
      <vt:lpstr>ENS - CRPSS, T850, Tropics, day 6</vt:lpstr>
      <vt:lpstr>HRES – 24h precipitation forecasts, day 3, SEEPS</vt:lpstr>
      <vt:lpstr>HRES - 24h precipitation forecasts, day 3, ETS</vt:lpstr>
      <vt:lpstr>HRES - 24 precipitation forecasts, ETS against lead-time</vt:lpstr>
      <vt:lpstr>ENS – 24h precipitation forecasts, CRPSS, day 5</vt:lpstr>
      <vt:lpstr>ENS – 24h precipitation forecasts, BSS, day 3, DJF 2016 </vt:lpstr>
      <vt:lpstr>Preparing for the  Year Of Polar Prediction  Arctic scores</vt:lpstr>
      <vt:lpstr>Preparing for the  Year Of Polar Prediction  Antarctic scores</vt:lpstr>
      <vt:lpstr>Preparing for the  Year Of Polar Prediction  </vt:lpstr>
      <vt:lpstr>Arctic, Z500  analysis difference compared to ECMWF analysis</vt:lpstr>
      <vt:lpstr>Antarctic, Z500 analysis difference compared to ECMWF analysis</vt:lpstr>
      <vt:lpstr>Arctic, analysis and model activity</vt:lpstr>
      <vt:lpstr>Antarctic, analysis and model activity</vt:lpstr>
      <vt:lpstr>WMO Lead Centre for Deterministic Forecast NWP Verification (WMO-LCDNV)</vt:lpstr>
      <vt:lpstr>Conclusions</vt:lpstr>
      <vt:lpstr>Additional slides</vt:lpstr>
      <vt:lpstr>Verification against SYNOP </vt:lpstr>
      <vt:lpstr>Preparing for the  Year Of Polar Prediction  Arctic scores</vt:lpstr>
      <vt:lpstr>Preparing for the  Year Of Polar Prediction  Antarctic scores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Sinead Duffy</dc:creator>
  <cp:lastModifiedBy>Nils Wedi</cp:lastModifiedBy>
  <cp:revision>103</cp:revision>
  <dcterms:modified xsi:type="dcterms:W3CDTF">2016-04-21T19:54:20Z</dcterms:modified>
</cp:coreProperties>
</file>