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8" r:id="rId4"/>
    <p:sldId id="261" r:id="rId5"/>
    <p:sldId id="259" r:id="rId6"/>
    <p:sldId id="262" r:id="rId7"/>
    <p:sldId id="257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20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1921A-64F3-48E5-84CE-78FAB5CEEF34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C40BC-B645-48A6-BD8D-5C4E7622C2F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1921A-64F3-48E5-84CE-78FAB5CEEF34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C40BC-B645-48A6-BD8D-5C4E7622C2F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1921A-64F3-48E5-84CE-78FAB5CEEF34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C40BC-B645-48A6-BD8D-5C4E7622C2F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1921A-64F3-48E5-84CE-78FAB5CEEF34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C40BC-B645-48A6-BD8D-5C4E7622C2F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1921A-64F3-48E5-84CE-78FAB5CEEF34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C40BC-B645-48A6-BD8D-5C4E7622C2F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1921A-64F3-48E5-84CE-78FAB5CEEF34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C40BC-B645-48A6-BD8D-5C4E7622C2F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1921A-64F3-48E5-84CE-78FAB5CEEF34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C40BC-B645-48A6-BD8D-5C4E7622C2F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1921A-64F3-48E5-84CE-78FAB5CEEF34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C40BC-B645-48A6-BD8D-5C4E7622C2F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1921A-64F3-48E5-84CE-78FAB5CEEF34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C40BC-B645-48A6-BD8D-5C4E7622C2F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1921A-64F3-48E5-84CE-78FAB5CEEF34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C40BC-B645-48A6-BD8D-5C4E7622C2F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1921A-64F3-48E5-84CE-78FAB5CEEF34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C40BC-B645-48A6-BD8D-5C4E7622C2F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1921A-64F3-48E5-84CE-78FAB5CEEF34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C40BC-B645-48A6-BD8D-5C4E7622C2F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/>
          <p:cNvSpPr txBox="1"/>
          <p:nvPr/>
        </p:nvSpPr>
        <p:spPr>
          <a:xfrm>
            <a:off x="1071538" y="1196752"/>
            <a:ext cx="7215238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/>
              <a:t>Sugestões de experimentos</a:t>
            </a:r>
          </a:p>
          <a:p>
            <a:endParaRPr lang="pt-BR" b="1" dirty="0" smtClean="0"/>
          </a:p>
          <a:p>
            <a:r>
              <a:rPr lang="pt-BR" b="1" dirty="0" smtClean="0"/>
              <a:t>1- Alterando esquemas de convecção </a:t>
            </a:r>
            <a:r>
              <a:rPr lang="pt-BR" b="1" dirty="0" err="1" smtClean="0"/>
              <a:t>cumulos</a:t>
            </a:r>
            <a:r>
              <a:rPr lang="pt-BR" b="1" dirty="0" smtClean="0"/>
              <a:t> profunda</a:t>
            </a:r>
          </a:p>
          <a:p>
            <a:endParaRPr lang="pt-BR" dirty="0" smtClean="0"/>
          </a:p>
          <a:p>
            <a:pPr lvl="0"/>
            <a:r>
              <a:rPr lang="pt-BR" dirty="0" smtClean="0"/>
              <a:t>a) KF X BMJ  </a:t>
            </a:r>
          </a:p>
          <a:p>
            <a:pPr lvl="0"/>
            <a:endParaRPr lang="pt-BR" dirty="0" smtClean="0"/>
          </a:p>
          <a:p>
            <a:pPr lvl="0"/>
            <a:r>
              <a:rPr lang="pt-BR" dirty="0" smtClean="0"/>
              <a:t>b) </a:t>
            </a:r>
            <a:r>
              <a:rPr lang="pt-BR" dirty="0" err="1" smtClean="0"/>
              <a:t>KFmx</a:t>
            </a:r>
            <a:r>
              <a:rPr lang="pt-BR" dirty="0" smtClean="0"/>
              <a:t> x KF</a:t>
            </a:r>
          </a:p>
          <a:p>
            <a:pPr lvl="0"/>
            <a:endParaRPr lang="pt-BR" dirty="0"/>
          </a:p>
          <a:p>
            <a:r>
              <a:rPr lang="pt-BR" dirty="0" smtClean="0"/>
              <a:t>c) </a:t>
            </a:r>
            <a:r>
              <a:rPr lang="pt-BR" dirty="0" err="1" smtClean="0"/>
              <a:t>KFmxp</a:t>
            </a:r>
            <a:r>
              <a:rPr lang="pt-BR" dirty="0" smtClean="0"/>
              <a:t> </a:t>
            </a:r>
            <a:r>
              <a:rPr lang="pt-BR" dirty="0"/>
              <a:t>x </a:t>
            </a:r>
            <a:r>
              <a:rPr lang="pt-BR" dirty="0" err="1" smtClean="0"/>
              <a:t>KFmx</a:t>
            </a:r>
            <a:endParaRPr lang="pt-BR" dirty="0" smtClean="0"/>
          </a:p>
          <a:p>
            <a:pPr lvl="0"/>
            <a:endParaRPr lang="pt-BR" dirty="0"/>
          </a:p>
          <a:p>
            <a:r>
              <a:rPr lang="pt-BR" dirty="0"/>
              <a:t>Obs.: Deve-se alterar o nome no parâmetro “</a:t>
            </a:r>
            <a:r>
              <a:rPr lang="pt-BR" dirty="0" err="1"/>
              <a:t>fctexec</a:t>
            </a:r>
            <a:r>
              <a:rPr lang="pt-BR" dirty="0"/>
              <a:t>” dentro do arquivo </a:t>
            </a:r>
            <a:r>
              <a:rPr lang="pt-BR" dirty="0" err="1"/>
              <a:t>start.ksh</a:t>
            </a:r>
            <a:r>
              <a:rPr lang="pt-BR" dirty="0"/>
              <a:t> que fica no diretório scripts.</a:t>
            </a:r>
          </a:p>
          <a:p>
            <a:pPr lvl="0"/>
            <a:endParaRPr lang="pt-BR" dirty="0"/>
          </a:p>
          <a:p>
            <a:r>
              <a:rPr lang="pt-BR" dirty="0"/>
              <a:t>c) </a:t>
            </a:r>
            <a:r>
              <a:rPr lang="pt-BR" dirty="0" smtClean="0"/>
              <a:t>BMJ </a:t>
            </a:r>
            <a:r>
              <a:rPr lang="pt-BR" dirty="0"/>
              <a:t>– com </a:t>
            </a:r>
            <a:r>
              <a:rPr lang="pt-BR" dirty="0" smtClean="0"/>
              <a:t>alteração </a:t>
            </a:r>
            <a:r>
              <a:rPr lang="pt-BR" dirty="0"/>
              <a:t>dos parâmetros da convecção</a:t>
            </a:r>
          </a:p>
          <a:p>
            <a:r>
              <a:rPr lang="pt-BR" b="1" dirty="0" smtClean="0"/>
              <a:t>	</a:t>
            </a:r>
            <a:r>
              <a:rPr lang="pt-BR" b="1" dirty="0" err="1" smtClean="0"/>
              <a:t>Namelist</a:t>
            </a:r>
            <a:r>
              <a:rPr lang="pt-BR" b="1" dirty="0" smtClean="0"/>
              <a:t>: </a:t>
            </a:r>
            <a:r>
              <a:rPr lang="pt-BR" b="1" dirty="0" err="1" smtClean="0"/>
              <a:t>ucl</a:t>
            </a:r>
            <a:r>
              <a:rPr lang="pt-BR" b="1" dirty="0" smtClean="0"/>
              <a:t>/cuparmdata.dat</a:t>
            </a:r>
          </a:p>
          <a:p>
            <a:r>
              <a:rPr lang="pt-BR" b="1" dirty="0"/>
              <a:t>	</a:t>
            </a:r>
            <a:r>
              <a:rPr lang="pt-BR" dirty="0" smtClean="0"/>
              <a:t>1. </a:t>
            </a:r>
            <a:r>
              <a:rPr lang="pt-BR" dirty="0" err="1" smtClean="0"/>
              <a:t>DSPs</a:t>
            </a:r>
            <a:r>
              <a:rPr lang="pt-BR" dirty="0" smtClean="0"/>
              <a:t> – controla o perfil de umidade</a:t>
            </a:r>
          </a:p>
          <a:p>
            <a:pPr lvl="0"/>
            <a:r>
              <a:rPr lang="es-EC" dirty="0" smtClean="0"/>
              <a:t>	2. Tau – controla o tempo de ajuste </a:t>
            </a:r>
            <a:r>
              <a:rPr lang="es-EC" dirty="0" err="1" smtClean="0"/>
              <a:t>convectivo</a:t>
            </a:r>
            <a:endParaRPr lang="es-EC" dirty="0" smtClean="0"/>
          </a:p>
          <a:p>
            <a:pPr lvl="0"/>
            <a:r>
              <a:rPr lang="es-EC" dirty="0"/>
              <a:t>	</a:t>
            </a:r>
            <a:r>
              <a:rPr lang="es-EC" dirty="0" smtClean="0"/>
              <a:t>3. </a:t>
            </a:r>
            <a:r>
              <a:rPr lang="es-EC" dirty="0" err="1" smtClean="0"/>
              <a:t>Fefi</a:t>
            </a:r>
            <a:r>
              <a:rPr lang="es-EC" dirty="0" smtClean="0"/>
              <a:t> – controla a </a:t>
            </a:r>
            <a:r>
              <a:rPr lang="es-EC" dirty="0" err="1" smtClean="0"/>
              <a:t>intensidade</a:t>
            </a:r>
            <a:r>
              <a:rPr lang="es-EC" dirty="0" smtClean="0"/>
              <a:t> de </a:t>
            </a:r>
            <a:r>
              <a:rPr lang="es-EC" dirty="0" err="1" smtClean="0"/>
              <a:t>produçao</a:t>
            </a:r>
            <a:r>
              <a:rPr lang="es-EC" dirty="0" smtClean="0"/>
              <a:t> da chuva intensa</a:t>
            </a:r>
            <a:endParaRPr lang="pt-BR" dirty="0" smtClean="0"/>
          </a:p>
          <a:p>
            <a:pPr lvl="0"/>
            <a:endParaRPr lang="pt-BR" dirty="0"/>
          </a:p>
          <a:p>
            <a:r>
              <a:rPr lang="pt-BR" dirty="0" smtClean="0"/>
              <a:t>d) </a:t>
            </a:r>
            <a:r>
              <a:rPr lang="pt-BR" dirty="0"/>
              <a:t>KF – com alteração dos parâmetros da </a:t>
            </a:r>
            <a:r>
              <a:rPr lang="pt-BR" dirty="0" smtClean="0"/>
              <a:t>convecção</a:t>
            </a:r>
          </a:p>
          <a:p>
            <a:r>
              <a:rPr lang="pt-BR" dirty="0" smtClean="0"/>
              <a:t>	1. </a:t>
            </a:r>
            <a:r>
              <a:rPr lang="pt-BR" dirty="0" err="1" smtClean="0"/>
              <a:t>Fdx</a:t>
            </a:r>
            <a:r>
              <a:rPr lang="pt-BR" dirty="0" smtClean="0"/>
              <a:t> – Controla fração de água liquida convertida para  chuva	</a:t>
            </a:r>
          </a:p>
          <a:p>
            <a:endParaRPr lang="pt-BR" b="1" dirty="0" smtClean="0"/>
          </a:p>
        </p:txBody>
      </p:sp>
      <p:grpSp>
        <p:nvGrpSpPr>
          <p:cNvPr id="16" name="Grupo 15"/>
          <p:cNvGrpSpPr/>
          <p:nvPr/>
        </p:nvGrpSpPr>
        <p:grpSpPr>
          <a:xfrm>
            <a:off x="71406" y="142877"/>
            <a:ext cx="8929718" cy="1214421"/>
            <a:chOff x="0" y="1"/>
            <a:chExt cx="8929718" cy="1214421"/>
          </a:xfrm>
        </p:grpSpPr>
        <p:sp>
          <p:nvSpPr>
            <p:cNvPr id="12" name="CaixaDeTexto 11"/>
            <p:cNvSpPr txBox="1"/>
            <p:nvPr/>
          </p:nvSpPr>
          <p:spPr>
            <a:xfrm>
              <a:off x="1357290" y="156969"/>
              <a:ext cx="75724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600" dirty="0" smtClean="0">
                  <a:solidFill>
                    <a:schemeClr val="tx2">
                      <a:lumMod val="50000"/>
                    </a:schemeClr>
                  </a:solidFill>
                  <a:latin typeface="Berlin Sans FB" pitchFamily="34" charset="0"/>
                </a:rPr>
                <a:t>VI </a:t>
              </a:r>
              <a:r>
                <a:rPr lang="pt-BR" sz="1600" dirty="0" err="1" smtClean="0">
                  <a:solidFill>
                    <a:schemeClr val="tx2">
                      <a:lumMod val="50000"/>
                    </a:schemeClr>
                  </a:solidFill>
                  <a:latin typeface="Berlin Sans FB" pitchFamily="34" charset="0"/>
                </a:rPr>
                <a:t>WorkEta</a:t>
              </a:r>
              <a:r>
                <a:rPr lang="pt-BR" sz="1600" dirty="0" smtClean="0">
                  <a:solidFill>
                    <a:schemeClr val="tx2">
                      <a:lumMod val="50000"/>
                    </a:schemeClr>
                  </a:solidFill>
                  <a:latin typeface="Berlin Sans FB" pitchFamily="34" charset="0"/>
                </a:rPr>
                <a:t> - Workshop em Modelagem de Tempo e Clima em Mesoescala Utilizando o Modelo Regional Eta:</a:t>
              </a:r>
            </a:p>
            <a:p>
              <a:pPr algn="ctr"/>
              <a:r>
                <a:rPr lang="pt-BR" sz="1600" dirty="0" smtClean="0">
                  <a:solidFill>
                    <a:schemeClr val="accent1">
                      <a:lumMod val="75000"/>
                    </a:schemeClr>
                  </a:solidFill>
                  <a:latin typeface="Berlin Sans FB" pitchFamily="34" charset="0"/>
                </a:rPr>
                <a:t>Aspectos Físicos e Numéricos</a:t>
              </a:r>
              <a:endParaRPr lang="en-US" sz="1600" dirty="0">
                <a:solidFill>
                  <a:schemeClr val="accent1">
                    <a:lumMod val="75000"/>
                  </a:schemeClr>
                </a:solidFill>
                <a:latin typeface="Berlin Sans FB" pitchFamily="34" charset="0"/>
              </a:endParaRPr>
            </a:p>
          </p:txBody>
        </p:sp>
        <p:grpSp>
          <p:nvGrpSpPr>
            <p:cNvPr id="13" name="Grupo 12"/>
            <p:cNvGrpSpPr/>
            <p:nvPr/>
          </p:nvGrpSpPr>
          <p:grpSpPr>
            <a:xfrm>
              <a:off x="0" y="1"/>
              <a:ext cx="1285852" cy="1214421"/>
              <a:chOff x="0" y="1071546"/>
              <a:chExt cx="2357422" cy="2409835"/>
            </a:xfrm>
          </p:grpSpPr>
          <p:pic>
            <p:nvPicPr>
              <p:cNvPr id="14" name="Imagem 13" descr="worketa.gif"/>
              <p:cNvPicPr>
                <a:picLocks noChangeAspect="1"/>
              </p:cNvPicPr>
              <p:nvPr/>
            </p:nvPicPr>
            <p:blipFill>
              <a:blip r:embed="rId2" cstate="print"/>
              <a:srcRect r="56522"/>
              <a:stretch>
                <a:fillRect/>
              </a:stretch>
            </p:blipFill>
            <p:spPr>
              <a:xfrm>
                <a:off x="0" y="1071546"/>
                <a:ext cx="2095507" cy="2409835"/>
              </a:xfrm>
              <a:prstGeom prst="rect">
                <a:avLst/>
              </a:prstGeom>
            </p:spPr>
          </p:pic>
          <p:sp>
            <p:nvSpPr>
              <p:cNvPr id="15" name="Retângulo 14"/>
              <p:cNvSpPr/>
              <p:nvPr/>
            </p:nvSpPr>
            <p:spPr>
              <a:xfrm>
                <a:off x="1857356" y="1214422"/>
                <a:ext cx="500066" cy="50006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/>
          <p:cNvSpPr txBox="1"/>
          <p:nvPr/>
        </p:nvSpPr>
        <p:spPr>
          <a:xfrm>
            <a:off x="1071538" y="1196752"/>
            <a:ext cx="7215238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/>
              <a:t>Sugestões de experimentos</a:t>
            </a:r>
          </a:p>
          <a:p>
            <a:endParaRPr lang="pt-BR" b="1" dirty="0" smtClean="0"/>
          </a:p>
          <a:p>
            <a:r>
              <a:rPr lang="pt-BR" b="1" dirty="0" smtClean="0"/>
              <a:t>2- Alterando </a:t>
            </a:r>
            <a:r>
              <a:rPr lang="pt-BR" b="1" dirty="0" err="1" smtClean="0"/>
              <a:t>microfisica</a:t>
            </a:r>
            <a:r>
              <a:rPr lang="pt-BR" b="1" dirty="0" smtClean="0"/>
              <a:t> </a:t>
            </a:r>
          </a:p>
          <a:p>
            <a:endParaRPr lang="pt-BR" dirty="0" smtClean="0"/>
          </a:p>
          <a:p>
            <a:pPr marL="342900" lvl="0" indent="-342900">
              <a:buAutoNum type="alphaLcParenR"/>
            </a:pPr>
            <a:r>
              <a:rPr lang="pt-BR" dirty="0" err="1" smtClean="0"/>
              <a:t>Ferrier</a:t>
            </a:r>
            <a:r>
              <a:rPr lang="pt-BR" dirty="0" smtClean="0"/>
              <a:t> X </a:t>
            </a:r>
            <a:r>
              <a:rPr lang="pt-BR" dirty="0" err="1" smtClean="0"/>
              <a:t>Zhao</a:t>
            </a:r>
            <a:r>
              <a:rPr lang="pt-BR" dirty="0" smtClean="0"/>
              <a:t>  </a:t>
            </a:r>
          </a:p>
          <a:p>
            <a:pPr lvl="0"/>
            <a:endParaRPr lang="pt-BR" dirty="0" smtClean="0"/>
          </a:p>
          <a:p>
            <a:r>
              <a:rPr lang="pt-BR" dirty="0" smtClean="0"/>
              <a:t>Obs</a:t>
            </a:r>
            <a:r>
              <a:rPr lang="pt-BR" dirty="0"/>
              <a:t>.: Deve-se alterar o nome no parâmetro “</a:t>
            </a:r>
            <a:r>
              <a:rPr lang="pt-BR" dirty="0" err="1"/>
              <a:t>fctexec</a:t>
            </a:r>
            <a:r>
              <a:rPr lang="pt-BR" dirty="0"/>
              <a:t>” dentro do arquivo </a:t>
            </a:r>
            <a:r>
              <a:rPr lang="pt-BR" dirty="0" err="1"/>
              <a:t>start.ksh</a:t>
            </a:r>
            <a:r>
              <a:rPr lang="pt-BR" dirty="0"/>
              <a:t> que fica no diretório scripts.</a:t>
            </a:r>
          </a:p>
          <a:p>
            <a:pPr lvl="0"/>
            <a:endParaRPr lang="pt-BR" dirty="0"/>
          </a:p>
          <a:p>
            <a:r>
              <a:rPr lang="pt-BR" dirty="0" smtClean="0">
                <a:solidFill>
                  <a:srgbClr val="FF0000"/>
                </a:solidFill>
              </a:rPr>
              <a:t>b) </a:t>
            </a:r>
            <a:r>
              <a:rPr lang="pt-BR" dirty="0" err="1" smtClean="0">
                <a:solidFill>
                  <a:srgbClr val="FF0000"/>
                </a:solidFill>
              </a:rPr>
              <a:t>Ferrier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>
                <a:solidFill>
                  <a:srgbClr val="FF0000"/>
                </a:solidFill>
              </a:rPr>
              <a:t>– com </a:t>
            </a:r>
            <a:r>
              <a:rPr lang="pt-BR" dirty="0" smtClean="0">
                <a:solidFill>
                  <a:srgbClr val="FF0000"/>
                </a:solidFill>
              </a:rPr>
              <a:t>alteração </a:t>
            </a:r>
            <a:r>
              <a:rPr lang="pt-BR" dirty="0">
                <a:solidFill>
                  <a:srgbClr val="FF0000"/>
                </a:solidFill>
              </a:rPr>
              <a:t>dos parâmetros da </a:t>
            </a:r>
            <a:r>
              <a:rPr lang="pt-BR" dirty="0" smtClean="0">
                <a:solidFill>
                  <a:srgbClr val="FF0000"/>
                </a:solidFill>
              </a:rPr>
              <a:t>microfísica</a:t>
            </a:r>
            <a:endParaRPr lang="pt-BR" dirty="0">
              <a:solidFill>
                <a:srgbClr val="FF0000"/>
              </a:solidFill>
            </a:endParaRPr>
          </a:p>
          <a:p>
            <a:r>
              <a:rPr lang="pt-BR" b="1" dirty="0" err="1" smtClean="0"/>
              <a:t>Vt</a:t>
            </a:r>
            <a:r>
              <a:rPr lang="pt-BR" b="1" dirty="0" smtClean="0"/>
              <a:t>, </a:t>
            </a:r>
            <a:r>
              <a:rPr lang="pt-BR" b="1" dirty="0" err="1" smtClean="0"/>
              <a:t>eficiencia</a:t>
            </a:r>
            <a:r>
              <a:rPr lang="pt-BR" b="1" dirty="0" smtClean="0"/>
              <a:t> de coleta da gota da nuvem pela chuva, </a:t>
            </a:r>
          </a:p>
        </p:txBody>
      </p:sp>
      <p:grpSp>
        <p:nvGrpSpPr>
          <p:cNvPr id="13" name="Grupo 12"/>
          <p:cNvGrpSpPr/>
          <p:nvPr/>
        </p:nvGrpSpPr>
        <p:grpSpPr>
          <a:xfrm>
            <a:off x="71406" y="142877"/>
            <a:ext cx="1285852" cy="1214421"/>
            <a:chOff x="0" y="1071546"/>
            <a:chExt cx="2357422" cy="2409835"/>
          </a:xfrm>
        </p:grpSpPr>
        <p:pic>
          <p:nvPicPr>
            <p:cNvPr id="14" name="Imagem 13" descr="worketa.gif"/>
            <p:cNvPicPr>
              <a:picLocks noChangeAspect="1"/>
            </p:cNvPicPr>
            <p:nvPr/>
          </p:nvPicPr>
          <p:blipFill>
            <a:blip r:embed="rId2" cstate="print"/>
            <a:srcRect r="56522"/>
            <a:stretch>
              <a:fillRect/>
            </a:stretch>
          </p:blipFill>
          <p:spPr>
            <a:xfrm>
              <a:off x="0" y="1071546"/>
              <a:ext cx="2095507" cy="2409835"/>
            </a:xfrm>
            <a:prstGeom prst="rect">
              <a:avLst/>
            </a:prstGeom>
          </p:spPr>
        </p:pic>
        <p:sp>
          <p:nvSpPr>
            <p:cNvPr id="15" name="Retângulo 14"/>
            <p:cNvSpPr/>
            <p:nvPr/>
          </p:nvSpPr>
          <p:spPr>
            <a:xfrm>
              <a:off x="1857356" y="1214422"/>
              <a:ext cx="500066" cy="50006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CaixaDeTexto 7"/>
          <p:cNvSpPr txBox="1"/>
          <p:nvPr/>
        </p:nvSpPr>
        <p:spPr>
          <a:xfrm>
            <a:off x="1428696" y="299845"/>
            <a:ext cx="75724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VI </a:t>
            </a:r>
            <a:r>
              <a:rPr lang="pt-BR" sz="1600" dirty="0" err="1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WorkEta</a:t>
            </a:r>
            <a:r>
              <a:rPr lang="pt-BR" sz="1600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 - Workshop em Modelagem de Tempo e Clima em Mesoescala Utilizando o Modelo Regional Eta:</a:t>
            </a:r>
          </a:p>
          <a:p>
            <a:pPr algn="ctr"/>
            <a:r>
              <a:rPr lang="pt-BR" sz="1600" dirty="0" smtClean="0">
                <a:solidFill>
                  <a:schemeClr val="accent1">
                    <a:lumMod val="75000"/>
                  </a:schemeClr>
                </a:solidFill>
                <a:latin typeface="Berlin Sans FB" pitchFamily="34" charset="0"/>
              </a:rPr>
              <a:t>Aspectos Físicos e Numéricos</a:t>
            </a:r>
            <a:endParaRPr lang="en-US" sz="1600" dirty="0">
              <a:solidFill>
                <a:schemeClr val="accent1">
                  <a:lumMod val="75000"/>
                </a:schemeClr>
              </a:solidFill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413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467544" y="1416833"/>
            <a:ext cx="842493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/>
              <a:t>3</a:t>
            </a:r>
            <a:r>
              <a:rPr lang="pt-BR" b="1" dirty="0" smtClean="0"/>
              <a:t>- </a:t>
            </a:r>
            <a:r>
              <a:rPr lang="pt-BR" b="1" dirty="0"/>
              <a:t>Alterando </a:t>
            </a:r>
            <a:r>
              <a:rPr lang="pt-BR" b="1" dirty="0" smtClean="0"/>
              <a:t>parâmetros no esquema de superfície</a:t>
            </a:r>
            <a:endParaRPr lang="pt-BR" b="1" dirty="0"/>
          </a:p>
          <a:p>
            <a:endParaRPr lang="pt-BR" b="1" dirty="0">
              <a:latin typeface="Times New Roman"/>
            </a:endParaRPr>
          </a:p>
          <a:p>
            <a:r>
              <a:rPr lang="pt-BR" b="1" dirty="0" smtClean="0">
                <a:latin typeface="Times New Roman"/>
              </a:rPr>
              <a:t>	a) </a:t>
            </a:r>
            <a:r>
              <a:rPr lang="pt-BR" b="1" dirty="0" err="1" smtClean="0">
                <a:latin typeface="Times New Roman"/>
              </a:rPr>
              <a:t>Subroutine</a:t>
            </a:r>
            <a:r>
              <a:rPr lang="pt-BR" b="1" dirty="0" smtClean="0">
                <a:latin typeface="Times New Roman"/>
              </a:rPr>
              <a:t> SFLX</a:t>
            </a:r>
          </a:p>
          <a:p>
            <a:r>
              <a:rPr lang="en-US" b="1" dirty="0" smtClean="0">
                <a:latin typeface="Times New Roman"/>
              </a:rPr>
              <a:t>	</a:t>
            </a:r>
            <a:endParaRPr lang="pt-BR" b="1" dirty="0" smtClean="0">
              <a:latin typeface="Times New Roman"/>
            </a:endParaRPr>
          </a:p>
          <a:p>
            <a:pPr lvl="1">
              <a:buFont typeface="Calibri"/>
              <a:buChar char="1"/>
            </a:pPr>
            <a:r>
              <a:rPr lang="pt-BR" sz="1400" dirty="0" smtClean="0">
                <a:latin typeface="Times New Roman"/>
              </a:rPr>
              <a:t>. LAI= 5,6 na Amazônia &gt; afeta fluxo de calor latente &gt; temperatura da superfície</a:t>
            </a:r>
          </a:p>
          <a:p>
            <a:pPr lvl="1">
              <a:buFont typeface="Calibri"/>
              <a:buChar char="1"/>
            </a:pPr>
            <a:endParaRPr lang="pt-BR" sz="1400" dirty="0" smtClean="0">
              <a:latin typeface="Times New Roman"/>
            </a:endParaRPr>
          </a:p>
          <a:p>
            <a:pPr lvl="1">
              <a:buFont typeface="Calibri"/>
              <a:buChar char="2"/>
            </a:pPr>
            <a:r>
              <a:rPr lang="pt-BR" sz="1400" dirty="0" smtClean="0">
                <a:latin typeface="Times New Roman"/>
              </a:rPr>
              <a:t>.SMCMAX = Capacidade de armazenamento de água no solo.</a:t>
            </a:r>
          </a:p>
          <a:p>
            <a:pPr lvl="1">
              <a:buFont typeface="Calibri"/>
              <a:buChar char="2"/>
            </a:pPr>
            <a:endParaRPr lang="pt-BR" sz="1400" dirty="0" smtClean="0">
              <a:latin typeface="Times New Roman"/>
            </a:endParaRPr>
          </a:p>
          <a:p>
            <a:pPr lvl="1">
              <a:buFont typeface="Calibri"/>
              <a:buChar char="3"/>
            </a:pPr>
            <a:r>
              <a:rPr lang="pt-BR" sz="1400" dirty="0" smtClean="0">
                <a:latin typeface="Times New Roman"/>
              </a:rPr>
              <a:t>.RSMTBL = </a:t>
            </a:r>
            <a:r>
              <a:rPr lang="pt-BR" sz="1400" dirty="0" err="1" smtClean="0">
                <a:latin typeface="Times New Roman"/>
              </a:rPr>
              <a:t>Minimum</a:t>
            </a:r>
            <a:r>
              <a:rPr lang="pt-BR" sz="1400" dirty="0" smtClean="0">
                <a:latin typeface="Times New Roman"/>
              </a:rPr>
              <a:t> </a:t>
            </a:r>
            <a:r>
              <a:rPr lang="pt-BR" sz="1400" dirty="0" err="1" smtClean="0">
                <a:latin typeface="Times New Roman"/>
              </a:rPr>
              <a:t>stomatal</a:t>
            </a:r>
            <a:r>
              <a:rPr lang="pt-BR" sz="1400" dirty="0" smtClean="0">
                <a:latin typeface="Times New Roman"/>
              </a:rPr>
              <a:t> </a:t>
            </a:r>
            <a:r>
              <a:rPr lang="pt-BR" sz="1400" dirty="0" err="1" smtClean="0">
                <a:latin typeface="Times New Roman"/>
              </a:rPr>
              <a:t>resistence</a:t>
            </a:r>
            <a:r>
              <a:rPr lang="pt-BR" sz="1400" dirty="0" smtClean="0">
                <a:latin typeface="Times New Roman"/>
              </a:rPr>
              <a:t>, diminui, a evaporação aumenta porque a  respiração aumenta. Verificar o efeito sobre a umidade de solo.</a:t>
            </a:r>
          </a:p>
          <a:p>
            <a:pPr lvl="1">
              <a:buFont typeface="Calibri"/>
              <a:buChar char="3"/>
            </a:pPr>
            <a:endParaRPr lang="pt-BR" sz="1400" dirty="0" smtClean="0">
              <a:latin typeface="Times New Roman"/>
            </a:endParaRPr>
          </a:p>
          <a:p>
            <a:pPr lvl="1">
              <a:buFont typeface="Calibri"/>
              <a:buChar char="4"/>
            </a:pPr>
            <a:r>
              <a:rPr lang="pt-BR" sz="1400" dirty="0" smtClean="0">
                <a:latin typeface="Times New Roman"/>
              </a:rPr>
              <a:t>.SATDK – Condutividade hidráulica saturada. Aumenta, dificulta a passagem de água para as camadas mais baixas, ou escoar na horizontal.</a:t>
            </a:r>
          </a:p>
          <a:p>
            <a:pPr lvl="1">
              <a:buFont typeface="Calibri"/>
              <a:buChar char="4"/>
            </a:pPr>
            <a:endParaRPr lang="pt-BR" sz="1400" dirty="0" smtClean="0">
              <a:latin typeface="Times New Roman"/>
            </a:endParaRPr>
          </a:p>
          <a:p>
            <a:pPr lvl="1">
              <a:buFont typeface="Calibri"/>
              <a:buChar char="5"/>
            </a:pPr>
            <a:r>
              <a:rPr lang="pt-BR" sz="1400" dirty="0" smtClean="0">
                <a:latin typeface="Times New Roman"/>
              </a:rPr>
              <a:t>.WLTSMC = </a:t>
            </a:r>
            <a:r>
              <a:rPr lang="pt-BR" sz="1400" dirty="0" err="1" smtClean="0">
                <a:latin typeface="Times New Roman"/>
              </a:rPr>
              <a:t>wilting</a:t>
            </a:r>
            <a:r>
              <a:rPr lang="pt-BR" sz="1400" dirty="0" smtClean="0">
                <a:latin typeface="Times New Roman"/>
              </a:rPr>
              <a:t> </a:t>
            </a:r>
            <a:r>
              <a:rPr lang="pt-BR" sz="1400" dirty="0" err="1" smtClean="0">
                <a:latin typeface="Times New Roman"/>
              </a:rPr>
              <a:t>point</a:t>
            </a:r>
            <a:r>
              <a:rPr lang="pt-BR" sz="1400" dirty="0" smtClean="0">
                <a:latin typeface="Times New Roman"/>
              </a:rPr>
              <a:t> </a:t>
            </a:r>
            <a:r>
              <a:rPr lang="pt-BR" sz="1400" dirty="0" err="1" smtClean="0">
                <a:latin typeface="Times New Roman"/>
              </a:rPr>
              <a:t>of</a:t>
            </a:r>
            <a:r>
              <a:rPr lang="pt-BR" sz="1400" dirty="0" smtClean="0">
                <a:latin typeface="Times New Roman"/>
              </a:rPr>
              <a:t> </a:t>
            </a:r>
            <a:r>
              <a:rPr lang="pt-BR" sz="1400" dirty="0" err="1" smtClean="0">
                <a:latin typeface="Times New Roman"/>
              </a:rPr>
              <a:t>soil</a:t>
            </a:r>
            <a:r>
              <a:rPr lang="pt-BR" sz="1400" dirty="0" smtClean="0">
                <a:latin typeface="Times New Roman"/>
              </a:rPr>
              <a:t> </a:t>
            </a:r>
            <a:r>
              <a:rPr lang="pt-BR" sz="1400" dirty="0" err="1" smtClean="0">
                <a:latin typeface="Times New Roman"/>
              </a:rPr>
              <a:t>moisture</a:t>
            </a:r>
            <a:r>
              <a:rPr lang="pt-BR" sz="1400" dirty="0" smtClean="0">
                <a:latin typeface="Times New Roman"/>
              </a:rPr>
              <a:t> </a:t>
            </a:r>
            <a:r>
              <a:rPr lang="pt-BR" sz="1400" dirty="0" err="1" smtClean="0">
                <a:latin typeface="Times New Roman"/>
              </a:rPr>
              <a:t>content</a:t>
            </a:r>
            <a:r>
              <a:rPr lang="pt-BR" sz="1400" dirty="0" smtClean="0">
                <a:latin typeface="Times New Roman"/>
              </a:rPr>
              <a:t>. Se diminui o </a:t>
            </a:r>
            <a:r>
              <a:rPr lang="pt-BR" sz="1400" dirty="0" err="1" smtClean="0">
                <a:latin typeface="Times New Roman"/>
              </a:rPr>
              <a:t>wilting</a:t>
            </a:r>
            <a:r>
              <a:rPr lang="pt-BR" sz="1400" dirty="0" smtClean="0">
                <a:latin typeface="Times New Roman"/>
              </a:rPr>
              <a:t> </a:t>
            </a:r>
            <a:r>
              <a:rPr lang="pt-BR" sz="1400" dirty="0" err="1" smtClean="0">
                <a:latin typeface="Times New Roman"/>
              </a:rPr>
              <a:t>point</a:t>
            </a:r>
            <a:r>
              <a:rPr lang="pt-BR" sz="1400" dirty="0" smtClean="0">
                <a:latin typeface="Times New Roman"/>
              </a:rPr>
              <a:t>, permite a planta continuar extraindo água em condições de baixa umidade do solo. Verificar a evapotranspiração em época seca</a:t>
            </a:r>
          </a:p>
          <a:p>
            <a:pPr lvl="1">
              <a:buFont typeface="Calibri"/>
              <a:buChar char="5"/>
            </a:pPr>
            <a:endParaRPr lang="pt-BR" sz="1400" dirty="0" smtClean="0">
              <a:latin typeface="Times New Roman"/>
            </a:endParaRPr>
          </a:p>
          <a:p>
            <a:pPr lvl="2"/>
            <a:r>
              <a:rPr lang="pt-BR" b="1" dirty="0" smtClean="0">
                <a:latin typeface="Times New Roman"/>
              </a:rPr>
              <a:t>b) Mudança no mapa de uso e cobertura do solo</a:t>
            </a:r>
          </a:p>
          <a:p>
            <a:pPr marL="1257300" lvl="2" indent="-342900">
              <a:buAutoNum type="alphaLcParenR"/>
            </a:pPr>
            <a:endParaRPr lang="pt-BR" b="1" dirty="0">
              <a:latin typeface="Times New Roman"/>
            </a:endParaRPr>
          </a:p>
          <a:p>
            <a:pPr lvl="2"/>
            <a:r>
              <a:rPr lang="pt-BR" dirty="0" smtClean="0">
                <a:latin typeface="Times New Roman"/>
              </a:rPr>
              <a:t>Teste utilizando o mapa com cobertura urbana</a:t>
            </a:r>
          </a:p>
          <a:p>
            <a:pPr lvl="2"/>
            <a:endParaRPr lang="pt-BR" dirty="0">
              <a:latin typeface="Times New Roman"/>
            </a:endParaRPr>
          </a:p>
          <a:p>
            <a:pPr lvl="2"/>
            <a:r>
              <a:rPr lang="pt-BR" sz="1400" dirty="0" smtClean="0">
                <a:latin typeface="Times New Roman"/>
              </a:rPr>
              <a:t>Utilizar o mapa de </a:t>
            </a:r>
            <a:r>
              <a:rPr lang="pt-BR" sz="1400" dirty="0" err="1" smtClean="0">
                <a:latin typeface="Times New Roman"/>
              </a:rPr>
              <a:t>vegtação</a:t>
            </a:r>
            <a:r>
              <a:rPr lang="pt-BR" sz="1400" dirty="0" smtClean="0">
                <a:latin typeface="Times New Roman"/>
              </a:rPr>
              <a:t> </a:t>
            </a:r>
            <a:r>
              <a:rPr lang="en-US" sz="1400" b="1" dirty="0" err="1" smtClean="0"/>
              <a:t>veg_americas_PROVEG_RADAM_urban_rj_sp.asc</a:t>
            </a:r>
            <a:r>
              <a:rPr lang="en-US" sz="1400" b="1" dirty="0" smtClean="0"/>
              <a:t>, </a:t>
            </a:r>
            <a:r>
              <a:rPr lang="en-US" sz="1400" b="1" dirty="0" err="1" smtClean="0"/>
              <a:t>alterar</a:t>
            </a:r>
            <a:r>
              <a:rPr lang="en-US" sz="1400" b="1" dirty="0" smtClean="0"/>
              <a:t> no newpre.sh</a:t>
            </a:r>
            <a:endParaRPr lang="pt-BR" sz="1400" dirty="0" smtClean="0">
              <a:latin typeface="Times New Roman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71406" y="142877"/>
            <a:ext cx="1285852" cy="1214421"/>
            <a:chOff x="0" y="1071546"/>
            <a:chExt cx="2357422" cy="2409835"/>
          </a:xfrm>
        </p:grpSpPr>
        <p:pic>
          <p:nvPicPr>
            <p:cNvPr id="13" name="Imagem 12" descr="worketa.gif"/>
            <p:cNvPicPr>
              <a:picLocks noChangeAspect="1"/>
            </p:cNvPicPr>
            <p:nvPr/>
          </p:nvPicPr>
          <p:blipFill>
            <a:blip r:embed="rId2" cstate="print"/>
            <a:srcRect r="56522"/>
            <a:stretch>
              <a:fillRect/>
            </a:stretch>
          </p:blipFill>
          <p:spPr>
            <a:xfrm>
              <a:off x="0" y="1071546"/>
              <a:ext cx="2095507" cy="2409835"/>
            </a:xfrm>
            <a:prstGeom prst="rect">
              <a:avLst/>
            </a:prstGeom>
          </p:spPr>
        </p:pic>
        <p:sp>
          <p:nvSpPr>
            <p:cNvPr id="16" name="Retângulo 15"/>
            <p:cNvSpPr/>
            <p:nvPr/>
          </p:nvSpPr>
          <p:spPr>
            <a:xfrm>
              <a:off x="1857356" y="1214422"/>
              <a:ext cx="500066" cy="50006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CaixaDeTexto 11"/>
          <p:cNvSpPr txBox="1"/>
          <p:nvPr/>
        </p:nvSpPr>
        <p:spPr>
          <a:xfrm>
            <a:off x="1428696" y="299845"/>
            <a:ext cx="75724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VI </a:t>
            </a:r>
            <a:r>
              <a:rPr lang="pt-BR" sz="1600" dirty="0" err="1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WorkEta</a:t>
            </a:r>
            <a:r>
              <a:rPr lang="pt-BR" sz="1600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 - Workshop em Modelagem de Tempo e Clima em Mesoescala Utilizando o Modelo Regional Eta:</a:t>
            </a:r>
          </a:p>
          <a:p>
            <a:pPr algn="ctr"/>
            <a:r>
              <a:rPr lang="pt-BR" sz="1600" dirty="0" smtClean="0">
                <a:solidFill>
                  <a:schemeClr val="accent1">
                    <a:lumMod val="75000"/>
                  </a:schemeClr>
                </a:solidFill>
                <a:latin typeface="Berlin Sans FB" pitchFamily="34" charset="0"/>
              </a:rPr>
              <a:t>Aspectos Físicos e Numéricos</a:t>
            </a:r>
            <a:endParaRPr lang="en-US" sz="1600" dirty="0">
              <a:solidFill>
                <a:schemeClr val="accent1">
                  <a:lumMod val="75000"/>
                </a:schemeClr>
              </a:solidFill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611560" y="1464454"/>
            <a:ext cx="8136904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 Modo hidrostático X não-hidrostático</a:t>
            </a:r>
            <a:endParaRPr lang="pt-B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lvl="0"/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Utilizar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uma resolução horizontal maior que 10 km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a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Rodada com resolução de 5 ou 2 km</a:t>
            </a:r>
          </a:p>
          <a:p>
            <a:pPr lvl="0"/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Obs</a:t>
            </a:r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Quando se altera a resolução do modelo é necessário compilar o modelo novamente</a:t>
            </a:r>
            <a:r>
              <a:rPr lang="pt-B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pt-BR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pt-B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Alterar </a:t>
            </a:r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tempo da </a:t>
            </a:r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chamada física</a:t>
            </a:r>
          </a:p>
          <a:p>
            <a:endParaRPr lang="pt-B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Alterar o parâmetro </a:t>
            </a:r>
            <a:r>
              <a:rPr lang="pt-B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nphys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 arquivo scripts/</a:t>
            </a:r>
            <a:r>
              <a:rPr lang="pt-B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def_eta.scr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pt-B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71406" y="142877"/>
            <a:ext cx="1285852" cy="1214421"/>
            <a:chOff x="0" y="1071546"/>
            <a:chExt cx="2357422" cy="2409835"/>
          </a:xfrm>
        </p:grpSpPr>
        <p:pic>
          <p:nvPicPr>
            <p:cNvPr id="13" name="Imagem 12" descr="worketa.gif"/>
            <p:cNvPicPr>
              <a:picLocks noChangeAspect="1"/>
            </p:cNvPicPr>
            <p:nvPr/>
          </p:nvPicPr>
          <p:blipFill>
            <a:blip r:embed="rId2" cstate="print"/>
            <a:srcRect r="56522"/>
            <a:stretch>
              <a:fillRect/>
            </a:stretch>
          </p:blipFill>
          <p:spPr>
            <a:xfrm>
              <a:off x="0" y="1071546"/>
              <a:ext cx="2095507" cy="2409835"/>
            </a:xfrm>
            <a:prstGeom prst="rect">
              <a:avLst/>
            </a:prstGeom>
          </p:spPr>
        </p:pic>
        <p:sp>
          <p:nvSpPr>
            <p:cNvPr id="16" name="Retângulo 15"/>
            <p:cNvSpPr/>
            <p:nvPr/>
          </p:nvSpPr>
          <p:spPr>
            <a:xfrm>
              <a:off x="1857356" y="1214422"/>
              <a:ext cx="500066" cy="50006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CaixaDeTexto 11"/>
          <p:cNvSpPr txBox="1"/>
          <p:nvPr/>
        </p:nvSpPr>
        <p:spPr>
          <a:xfrm>
            <a:off x="1428696" y="299845"/>
            <a:ext cx="75724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VI </a:t>
            </a:r>
            <a:r>
              <a:rPr lang="pt-BR" sz="1600" dirty="0" err="1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WorkEta</a:t>
            </a:r>
            <a:r>
              <a:rPr lang="pt-BR" sz="1600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 - Workshop em Modelagem de Tempo e Clima em Mesoescala Utilizando o Modelo Regional Eta:</a:t>
            </a:r>
          </a:p>
          <a:p>
            <a:pPr algn="ctr"/>
            <a:r>
              <a:rPr lang="pt-BR" sz="1600" dirty="0" smtClean="0">
                <a:solidFill>
                  <a:schemeClr val="accent1">
                    <a:lumMod val="75000"/>
                  </a:schemeClr>
                </a:solidFill>
                <a:latin typeface="Berlin Sans FB" pitchFamily="34" charset="0"/>
              </a:rPr>
              <a:t>Aspectos Físicos e Numéricos</a:t>
            </a:r>
            <a:endParaRPr lang="en-US" sz="1600" dirty="0">
              <a:solidFill>
                <a:schemeClr val="accent1">
                  <a:lumMod val="75000"/>
                </a:schemeClr>
              </a:solidFill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189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611560" y="1603246"/>
            <a:ext cx="813690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6- Alterações na dinâmica:</a:t>
            </a:r>
          </a:p>
          <a:p>
            <a:endParaRPr lang="pt-BR" b="1" dirty="0"/>
          </a:p>
          <a:p>
            <a:r>
              <a:rPr lang="pt-BR" dirty="0" smtClean="0"/>
              <a:t>	a) Mudança no parâmetro COAC</a:t>
            </a:r>
          </a:p>
          <a:p>
            <a:endParaRPr lang="pt-BR" dirty="0"/>
          </a:p>
          <a:p>
            <a:r>
              <a:rPr lang="pt-BR" dirty="0" smtClean="0"/>
              <a:t>		Alterar o parâmetro COAC no arquivo /</a:t>
            </a:r>
            <a:r>
              <a:rPr lang="pt-BR" dirty="0" err="1" smtClean="0"/>
              <a:t>src</a:t>
            </a:r>
            <a:r>
              <a:rPr lang="pt-BR" dirty="0" smtClean="0"/>
              <a:t>/</a:t>
            </a:r>
            <a:r>
              <a:rPr lang="pt-BR" dirty="0" err="1" smtClean="0"/>
              <a:t>prep</a:t>
            </a:r>
            <a:r>
              <a:rPr lang="pt-BR" dirty="0" smtClean="0"/>
              <a:t>/</a:t>
            </a:r>
            <a:r>
              <a:rPr lang="pt-BR" dirty="0" err="1" smtClean="0"/>
              <a:t>initbc</a:t>
            </a:r>
            <a:r>
              <a:rPr lang="pt-BR" dirty="0" smtClean="0"/>
              <a:t>/</a:t>
            </a:r>
            <a:r>
              <a:rPr lang="pt-BR" dirty="0" err="1" smtClean="0"/>
              <a:t>const.f</a:t>
            </a:r>
            <a:endParaRPr lang="pt-BR" dirty="0" smtClean="0"/>
          </a:p>
          <a:p>
            <a:endParaRPr lang="pt-BR" dirty="0"/>
          </a:p>
          <a:p>
            <a:r>
              <a:rPr lang="pt-BR" dirty="0" smtClean="0"/>
              <a:t>	b) SLOPE X Não-SLOPE</a:t>
            </a:r>
            <a:endParaRPr lang="pt-BR" dirty="0"/>
          </a:p>
          <a:p>
            <a:endParaRPr lang="pt-BR" b="1" dirty="0">
              <a:latin typeface="Times New Roman"/>
            </a:endParaRPr>
          </a:p>
          <a:p>
            <a:r>
              <a:rPr lang="pt-BR" b="1" dirty="0">
                <a:latin typeface="Times New Roman"/>
              </a:rPr>
              <a:t>	</a:t>
            </a:r>
            <a:r>
              <a:rPr lang="en-US" b="1" dirty="0">
                <a:latin typeface="Times New Roman"/>
              </a:rPr>
              <a:t>	</a:t>
            </a:r>
            <a:endParaRPr lang="pt-BR" b="1" dirty="0">
              <a:latin typeface="Times New Roman"/>
            </a:endParaRPr>
          </a:p>
          <a:p>
            <a:pPr lvl="2"/>
            <a:endParaRPr lang="pt-BR" sz="1400" dirty="0">
              <a:latin typeface="Times New Roman"/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71406" y="142877"/>
            <a:ext cx="1285852" cy="1214421"/>
            <a:chOff x="0" y="1071546"/>
            <a:chExt cx="2357422" cy="2409835"/>
          </a:xfrm>
        </p:grpSpPr>
        <p:pic>
          <p:nvPicPr>
            <p:cNvPr id="16" name="Imagem 15" descr="worketa.gif"/>
            <p:cNvPicPr>
              <a:picLocks noChangeAspect="1"/>
            </p:cNvPicPr>
            <p:nvPr/>
          </p:nvPicPr>
          <p:blipFill>
            <a:blip r:embed="rId2" cstate="print"/>
            <a:srcRect r="56522"/>
            <a:stretch>
              <a:fillRect/>
            </a:stretch>
          </p:blipFill>
          <p:spPr>
            <a:xfrm>
              <a:off x="0" y="1071546"/>
              <a:ext cx="2095507" cy="2409835"/>
            </a:xfrm>
            <a:prstGeom prst="rect">
              <a:avLst/>
            </a:prstGeom>
          </p:spPr>
        </p:pic>
        <p:sp>
          <p:nvSpPr>
            <p:cNvPr id="17" name="Retângulo 16"/>
            <p:cNvSpPr/>
            <p:nvPr/>
          </p:nvSpPr>
          <p:spPr>
            <a:xfrm>
              <a:off x="1857356" y="1214422"/>
              <a:ext cx="500066" cy="50006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CaixaDeTexto 7"/>
          <p:cNvSpPr txBox="1"/>
          <p:nvPr/>
        </p:nvSpPr>
        <p:spPr>
          <a:xfrm>
            <a:off x="1428696" y="299845"/>
            <a:ext cx="75724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VI </a:t>
            </a:r>
            <a:r>
              <a:rPr lang="pt-BR" sz="1600" dirty="0" err="1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WorkEta</a:t>
            </a:r>
            <a:r>
              <a:rPr lang="pt-BR" sz="1600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 - Workshop em Modelagem de Tempo e Clima em Mesoescala Utilizando o Modelo Regional Eta:</a:t>
            </a:r>
          </a:p>
          <a:p>
            <a:pPr algn="ctr"/>
            <a:r>
              <a:rPr lang="pt-BR" sz="1600" dirty="0" smtClean="0">
                <a:solidFill>
                  <a:schemeClr val="accent1">
                    <a:lumMod val="75000"/>
                  </a:schemeClr>
                </a:solidFill>
                <a:latin typeface="Berlin Sans FB" pitchFamily="34" charset="0"/>
              </a:rPr>
              <a:t>Aspectos Físicos e Numéricos</a:t>
            </a:r>
            <a:endParaRPr lang="en-US" sz="1600" dirty="0">
              <a:solidFill>
                <a:schemeClr val="accent1">
                  <a:lumMod val="75000"/>
                </a:schemeClr>
              </a:solidFill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611560" y="1603246"/>
            <a:ext cx="8136904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/>
              <a:t>7</a:t>
            </a:r>
            <a:r>
              <a:rPr lang="pt-BR" b="1" dirty="0" smtClean="0"/>
              <a:t>- Alterando resolução vertical do modelo e o topo do modelo </a:t>
            </a:r>
          </a:p>
          <a:p>
            <a:endParaRPr lang="pt-BR" b="1" dirty="0" smtClean="0"/>
          </a:p>
          <a:p>
            <a:r>
              <a:rPr lang="pt-BR" b="1" dirty="0"/>
              <a:t>	</a:t>
            </a:r>
            <a:r>
              <a:rPr lang="pt-BR" dirty="0" smtClean="0"/>
              <a:t>a) 38 níveis verticais</a:t>
            </a:r>
            <a:endParaRPr lang="pt-BR" dirty="0"/>
          </a:p>
          <a:p>
            <a:r>
              <a:rPr lang="pt-BR" dirty="0" smtClean="0"/>
              <a:t>	a) 60 níveis verticais</a:t>
            </a:r>
          </a:p>
          <a:p>
            <a:r>
              <a:rPr lang="pt-BR" dirty="0"/>
              <a:t>	</a:t>
            </a:r>
            <a:r>
              <a:rPr lang="pt-BR" dirty="0" smtClean="0"/>
              <a:t>b) 50 níveis verticais</a:t>
            </a:r>
          </a:p>
          <a:p>
            <a:r>
              <a:rPr lang="pt-BR" dirty="0"/>
              <a:t>	</a:t>
            </a:r>
            <a:r>
              <a:rPr lang="pt-BR" dirty="0" smtClean="0"/>
              <a:t>c) topo em 50 hPa</a:t>
            </a:r>
          </a:p>
          <a:p>
            <a:r>
              <a:rPr lang="pt-BR" dirty="0"/>
              <a:t>	</a:t>
            </a:r>
            <a:r>
              <a:rPr lang="pt-BR" dirty="0" smtClean="0"/>
              <a:t>d) topo em 25hPa</a:t>
            </a:r>
            <a:endParaRPr lang="pt-BR" dirty="0"/>
          </a:p>
          <a:p>
            <a:endParaRPr lang="pt-BR" b="1" dirty="0">
              <a:latin typeface="Times New 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latin typeface="Times New Roman"/>
              </a:rPr>
              <a:t>Alterar parâmetro LM no set_</a:t>
            </a:r>
            <a:r>
              <a:rPr lang="pt-BR" dirty="0" err="1" smtClean="0">
                <a:latin typeface="Times New Roman"/>
              </a:rPr>
              <a:t>parmeta</a:t>
            </a:r>
            <a:r>
              <a:rPr lang="pt-BR" dirty="0" smtClean="0">
                <a:latin typeface="Times New Roman"/>
              </a:rPr>
              <a:t>_”nome do experimento” e compilar novamente</a:t>
            </a:r>
            <a:endParaRPr lang="pt-BR" dirty="0">
              <a:latin typeface="Times New Roman"/>
            </a:endParaRPr>
          </a:p>
          <a:p>
            <a:r>
              <a:rPr lang="pt-BR" b="1" dirty="0">
                <a:latin typeface="Times New Roman"/>
              </a:rPr>
              <a:t>	</a:t>
            </a:r>
            <a:r>
              <a:rPr lang="en-US" b="1" dirty="0">
                <a:latin typeface="Times New Roman"/>
              </a:rPr>
              <a:t>	</a:t>
            </a:r>
            <a:endParaRPr lang="pt-BR" b="1" dirty="0">
              <a:latin typeface="Times New Roman"/>
            </a:endParaRPr>
          </a:p>
          <a:p>
            <a:pPr lvl="2"/>
            <a:endParaRPr lang="pt-BR" sz="1400" dirty="0">
              <a:latin typeface="Times New Roman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71406" y="142877"/>
            <a:ext cx="1285852" cy="1214421"/>
            <a:chOff x="0" y="1071546"/>
            <a:chExt cx="2357422" cy="2409835"/>
          </a:xfrm>
        </p:grpSpPr>
        <p:pic>
          <p:nvPicPr>
            <p:cNvPr id="13" name="Imagem 12" descr="worketa.gif"/>
            <p:cNvPicPr>
              <a:picLocks noChangeAspect="1"/>
            </p:cNvPicPr>
            <p:nvPr/>
          </p:nvPicPr>
          <p:blipFill>
            <a:blip r:embed="rId2" cstate="print"/>
            <a:srcRect r="56522"/>
            <a:stretch>
              <a:fillRect/>
            </a:stretch>
          </p:blipFill>
          <p:spPr>
            <a:xfrm>
              <a:off x="0" y="1071546"/>
              <a:ext cx="2095507" cy="2409835"/>
            </a:xfrm>
            <a:prstGeom prst="rect">
              <a:avLst/>
            </a:prstGeom>
          </p:spPr>
        </p:pic>
        <p:sp>
          <p:nvSpPr>
            <p:cNvPr id="16" name="Retângulo 15"/>
            <p:cNvSpPr/>
            <p:nvPr/>
          </p:nvSpPr>
          <p:spPr>
            <a:xfrm>
              <a:off x="1857356" y="1214422"/>
              <a:ext cx="500066" cy="50006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CaixaDeTexto 11"/>
          <p:cNvSpPr txBox="1"/>
          <p:nvPr/>
        </p:nvSpPr>
        <p:spPr>
          <a:xfrm>
            <a:off x="1428696" y="299845"/>
            <a:ext cx="75724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VI </a:t>
            </a:r>
            <a:r>
              <a:rPr lang="pt-BR" sz="1600" dirty="0" err="1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WorkEta</a:t>
            </a:r>
            <a:r>
              <a:rPr lang="pt-BR" sz="1600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 - Workshop em Modelagem de Tempo e Clima em Mesoescala Utilizando o Modelo Regional Eta:</a:t>
            </a:r>
          </a:p>
          <a:p>
            <a:pPr algn="ctr"/>
            <a:r>
              <a:rPr lang="pt-BR" sz="1600" dirty="0" smtClean="0">
                <a:solidFill>
                  <a:schemeClr val="accent1">
                    <a:lumMod val="75000"/>
                  </a:schemeClr>
                </a:solidFill>
                <a:latin typeface="Berlin Sans FB" pitchFamily="34" charset="0"/>
              </a:rPr>
              <a:t>Aspectos Físicos e Numéricos</a:t>
            </a:r>
            <a:endParaRPr lang="en-US" sz="1600" dirty="0">
              <a:solidFill>
                <a:schemeClr val="accent1">
                  <a:lumMod val="75000"/>
                </a:schemeClr>
              </a:solidFill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61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/>
          <p:cNvSpPr txBox="1"/>
          <p:nvPr/>
        </p:nvSpPr>
        <p:spPr>
          <a:xfrm>
            <a:off x="1142976" y="1575370"/>
            <a:ext cx="7215238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pt-BR" sz="3200" b="1" dirty="0" smtClean="0"/>
              <a:t>Sugestões de análise</a:t>
            </a:r>
          </a:p>
          <a:p>
            <a:pPr marL="342900" indent="-342900"/>
            <a:endParaRPr lang="pt-BR" dirty="0" smtClean="0"/>
          </a:p>
          <a:p>
            <a:pPr marL="342900" indent="-342900">
              <a:buFont typeface="+mj-lt"/>
              <a:buAutoNum type="arabicPeriod"/>
            </a:pPr>
            <a:r>
              <a:rPr lang="pt-BR" dirty="0" smtClean="0"/>
              <a:t>Ciclo diurno</a:t>
            </a:r>
          </a:p>
          <a:p>
            <a:pPr marL="342900" indent="-342900">
              <a:buFont typeface="+mj-lt"/>
              <a:buAutoNum type="arabicPeriod"/>
            </a:pPr>
            <a:endParaRPr lang="pt-BR" dirty="0" smtClean="0"/>
          </a:p>
          <a:p>
            <a:pPr marL="342900" indent="-342900">
              <a:buFont typeface="+mj-lt"/>
              <a:buAutoNum type="arabicPeriod"/>
            </a:pPr>
            <a:r>
              <a:rPr lang="pt-BR" dirty="0" smtClean="0"/>
              <a:t>Fluxos turbulentos, fluxos radiativos</a:t>
            </a:r>
          </a:p>
          <a:p>
            <a:pPr marL="342900" indent="-342900">
              <a:buFont typeface="+mj-lt"/>
              <a:buAutoNum type="arabicPeriod"/>
            </a:pPr>
            <a:endParaRPr lang="pt-BR" dirty="0" smtClean="0"/>
          </a:p>
          <a:p>
            <a:pPr marL="342900" indent="-342900">
              <a:buFont typeface="+mj-lt"/>
              <a:buAutoNum type="arabicPeriod"/>
            </a:pPr>
            <a:r>
              <a:rPr lang="pt-BR" dirty="0" smtClean="0"/>
              <a:t>Balanço de água, de energia</a:t>
            </a:r>
          </a:p>
          <a:p>
            <a:pPr marL="342900" indent="-342900">
              <a:buFont typeface="+mj-lt"/>
              <a:buAutoNum type="arabicPeriod"/>
            </a:pPr>
            <a:endParaRPr lang="pt-BR" dirty="0" smtClean="0"/>
          </a:p>
          <a:p>
            <a:pPr marL="342900" indent="-342900">
              <a:buFont typeface="+mj-lt"/>
              <a:buAutoNum type="arabicPeriod"/>
            </a:pPr>
            <a:r>
              <a:rPr lang="pt-BR" dirty="0" smtClean="0"/>
              <a:t>Diferenças rodada controle e experimento</a:t>
            </a:r>
          </a:p>
          <a:p>
            <a:pPr marL="342900" indent="-342900">
              <a:buFont typeface="+mj-lt"/>
              <a:buAutoNum type="arabicPeriod"/>
            </a:pPr>
            <a:endParaRPr lang="pt-BR" dirty="0" smtClean="0"/>
          </a:p>
          <a:p>
            <a:pPr marL="342900" indent="-342900">
              <a:buFont typeface="+mj-lt"/>
              <a:buAutoNum type="arabicPeriod"/>
            </a:pPr>
            <a:r>
              <a:rPr lang="pt-BR" dirty="0" smtClean="0"/>
              <a:t>Evolução temporal na área ou em um ponto</a:t>
            </a:r>
          </a:p>
          <a:p>
            <a:pPr marL="342900" indent="-342900">
              <a:buFont typeface="+mj-lt"/>
              <a:buAutoNum type="arabicPeriod"/>
            </a:pPr>
            <a:endParaRPr lang="pt-BR" dirty="0" smtClean="0"/>
          </a:p>
          <a:p>
            <a:pPr marL="342900" indent="-342900">
              <a:buFont typeface="+mj-lt"/>
              <a:buAutoNum type="arabicPeriod"/>
            </a:pPr>
            <a:r>
              <a:rPr lang="pt-BR" dirty="0" smtClean="0"/>
              <a:t>Chuva convectiva e de grande escala</a:t>
            </a:r>
          </a:p>
          <a:p>
            <a:pPr marL="342900" indent="-342900">
              <a:buFont typeface="+mj-lt"/>
              <a:buAutoNum type="arabicPeriod"/>
            </a:pPr>
            <a:endParaRPr lang="pt-BR" dirty="0"/>
          </a:p>
          <a:p>
            <a:pPr marL="342900" indent="-342900">
              <a:buFont typeface="+mj-lt"/>
              <a:buAutoNum type="arabicPeriod"/>
            </a:pPr>
            <a:r>
              <a:rPr lang="pt-BR" dirty="0" smtClean="0"/>
              <a:t>Perfis ou </a:t>
            </a:r>
            <a:r>
              <a:rPr lang="pt-BR" smtClean="0"/>
              <a:t>cortes verticais</a:t>
            </a:r>
            <a:endParaRPr lang="pt-BR" dirty="0" smtClean="0"/>
          </a:p>
          <a:p>
            <a:pPr marL="342900" indent="-342900">
              <a:buFont typeface="+mj-lt"/>
              <a:buAutoNum type="arabicPeriod"/>
            </a:pPr>
            <a:endParaRPr lang="pt-BR" dirty="0" smtClean="0"/>
          </a:p>
        </p:txBody>
      </p:sp>
      <p:grpSp>
        <p:nvGrpSpPr>
          <p:cNvPr id="19" name="Grupo 18"/>
          <p:cNvGrpSpPr/>
          <p:nvPr/>
        </p:nvGrpSpPr>
        <p:grpSpPr>
          <a:xfrm>
            <a:off x="71406" y="142877"/>
            <a:ext cx="1285852" cy="1214421"/>
            <a:chOff x="0" y="1071546"/>
            <a:chExt cx="2357422" cy="2409835"/>
          </a:xfrm>
        </p:grpSpPr>
        <p:pic>
          <p:nvPicPr>
            <p:cNvPr id="20" name="Imagem 19" descr="worketa.gif"/>
            <p:cNvPicPr>
              <a:picLocks noChangeAspect="1"/>
            </p:cNvPicPr>
            <p:nvPr/>
          </p:nvPicPr>
          <p:blipFill>
            <a:blip r:embed="rId2" cstate="print"/>
            <a:srcRect r="56522"/>
            <a:stretch>
              <a:fillRect/>
            </a:stretch>
          </p:blipFill>
          <p:spPr>
            <a:xfrm>
              <a:off x="0" y="1071546"/>
              <a:ext cx="2095507" cy="2409835"/>
            </a:xfrm>
            <a:prstGeom prst="rect">
              <a:avLst/>
            </a:prstGeom>
          </p:spPr>
        </p:pic>
        <p:sp>
          <p:nvSpPr>
            <p:cNvPr id="21" name="Retângulo 20"/>
            <p:cNvSpPr/>
            <p:nvPr/>
          </p:nvSpPr>
          <p:spPr>
            <a:xfrm>
              <a:off x="1857356" y="1214422"/>
              <a:ext cx="500066" cy="50006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CaixaDeTexto 7"/>
          <p:cNvSpPr txBox="1"/>
          <p:nvPr/>
        </p:nvSpPr>
        <p:spPr>
          <a:xfrm>
            <a:off x="1428696" y="299845"/>
            <a:ext cx="75724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VI </a:t>
            </a:r>
            <a:r>
              <a:rPr lang="pt-BR" sz="1600" dirty="0" err="1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WorkEta</a:t>
            </a:r>
            <a:r>
              <a:rPr lang="pt-BR" sz="1600" dirty="0" smtClean="0">
                <a:solidFill>
                  <a:schemeClr val="tx2">
                    <a:lumMod val="50000"/>
                  </a:schemeClr>
                </a:solidFill>
                <a:latin typeface="Berlin Sans FB" pitchFamily="34" charset="0"/>
              </a:rPr>
              <a:t> - Workshop em Modelagem de Tempo e Clima em Mesoescala Utilizando o Modelo Regional Eta:</a:t>
            </a:r>
          </a:p>
          <a:p>
            <a:pPr algn="ctr"/>
            <a:r>
              <a:rPr lang="pt-BR" sz="1600" dirty="0" smtClean="0">
                <a:solidFill>
                  <a:schemeClr val="accent1">
                    <a:lumMod val="75000"/>
                  </a:schemeClr>
                </a:solidFill>
                <a:latin typeface="Berlin Sans FB" pitchFamily="34" charset="0"/>
              </a:rPr>
              <a:t>Aspectos Físicos e Numéricos</a:t>
            </a:r>
            <a:endParaRPr lang="en-US" sz="1600" dirty="0">
              <a:solidFill>
                <a:schemeClr val="accent1">
                  <a:lumMod val="75000"/>
                </a:schemeClr>
              </a:solidFill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528666" y="188640"/>
            <a:ext cx="836381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 smtClean="0"/>
              <a:t>Período das </a:t>
            </a:r>
            <a:r>
              <a:rPr lang="pt-BR" sz="3600" dirty="0" err="1" smtClean="0"/>
              <a:t>CIs</a:t>
            </a:r>
            <a:r>
              <a:rPr lang="pt-BR" sz="3600" dirty="0" smtClean="0"/>
              <a:t> e </a:t>
            </a:r>
            <a:r>
              <a:rPr lang="pt-BR" sz="3600" dirty="0" err="1" smtClean="0"/>
              <a:t>CCs</a:t>
            </a:r>
            <a:r>
              <a:rPr lang="pt-BR" sz="3600" dirty="0" smtClean="0"/>
              <a:t> para rodas os casos:</a:t>
            </a:r>
          </a:p>
          <a:p>
            <a:endParaRPr lang="pt-BR" sz="3600" dirty="0"/>
          </a:p>
          <a:p>
            <a:r>
              <a:rPr lang="pt-BR" sz="3200" dirty="0" smtClean="0">
                <a:solidFill>
                  <a:srgbClr val="002060"/>
                </a:solidFill>
              </a:rPr>
              <a:t>2009120712 – 2009121212 </a:t>
            </a:r>
            <a:r>
              <a:rPr lang="pt-BR" sz="3200" dirty="0">
                <a:solidFill>
                  <a:srgbClr val="002060"/>
                </a:solidFill>
              </a:rPr>
              <a:t>- Paraíba do Sul</a:t>
            </a:r>
            <a:endParaRPr lang="pt-BR" sz="3200" dirty="0" smtClean="0">
              <a:solidFill>
                <a:srgbClr val="002060"/>
              </a:solidFill>
            </a:endParaRPr>
          </a:p>
          <a:p>
            <a:endParaRPr lang="pt-BR" sz="3200" dirty="0" smtClean="0"/>
          </a:p>
          <a:p>
            <a:r>
              <a:rPr lang="pt-BR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2009122312 – </a:t>
            </a:r>
            <a:r>
              <a:rPr lang="pt-B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2009122812- Bacia do Paraopeba</a:t>
            </a:r>
            <a:endParaRPr lang="pt-BR" sz="32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pt-BR" sz="3200" dirty="0">
              <a:solidFill>
                <a:srgbClr val="FF0000"/>
              </a:solidFill>
            </a:endParaRPr>
          </a:p>
          <a:p>
            <a:r>
              <a:rPr lang="pt-BR" sz="3200" dirty="0" smtClean="0">
                <a:solidFill>
                  <a:srgbClr val="002060"/>
                </a:solidFill>
              </a:rPr>
              <a:t>2009122812 – </a:t>
            </a:r>
            <a:r>
              <a:rPr lang="pt-BR" sz="3200" dirty="0" smtClean="0">
                <a:solidFill>
                  <a:srgbClr val="002060"/>
                </a:solidFill>
              </a:rPr>
              <a:t>2010010212 - Angra  </a:t>
            </a:r>
            <a:endParaRPr lang="pt-BR" sz="3200" dirty="0">
              <a:solidFill>
                <a:srgbClr val="002060"/>
              </a:solidFill>
            </a:endParaRPr>
          </a:p>
          <a:p>
            <a:endParaRPr lang="pt-BR" sz="3200" dirty="0" smtClean="0"/>
          </a:p>
          <a:p>
            <a:r>
              <a:rPr lang="pt-BR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2011010812 – </a:t>
            </a:r>
            <a:r>
              <a:rPr lang="pt-BR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2011011312 - Região Serrana -RJ</a:t>
            </a:r>
            <a:endParaRPr lang="pt-BR" sz="32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pt-BR" sz="3200" dirty="0"/>
          </a:p>
          <a:p>
            <a:r>
              <a:rPr lang="pt-BR" sz="3200" dirty="0" smtClean="0">
                <a:solidFill>
                  <a:srgbClr val="002060"/>
                </a:solidFill>
              </a:rPr>
              <a:t>2011122912 – 2012010312 </a:t>
            </a:r>
            <a:r>
              <a:rPr lang="pt-BR" sz="3200" dirty="0">
                <a:solidFill>
                  <a:srgbClr val="002060"/>
                </a:solidFill>
              </a:rPr>
              <a:t>- Bacia das Velhas</a:t>
            </a:r>
            <a:endParaRPr lang="pt-BR" sz="36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090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85800" y="152400"/>
            <a:ext cx="70104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Introducao</a:t>
            </a:r>
            <a:endParaRPr lang="en-US" sz="3600" b="1" dirty="0" smtClean="0"/>
          </a:p>
          <a:p>
            <a:r>
              <a:rPr lang="en-US" sz="3200" dirty="0" smtClean="0"/>
              <a:t>(</a:t>
            </a:r>
            <a:r>
              <a:rPr lang="en-US" sz="3200" dirty="0" err="1" smtClean="0"/>
              <a:t>motivacao</a:t>
            </a:r>
            <a:r>
              <a:rPr lang="en-US" sz="3200" dirty="0" smtClean="0"/>
              <a:t>, </a:t>
            </a:r>
            <a:r>
              <a:rPr lang="en-US" sz="3200" dirty="0" err="1" smtClean="0"/>
              <a:t>justificativa</a:t>
            </a:r>
            <a:r>
              <a:rPr lang="en-US" sz="3200" dirty="0" smtClean="0"/>
              <a:t>) </a:t>
            </a:r>
            <a:r>
              <a:rPr lang="en-US" sz="3200" smtClean="0"/>
              <a:t>	~</a:t>
            </a:r>
            <a:r>
              <a:rPr lang="en-US" sz="3200" b="1" smtClean="0">
                <a:solidFill>
                  <a:srgbClr val="C00000"/>
                </a:solidFill>
              </a:rPr>
              <a:t>0.5’</a:t>
            </a:r>
            <a:r>
              <a:rPr lang="en-US" sz="3200" smtClean="0"/>
              <a:t> </a:t>
            </a:r>
            <a:endParaRPr lang="en-US" sz="3200" dirty="0" smtClean="0"/>
          </a:p>
          <a:p>
            <a:endParaRPr lang="en-US" sz="3200" dirty="0"/>
          </a:p>
          <a:p>
            <a:r>
              <a:rPr lang="en-US" sz="3200" b="1" dirty="0" err="1" smtClean="0"/>
              <a:t>Objetivos</a:t>
            </a:r>
            <a:r>
              <a:rPr lang="en-US" sz="3200" b="1" dirty="0" smtClean="0"/>
              <a:t>   			~</a:t>
            </a:r>
            <a:r>
              <a:rPr lang="en-US" sz="3200" b="1" dirty="0" smtClean="0">
                <a:solidFill>
                  <a:srgbClr val="C00000"/>
                </a:solidFill>
              </a:rPr>
              <a:t>1’</a:t>
            </a:r>
          </a:p>
          <a:p>
            <a:endParaRPr lang="en-US" sz="3200" b="1" dirty="0"/>
          </a:p>
          <a:p>
            <a:r>
              <a:rPr lang="en-US" sz="3200" b="1" dirty="0" err="1" smtClean="0"/>
              <a:t>Experimentos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realizados</a:t>
            </a:r>
            <a:r>
              <a:rPr lang="en-US" sz="3200" b="1" dirty="0" smtClean="0"/>
              <a:t> 	~</a:t>
            </a:r>
            <a:r>
              <a:rPr lang="en-US" sz="3200" b="1" dirty="0" smtClean="0">
                <a:solidFill>
                  <a:srgbClr val="C00000"/>
                </a:solidFill>
              </a:rPr>
              <a:t>2’</a:t>
            </a:r>
          </a:p>
          <a:p>
            <a:r>
              <a:rPr lang="en-US" sz="3200" dirty="0" smtClean="0"/>
              <a:t>(</a:t>
            </a:r>
            <a:r>
              <a:rPr lang="en-US" sz="3200" dirty="0" err="1" smtClean="0"/>
              <a:t>configuracao</a:t>
            </a:r>
            <a:r>
              <a:rPr lang="en-US" sz="3200" dirty="0" smtClean="0"/>
              <a:t> do </a:t>
            </a:r>
            <a:r>
              <a:rPr lang="en-US" sz="3200" dirty="0" err="1" smtClean="0"/>
              <a:t>modelo</a:t>
            </a:r>
            <a:r>
              <a:rPr lang="en-US" sz="3200" dirty="0" smtClean="0"/>
              <a:t>)</a:t>
            </a:r>
          </a:p>
          <a:p>
            <a:endParaRPr lang="en-US" sz="3200" b="1" dirty="0"/>
          </a:p>
          <a:p>
            <a:r>
              <a:rPr lang="en-US" sz="3200" b="1" dirty="0" err="1" smtClean="0"/>
              <a:t>Resultados</a:t>
            </a:r>
            <a:r>
              <a:rPr lang="en-US" sz="3200" b="1" dirty="0" smtClean="0"/>
              <a:t>			~</a:t>
            </a:r>
            <a:r>
              <a:rPr lang="en-US" sz="3200" b="1" dirty="0" smtClean="0">
                <a:solidFill>
                  <a:srgbClr val="C00000"/>
                </a:solidFill>
              </a:rPr>
              <a:t>5’</a:t>
            </a:r>
          </a:p>
          <a:p>
            <a:endParaRPr lang="en-US" sz="3200" b="1" dirty="0"/>
          </a:p>
          <a:p>
            <a:r>
              <a:rPr lang="en-US" sz="3200" b="1" dirty="0" err="1" smtClean="0"/>
              <a:t>Conclusoes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preliminares</a:t>
            </a:r>
            <a:r>
              <a:rPr lang="en-US" sz="3200" b="1" dirty="0" smtClean="0"/>
              <a:t>	~</a:t>
            </a:r>
            <a:r>
              <a:rPr lang="en-US" sz="3200" b="1" dirty="0" smtClean="0">
                <a:solidFill>
                  <a:srgbClr val="C00000"/>
                </a:solidFill>
              </a:rPr>
              <a:t>1’ </a:t>
            </a:r>
          </a:p>
          <a:p>
            <a:endParaRPr lang="en-US" sz="3200" b="1" dirty="0" smtClean="0"/>
          </a:p>
          <a:p>
            <a:r>
              <a:rPr lang="en-US" sz="3200" b="1" dirty="0" err="1" smtClean="0"/>
              <a:t>Sugestao</a:t>
            </a:r>
            <a:r>
              <a:rPr lang="en-US" sz="3200" b="1" dirty="0" smtClean="0"/>
              <a:t> de </a:t>
            </a:r>
            <a:r>
              <a:rPr lang="en-US" sz="3200" b="1" dirty="0" err="1" smtClean="0"/>
              <a:t>trabalhos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futuros</a:t>
            </a:r>
            <a:r>
              <a:rPr lang="en-US" sz="3200" b="1" dirty="0" smtClean="0"/>
              <a:t> ~</a:t>
            </a:r>
            <a:r>
              <a:rPr lang="en-US" sz="3200" b="1" dirty="0" smtClean="0">
                <a:solidFill>
                  <a:srgbClr val="C00000"/>
                </a:solidFill>
              </a:rPr>
              <a:t>0.5’</a:t>
            </a:r>
            <a:endParaRPr lang="pt-BR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034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8721</TotalTime>
  <Words>378</Words>
  <Application>Microsoft Office PowerPoint</Application>
  <PresentationFormat>Apresentação na tela (4:3)</PresentationFormat>
  <Paragraphs>134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Lyra</dc:creator>
  <cp:lastModifiedBy> </cp:lastModifiedBy>
  <cp:revision>55</cp:revision>
  <dcterms:created xsi:type="dcterms:W3CDTF">2010-10-20T17:42:27Z</dcterms:created>
  <dcterms:modified xsi:type="dcterms:W3CDTF">2019-03-26T18:07:06Z</dcterms:modified>
</cp:coreProperties>
</file>